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19.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34.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23.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329.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28.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313.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325.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17.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327.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334.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314.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322.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316.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328.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332.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317.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331.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313.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330.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9.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 id="571" r:id="rId322"/>
    <p:sldId id="572" r:id="rId323"/>
    <p:sldId id="573" r:id="rId324"/>
    <p:sldId id="574" r:id="rId325"/>
    <p:sldId id="575" r:id="rId326"/>
    <p:sldId id="576" r:id="rId327"/>
    <p:sldId id="577" r:id="rId328"/>
    <p:sldId id="578" r:id="rId329"/>
    <p:sldId id="579" r:id="rId330"/>
    <p:sldId id="580" r:id="rId331"/>
    <p:sldId id="581" r:id="rId332"/>
    <p:sldId id="582" r:id="rId333"/>
    <p:sldId id="583" r:id="rId334"/>
    <p:sldId id="584" r:id="rId335"/>
    <p:sldId id="585" r:id="rId336"/>
    <p:sldId id="586" r:id="rId337"/>
    <p:sldId id="587" r:id="rId338"/>
    <p:sldId id="588" r:id="rId339"/>
    <p:sldId id="589" r:id="rId340"/>
  </p:sldIdLst>
  <p:sldSz cy="5143500" cx="9144000"/>
  <p:notesSz cx="6858000" cy="9144000"/>
  <p:embeddedFontLst>
    <p:embeddedFont>
      <p:font typeface="Roboto"/>
      <p:regular r:id="rId341"/>
      <p:bold r:id="rId342"/>
      <p:italic r:id="rId343"/>
      <p:boldItalic r:id="rId3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920A1D4-F33B-478A-A9DB-907DB9C554C4}">
  <a:tblStyle styleId="{2920A1D4-F33B-478A-A9DB-907DB9C554C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slide" Target="slides/slide291.xml"/><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slide" Target="slides/slide290.xml"/><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slide" Target="slides/slide289.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slide" Target="slides/slide287.xml"/><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slide" Target="slides/slide286.xml"/><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slide" Target="slides/slide285.xml"/><Relationship Id="rId67" Type="http://schemas.openxmlformats.org/officeDocument/2006/relationships/slide" Target="slides/slide61.xml"/><Relationship Id="rId290" Type="http://schemas.openxmlformats.org/officeDocument/2006/relationships/slide" Target="slides/slide284.xml"/><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341" Type="http://schemas.openxmlformats.org/officeDocument/2006/relationships/font" Target="fonts/Roboto-regular.fntdata"/><Relationship Id="rId340" Type="http://schemas.openxmlformats.org/officeDocument/2006/relationships/slide" Target="slides/slide33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344" Type="http://schemas.openxmlformats.org/officeDocument/2006/relationships/font" Target="fonts/Roboto-boldItalic.fntdata"/><Relationship Id="rId101" Type="http://schemas.openxmlformats.org/officeDocument/2006/relationships/slide" Target="slides/slide95.xml"/><Relationship Id="rId222" Type="http://schemas.openxmlformats.org/officeDocument/2006/relationships/slide" Target="slides/slide216.xml"/><Relationship Id="rId343" Type="http://schemas.openxmlformats.org/officeDocument/2006/relationships/font" Target="fonts/Roboto-italic.fntdata"/><Relationship Id="rId100" Type="http://schemas.openxmlformats.org/officeDocument/2006/relationships/slide" Target="slides/slide94.xml"/><Relationship Id="rId221" Type="http://schemas.openxmlformats.org/officeDocument/2006/relationships/slide" Target="slides/slide215.xml"/><Relationship Id="rId342" Type="http://schemas.openxmlformats.org/officeDocument/2006/relationships/font" Target="fonts/Roboto-bold.fntdata"/><Relationship Id="rId217" Type="http://schemas.openxmlformats.org/officeDocument/2006/relationships/slide" Target="slides/slide211.xml"/><Relationship Id="rId338" Type="http://schemas.openxmlformats.org/officeDocument/2006/relationships/slide" Target="slides/slide332.xml"/><Relationship Id="rId216" Type="http://schemas.openxmlformats.org/officeDocument/2006/relationships/slide" Target="slides/slide210.xml"/><Relationship Id="rId337" Type="http://schemas.openxmlformats.org/officeDocument/2006/relationships/slide" Target="slides/slide331.xml"/><Relationship Id="rId215" Type="http://schemas.openxmlformats.org/officeDocument/2006/relationships/slide" Target="slides/slide209.xml"/><Relationship Id="rId336" Type="http://schemas.openxmlformats.org/officeDocument/2006/relationships/slide" Target="slides/slide330.xml"/><Relationship Id="rId214" Type="http://schemas.openxmlformats.org/officeDocument/2006/relationships/slide" Target="slides/slide208.xml"/><Relationship Id="rId335" Type="http://schemas.openxmlformats.org/officeDocument/2006/relationships/slide" Target="slides/slide329.xml"/><Relationship Id="rId219" Type="http://schemas.openxmlformats.org/officeDocument/2006/relationships/slide" Target="slides/slide213.xml"/><Relationship Id="rId218" Type="http://schemas.openxmlformats.org/officeDocument/2006/relationships/slide" Target="slides/slide212.xml"/><Relationship Id="rId339" Type="http://schemas.openxmlformats.org/officeDocument/2006/relationships/slide" Target="slides/slide333.xml"/><Relationship Id="rId330" Type="http://schemas.openxmlformats.org/officeDocument/2006/relationships/slide" Target="slides/slide324.xml"/><Relationship Id="rId213" Type="http://schemas.openxmlformats.org/officeDocument/2006/relationships/slide" Target="slides/slide207.xml"/><Relationship Id="rId334" Type="http://schemas.openxmlformats.org/officeDocument/2006/relationships/slide" Target="slides/slide328.xml"/><Relationship Id="rId212" Type="http://schemas.openxmlformats.org/officeDocument/2006/relationships/slide" Target="slides/slide206.xml"/><Relationship Id="rId333" Type="http://schemas.openxmlformats.org/officeDocument/2006/relationships/slide" Target="slides/slide327.xml"/><Relationship Id="rId211" Type="http://schemas.openxmlformats.org/officeDocument/2006/relationships/slide" Target="slides/slide205.xml"/><Relationship Id="rId332" Type="http://schemas.openxmlformats.org/officeDocument/2006/relationships/slide" Target="slides/slide326.xml"/><Relationship Id="rId210" Type="http://schemas.openxmlformats.org/officeDocument/2006/relationships/slide" Target="slides/slide204.xml"/><Relationship Id="rId331" Type="http://schemas.openxmlformats.org/officeDocument/2006/relationships/slide" Target="slides/slide325.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305" Type="http://schemas.openxmlformats.org/officeDocument/2006/relationships/slide" Target="slides/slide299.xml"/><Relationship Id="rId304" Type="http://schemas.openxmlformats.org/officeDocument/2006/relationships/slide" Target="slides/slide298.xml"/><Relationship Id="rId303" Type="http://schemas.openxmlformats.org/officeDocument/2006/relationships/slide" Target="slides/slide297.xml"/><Relationship Id="rId302" Type="http://schemas.openxmlformats.org/officeDocument/2006/relationships/slide" Target="slides/slide296.xml"/><Relationship Id="rId309" Type="http://schemas.openxmlformats.org/officeDocument/2006/relationships/slide" Target="slides/slide303.xml"/><Relationship Id="rId308" Type="http://schemas.openxmlformats.org/officeDocument/2006/relationships/slide" Target="slides/slide302.xml"/><Relationship Id="rId307" Type="http://schemas.openxmlformats.org/officeDocument/2006/relationships/slide" Target="slides/slide301.xml"/><Relationship Id="rId306" Type="http://schemas.openxmlformats.org/officeDocument/2006/relationships/slide" Target="slides/slide300.xml"/><Relationship Id="rId301" Type="http://schemas.openxmlformats.org/officeDocument/2006/relationships/slide" Target="slides/slide295.xml"/><Relationship Id="rId300" Type="http://schemas.openxmlformats.org/officeDocument/2006/relationships/slide" Target="slides/slide294.xml"/><Relationship Id="rId206" Type="http://schemas.openxmlformats.org/officeDocument/2006/relationships/slide" Target="slides/slide200.xml"/><Relationship Id="rId327" Type="http://schemas.openxmlformats.org/officeDocument/2006/relationships/slide" Target="slides/slide321.xml"/><Relationship Id="rId205" Type="http://schemas.openxmlformats.org/officeDocument/2006/relationships/slide" Target="slides/slide199.xml"/><Relationship Id="rId326" Type="http://schemas.openxmlformats.org/officeDocument/2006/relationships/slide" Target="slides/slide320.xml"/><Relationship Id="rId204" Type="http://schemas.openxmlformats.org/officeDocument/2006/relationships/slide" Target="slides/slide198.xml"/><Relationship Id="rId325" Type="http://schemas.openxmlformats.org/officeDocument/2006/relationships/slide" Target="slides/slide319.xml"/><Relationship Id="rId203" Type="http://schemas.openxmlformats.org/officeDocument/2006/relationships/slide" Target="slides/slide197.xml"/><Relationship Id="rId324" Type="http://schemas.openxmlformats.org/officeDocument/2006/relationships/slide" Target="slides/slide318.xml"/><Relationship Id="rId209" Type="http://schemas.openxmlformats.org/officeDocument/2006/relationships/slide" Target="slides/slide203.xml"/><Relationship Id="rId208" Type="http://schemas.openxmlformats.org/officeDocument/2006/relationships/slide" Target="slides/slide202.xml"/><Relationship Id="rId329" Type="http://schemas.openxmlformats.org/officeDocument/2006/relationships/slide" Target="slides/slide323.xml"/><Relationship Id="rId207" Type="http://schemas.openxmlformats.org/officeDocument/2006/relationships/slide" Target="slides/slide201.xml"/><Relationship Id="rId328" Type="http://schemas.openxmlformats.org/officeDocument/2006/relationships/slide" Target="slides/slide322.xml"/><Relationship Id="rId202" Type="http://schemas.openxmlformats.org/officeDocument/2006/relationships/slide" Target="slides/slide196.xml"/><Relationship Id="rId323" Type="http://schemas.openxmlformats.org/officeDocument/2006/relationships/slide" Target="slides/slide317.xml"/><Relationship Id="rId201" Type="http://schemas.openxmlformats.org/officeDocument/2006/relationships/slide" Target="slides/slide195.xml"/><Relationship Id="rId322" Type="http://schemas.openxmlformats.org/officeDocument/2006/relationships/slide" Target="slides/slide316.xml"/><Relationship Id="rId200" Type="http://schemas.openxmlformats.org/officeDocument/2006/relationships/slide" Target="slides/slide194.xml"/><Relationship Id="rId321" Type="http://schemas.openxmlformats.org/officeDocument/2006/relationships/slide" Target="slides/slide315.xml"/><Relationship Id="rId320" Type="http://schemas.openxmlformats.org/officeDocument/2006/relationships/slide" Target="slides/slide314.xml"/><Relationship Id="rId316" Type="http://schemas.openxmlformats.org/officeDocument/2006/relationships/slide" Target="slides/slide310.xml"/><Relationship Id="rId315" Type="http://schemas.openxmlformats.org/officeDocument/2006/relationships/slide" Target="slides/slide309.xml"/><Relationship Id="rId314" Type="http://schemas.openxmlformats.org/officeDocument/2006/relationships/slide" Target="slides/slide308.xml"/><Relationship Id="rId313" Type="http://schemas.openxmlformats.org/officeDocument/2006/relationships/slide" Target="slides/slide307.xml"/><Relationship Id="rId319" Type="http://schemas.openxmlformats.org/officeDocument/2006/relationships/slide" Target="slides/slide313.xml"/><Relationship Id="rId318" Type="http://schemas.openxmlformats.org/officeDocument/2006/relationships/slide" Target="slides/slide312.xml"/><Relationship Id="rId317" Type="http://schemas.openxmlformats.org/officeDocument/2006/relationships/slide" Target="slides/slide311.xml"/><Relationship Id="rId312" Type="http://schemas.openxmlformats.org/officeDocument/2006/relationships/slide" Target="slides/slide306.xml"/><Relationship Id="rId311" Type="http://schemas.openxmlformats.org/officeDocument/2006/relationships/slide" Target="slides/slide305.xml"/><Relationship Id="rId310" Type="http://schemas.openxmlformats.org/officeDocument/2006/relationships/slide" Target="slides/slide3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tm.org/Classroom-Resources/Illuminations/Interactives/Graph-Creator/" TargetMode="Externa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to these videos on the foundations of graph algorithms. Graph algorithms are normally studied towards the end of a course on data structures, because they use all the simpler data structures that have been covered earlier - arrays &amp; linked lists, stacks, queues, hash tables, priority queues, trees and so on. So please make sure that you have a basic familiarity with these other data structures, which are going to be directly used in the implementation of graph algorithms.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case you’re wondering about the comic here, this depicts the well-known Travelling Salesman problem, which you can learn more about once you understand Graphs. The salesman depicted here needs to sell his products by traveling to a bunch of cities across the united states, and he’s trying to figure out the best order in which to visit each city so that the total distance he needs to travel is minimized. He’s trying really hard to come up with the best route but he is unable to do better than an exponential time algorithm. In fact, no one has come up with a better-than-exponential algorithm for this problem. The other salesman here has decided to be lazy and is selling all his products on Ebay in a constant amount of time, and he seems to be doing quite well.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4803aa26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4803aa26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 are all shown here on this Google maps image. On Sunday mornings, the residents of the city would go for their morning walks, crossing one or more of these bridges. Some of them began to wonder about the following question.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6" name="Shape 1216"/>
        <p:cNvGrpSpPr/>
        <p:nvPr/>
      </p:nvGrpSpPr>
      <p:grpSpPr>
        <a:xfrm>
          <a:off x="0" y="0"/>
          <a:ext cx="0" cy="0"/>
          <a:chOff x="0" y="0"/>
          <a:chExt cx="0" cy="0"/>
        </a:xfrm>
      </p:grpSpPr>
      <p:sp>
        <p:nvSpPr>
          <p:cNvPr id="1217" name="Google Shape;1217;g6f86ee98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6f86ee98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8" name="Shape 1228"/>
        <p:cNvGrpSpPr/>
        <p:nvPr/>
      </p:nvGrpSpPr>
      <p:grpSpPr>
        <a:xfrm>
          <a:off x="0" y="0"/>
          <a:ext cx="0" cy="0"/>
          <a:chOff x="0" y="0"/>
          <a:chExt cx="0" cy="0"/>
        </a:xfrm>
      </p:grpSpPr>
      <p:sp>
        <p:nvSpPr>
          <p:cNvPr id="1229" name="Google Shape;1229;g6f86ee988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6f86ee988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Google Shape;1238;g6f86ee988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6f86ee988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6" name="Shape 1246"/>
        <p:cNvGrpSpPr/>
        <p:nvPr/>
      </p:nvGrpSpPr>
      <p:grpSpPr>
        <a:xfrm>
          <a:off x="0" y="0"/>
          <a:ext cx="0" cy="0"/>
          <a:chOff x="0" y="0"/>
          <a:chExt cx="0" cy="0"/>
        </a:xfrm>
      </p:grpSpPr>
      <p:sp>
        <p:nvSpPr>
          <p:cNvPr id="1247" name="Google Shape;1247;g6f86ee988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6f86ee988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1" name="Shape 1281"/>
        <p:cNvGrpSpPr/>
        <p:nvPr/>
      </p:nvGrpSpPr>
      <p:grpSpPr>
        <a:xfrm>
          <a:off x="0" y="0"/>
          <a:ext cx="0" cy="0"/>
          <a:chOff x="0" y="0"/>
          <a:chExt cx="0" cy="0"/>
        </a:xfrm>
      </p:grpSpPr>
      <p:sp>
        <p:nvSpPr>
          <p:cNvPr id="1282" name="Google Shape;1282;g6f86ee988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6f86ee988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1" name="Shape 1321"/>
        <p:cNvGrpSpPr/>
        <p:nvPr/>
      </p:nvGrpSpPr>
      <p:grpSpPr>
        <a:xfrm>
          <a:off x="0" y="0"/>
          <a:ext cx="0" cy="0"/>
          <a:chOff x="0" y="0"/>
          <a:chExt cx="0" cy="0"/>
        </a:xfrm>
      </p:grpSpPr>
      <p:sp>
        <p:nvSpPr>
          <p:cNvPr id="1322" name="Google Shape;1322;g6f86ee988c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6f86ee988c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6" name="Shape 1356"/>
        <p:cNvGrpSpPr/>
        <p:nvPr/>
      </p:nvGrpSpPr>
      <p:grpSpPr>
        <a:xfrm>
          <a:off x="0" y="0"/>
          <a:ext cx="0" cy="0"/>
          <a:chOff x="0" y="0"/>
          <a:chExt cx="0" cy="0"/>
        </a:xfrm>
      </p:grpSpPr>
      <p:sp>
        <p:nvSpPr>
          <p:cNvPr id="1357" name="Google Shape;1357;g6f86ee988c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6f86ee988c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1" name="Shape 1391"/>
        <p:cNvGrpSpPr/>
        <p:nvPr/>
      </p:nvGrpSpPr>
      <p:grpSpPr>
        <a:xfrm>
          <a:off x="0" y="0"/>
          <a:ext cx="0" cy="0"/>
          <a:chOff x="0" y="0"/>
          <a:chExt cx="0" cy="0"/>
        </a:xfrm>
      </p:grpSpPr>
      <p:sp>
        <p:nvSpPr>
          <p:cNvPr id="1392" name="Google Shape;1392;g6f86ee988c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6f86ee988c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5" name="Shape 1425"/>
        <p:cNvGrpSpPr/>
        <p:nvPr/>
      </p:nvGrpSpPr>
      <p:grpSpPr>
        <a:xfrm>
          <a:off x="0" y="0"/>
          <a:ext cx="0" cy="0"/>
          <a:chOff x="0" y="0"/>
          <a:chExt cx="0" cy="0"/>
        </a:xfrm>
      </p:grpSpPr>
      <p:sp>
        <p:nvSpPr>
          <p:cNvPr id="1426" name="Google Shape;1426;g6f86ee988c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6f86ee988c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0" name="Shape 1460"/>
        <p:cNvGrpSpPr/>
        <p:nvPr/>
      </p:nvGrpSpPr>
      <p:grpSpPr>
        <a:xfrm>
          <a:off x="0" y="0"/>
          <a:ext cx="0" cy="0"/>
          <a:chOff x="0" y="0"/>
          <a:chExt cx="0" cy="0"/>
        </a:xfrm>
      </p:grpSpPr>
      <p:sp>
        <p:nvSpPr>
          <p:cNvPr id="1461" name="Google Shape;1461;g6f86ee988c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6f86ee988c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4803aa26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4803aa26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one walk across the seven bridges, crossing each of them exactly once, and come back home? No bridge should be repeated, and no bridge should be left out.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5" name="Shape 1495"/>
        <p:cNvGrpSpPr/>
        <p:nvPr/>
      </p:nvGrpSpPr>
      <p:grpSpPr>
        <a:xfrm>
          <a:off x="0" y="0"/>
          <a:ext cx="0" cy="0"/>
          <a:chOff x="0" y="0"/>
          <a:chExt cx="0" cy="0"/>
        </a:xfrm>
      </p:grpSpPr>
      <p:sp>
        <p:nvSpPr>
          <p:cNvPr id="1496" name="Google Shape;1496;g6f86ee988c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6f86ee988c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4" name="Shape 1534"/>
        <p:cNvGrpSpPr/>
        <p:nvPr/>
      </p:nvGrpSpPr>
      <p:grpSpPr>
        <a:xfrm>
          <a:off x="0" y="0"/>
          <a:ext cx="0" cy="0"/>
          <a:chOff x="0" y="0"/>
          <a:chExt cx="0" cy="0"/>
        </a:xfrm>
      </p:grpSpPr>
      <p:sp>
        <p:nvSpPr>
          <p:cNvPr id="1535" name="Google Shape;1535;g6f86ee988c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6f86ee988c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3" name="Shape 1573"/>
        <p:cNvGrpSpPr/>
        <p:nvPr/>
      </p:nvGrpSpPr>
      <p:grpSpPr>
        <a:xfrm>
          <a:off x="0" y="0"/>
          <a:ext cx="0" cy="0"/>
          <a:chOff x="0" y="0"/>
          <a:chExt cx="0" cy="0"/>
        </a:xfrm>
      </p:grpSpPr>
      <p:sp>
        <p:nvSpPr>
          <p:cNvPr id="1574" name="Google Shape;1574;g6f86ee988c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6f86ee988c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0" name="Shape 1610"/>
        <p:cNvGrpSpPr/>
        <p:nvPr/>
      </p:nvGrpSpPr>
      <p:grpSpPr>
        <a:xfrm>
          <a:off x="0" y="0"/>
          <a:ext cx="0" cy="0"/>
          <a:chOff x="0" y="0"/>
          <a:chExt cx="0" cy="0"/>
        </a:xfrm>
      </p:grpSpPr>
      <p:sp>
        <p:nvSpPr>
          <p:cNvPr id="1611" name="Google Shape;1611;g6f86ee988c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6f86ee988c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0" name="Shape 1650"/>
        <p:cNvGrpSpPr/>
        <p:nvPr/>
      </p:nvGrpSpPr>
      <p:grpSpPr>
        <a:xfrm>
          <a:off x="0" y="0"/>
          <a:ext cx="0" cy="0"/>
          <a:chOff x="0" y="0"/>
          <a:chExt cx="0" cy="0"/>
        </a:xfrm>
      </p:grpSpPr>
      <p:sp>
        <p:nvSpPr>
          <p:cNvPr id="1651" name="Google Shape;1651;g6f86ee988c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6f86ee988c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0" name="Shape 1690"/>
        <p:cNvGrpSpPr/>
        <p:nvPr/>
      </p:nvGrpSpPr>
      <p:grpSpPr>
        <a:xfrm>
          <a:off x="0" y="0"/>
          <a:ext cx="0" cy="0"/>
          <a:chOff x="0" y="0"/>
          <a:chExt cx="0" cy="0"/>
        </a:xfrm>
      </p:grpSpPr>
      <p:sp>
        <p:nvSpPr>
          <p:cNvPr id="1691" name="Google Shape;1691;g6f86ee988c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6f86ee988c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1" name="Shape 1731"/>
        <p:cNvGrpSpPr/>
        <p:nvPr/>
      </p:nvGrpSpPr>
      <p:grpSpPr>
        <a:xfrm>
          <a:off x="0" y="0"/>
          <a:ext cx="0" cy="0"/>
          <a:chOff x="0" y="0"/>
          <a:chExt cx="0" cy="0"/>
        </a:xfrm>
      </p:grpSpPr>
      <p:sp>
        <p:nvSpPr>
          <p:cNvPr id="1732" name="Google Shape;1732;g6f86ee988c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6f86ee988c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2" name="Shape 1772"/>
        <p:cNvGrpSpPr/>
        <p:nvPr/>
      </p:nvGrpSpPr>
      <p:grpSpPr>
        <a:xfrm>
          <a:off x="0" y="0"/>
          <a:ext cx="0" cy="0"/>
          <a:chOff x="0" y="0"/>
          <a:chExt cx="0" cy="0"/>
        </a:xfrm>
      </p:grpSpPr>
      <p:sp>
        <p:nvSpPr>
          <p:cNvPr id="1773" name="Google Shape;1773;g6f86ee988c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6f86ee988c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1" name="Shape 1811"/>
        <p:cNvGrpSpPr/>
        <p:nvPr/>
      </p:nvGrpSpPr>
      <p:grpSpPr>
        <a:xfrm>
          <a:off x="0" y="0"/>
          <a:ext cx="0" cy="0"/>
          <a:chOff x="0" y="0"/>
          <a:chExt cx="0" cy="0"/>
        </a:xfrm>
      </p:grpSpPr>
      <p:sp>
        <p:nvSpPr>
          <p:cNvPr id="1812" name="Google Shape;1812;g6f86ee988c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6f86ee988c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1" name="Shape 1851"/>
        <p:cNvGrpSpPr/>
        <p:nvPr/>
      </p:nvGrpSpPr>
      <p:grpSpPr>
        <a:xfrm>
          <a:off x="0" y="0"/>
          <a:ext cx="0" cy="0"/>
          <a:chOff x="0" y="0"/>
          <a:chExt cx="0" cy="0"/>
        </a:xfrm>
      </p:grpSpPr>
      <p:sp>
        <p:nvSpPr>
          <p:cNvPr id="1852" name="Google Shape;1852;g6f86ee988c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3" name="Google Shape;1853;g6f86ee988c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0c90280b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0c90280b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curiosity of the residents was strong enough that they took it up with the Mayor. He was not an expert mathematician himself, but he wrote to the greatest mathematician of that time, and one of the greatest in all of human history: Leonhard Euler. He requested Euler to send him the solution to the problem with the proof. He had sent him a sketch of the locations of the bridges, which may have looked something like this.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1" name="Shape 1891"/>
        <p:cNvGrpSpPr/>
        <p:nvPr/>
      </p:nvGrpSpPr>
      <p:grpSpPr>
        <a:xfrm>
          <a:off x="0" y="0"/>
          <a:ext cx="0" cy="0"/>
          <a:chOff x="0" y="0"/>
          <a:chExt cx="0" cy="0"/>
        </a:xfrm>
      </p:grpSpPr>
      <p:sp>
        <p:nvSpPr>
          <p:cNvPr id="1892" name="Google Shape;1892;g6f86ee988c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3" name="Google Shape;1893;g6f86ee988c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0" name="Shape 1930"/>
        <p:cNvGrpSpPr/>
        <p:nvPr/>
      </p:nvGrpSpPr>
      <p:grpSpPr>
        <a:xfrm>
          <a:off x="0" y="0"/>
          <a:ext cx="0" cy="0"/>
          <a:chOff x="0" y="0"/>
          <a:chExt cx="0" cy="0"/>
        </a:xfrm>
      </p:grpSpPr>
      <p:sp>
        <p:nvSpPr>
          <p:cNvPr id="1931" name="Google Shape;1931;g6f86ee988c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2" name="Google Shape;1932;g6f86ee988c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0" name="Shape 1970"/>
        <p:cNvGrpSpPr/>
        <p:nvPr/>
      </p:nvGrpSpPr>
      <p:grpSpPr>
        <a:xfrm>
          <a:off x="0" y="0"/>
          <a:ext cx="0" cy="0"/>
          <a:chOff x="0" y="0"/>
          <a:chExt cx="0" cy="0"/>
        </a:xfrm>
      </p:grpSpPr>
      <p:sp>
        <p:nvSpPr>
          <p:cNvPr id="1971" name="Google Shape;1971;g6f86ee988c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2" name="Google Shape;1972;g6f86ee988c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6" name="Shape 1986"/>
        <p:cNvGrpSpPr/>
        <p:nvPr/>
      </p:nvGrpSpPr>
      <p:grpSpPr>
        <a:xfrm>
          <a:off x="0" y="0"/>
          <a:ext cx="0" cy="0"/>
          <a:chOff x="0" y="0"/>
          <a:chExt cx="0" cy="0"/>
        </a:xfrm>
      </p:grpSpPr>
      <p:sp>
        <p:nvSpPr>
          <p:cNvPr id="1987" name="Google Shape;1987;g6f86ee988c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8" name="Google Shape;1988;g6f86ee988c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1" name="Shape 1991"/>
        <p:cNvGrpSpPr/>
        <p:nvPr/>
      </p:nvGrpSpPr>
      <p:grpSpPr>
        <a:xfrm>
          <a:off x="0" y="0"/>
          <a:ext cx="0" cy="0"/>
          <a:chOff x="0" y="0"/>
          <a:chExt cx="0" cy="0"/>
        </a:xfrm>
      </p:grpSpPr>
      <p:sp>
        <p:nvSpPr>
          <p:cNvPr id="1992" name="Google Shape;1992;g6f86ee988c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3" name="Google Shape;1993;g6f86ee988c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6" name="Shape 2006"/>
        <p:cNvGrpSpPr/>
        <p:nvPr/>
      </p:nvGrpSpPr>
      <p:grpSpPr>
        <a:xfrm>
          <a:off x="0" y="0"/>
          <a:ext cx="0" cy="0"/>
          <a:chOff x="0" y="0"/>
          <a:chExt cx="0" cy="0"/>
        </a:xfrm>
      </p:grpSpPr>
      <p:sp>
        <p:nvSpPr>
          <p:cNvPr id="2007" name="Google Shape;2007;g6f86ee988c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8" name="Google Shape;2008;g6f86ee988c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2" name="Shape 2022"/>
        <p:cNvGrpSpPr/>
        <p:nvPr/>
      </p:nvGrpSpPr>
      <p:grpSpPr>
        <a:xfrm>
          <a:off x="0" y="0"/>
          <a:ext cx="0" cy="0"/>
          <a:chOff x="0" y="0"/>
          <a:chExt cx="0" cy="0"/>
        </a:xfrm>
      </p:grpSpPr>
      <p:sp>
        <p:nvSpPr>
          <p:cNvPr id="2023" name="Google Shape;2023;g6f86ee988c_0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4" name="Google Shape;2024;g6f86ee988c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8" name="Shape 2038"/>
        <p:cNvGrpSpPr/>
        <p:nvPr/>
      </p:nvGrpSpPr>
      <p:grpSpPr>
        <a:xfrm>
          <a:off x="0" y="0"/>
          <a:ext cx="0" cy="0"/>
          <a:chOff x="0" y="0"/>
          <a:chExt cx="0" cy="0"/>
        </a:xfrm>
      </p:grpSpPr>
      <p:sp>
        <p:nvSpPr>
          <p:cNvPr id="2039" name="Google Shape;2039;g6f86ee988c_0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0" name="Google Shape;2040;g6f86ee988c_0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3" name="Shape 2043"/>
        <p:cNvGrpSpPr/>
        <p:nvPr/>
      </p:nvGrpSpPr>
      <p:grpSpPr>
        <a:xfrm>
          <a:off x="0" y="0"/>
          <a:ext cx="0" cy="0"/>
          <a:chOff x="0" y="0"/>
          <a:chExt cx="0" cy="0"/>
        </a:xfrm>
      </p:grpSpPr>
      <p:sp>
        <p:nvSpPr>
          <p:cNvPr id="2044" name="Google Shape;2044;g6f86ee988c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5" name="Google Shape;2045;g6f86ee988c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1" name="Shape 2071"/>
        <p:cNvGrpSpPr/>
        <p:nvPr/>
      </p:nvGrpSpPr>
      <p:grpSpPr>
        <a:xfrm>
          <a:off x="0" y="0"/>
          <a:ext cx="0" cy="0"/>
          <a:chOff x="0" y="0"/>
          <a:chExt cx="0" cy="0"/>
        </a:xfrm>
      </p:grpSpPr>
      <p:sp>
        <p:nvSpPr>
          <p:cNvPr id="2072" name="Google Shape;2072;g6f86ee988c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3" name="Google Shape;2073;g6f86ee988c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4803aa26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4803aa26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9" name="Shape 2099"/>
        <p:cNvGrpSpPr/>
        <p:nvPr/>
      </p:nvGrpSpPr>
      <p:grpSpPr>
        <a:xfrm>
          <a:off x="0" y="0"/>
          <a:ext cx="0" cy="0"/>
          <a:chOff x="0" y="0"/>
          <a:chExt cx="0" cy="0"/>
        </a:xfrm>
      </p:grpSpPr>
      <p:sp>
        <p:nvSpPr>
          <p:cNvPr id="2100" name="Google Shape;2100;g6f86ee988c_0_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1" name="Google Shape;2101;g6f86ee988c_0_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0" name="Shape 2130"/>
        <p:cNvGrpSpPr/>
        <p:nvPr/>
      </p:nvGrpSpPr>
      <p:grpSpPr>
        <a:xfrm>
          <a:off x="0" y="0"/>
          <a:ext cx="0" cy="0"/>
          <a:chOff x="0" y="0"/>
          <a:chExt cx="0" cy="0"/>
        </a:xfrm>
      </p:grpSpPr>
      <p:sp>
        <p:nvSpPr>
          <p:cNvPr id="2131" name="Google Shape;2131;g6f86ee988c_0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2" name="Google Shape;2132;g6f86ee988c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1" name="Shape 2161"/>
        <p:cNvGrpSpPr/>
        <p:nvPr/>
      </p:nvGrpSpPr>
      <p:grpSpPr>
        <a:xfrm>
          <a:off x="0" y="0"/>
          <a:ext cx="0" cy="0"/>
          <a:chOff x="0" y="0"/>
          <a:chExt cx="0" cy="0"/>
        </a:xfrm>
      </p:grpSpPr>
      <p:sp>
        <p:nvSpPr>
          <p:cNvPr id="2162" name="Google Shape;2162;g6f86ee988c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3" name="Google Shape;2163;g6f86ee988c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9" name="Shape 2209"/>
        <p:cNvGrpSpPr/>
        <p:nvPr/>
      </p:nvGrpSpPr>
      <p:grpSpPr>
        <a:xfrm>
          <a:off x="0" y="0"/>
          <a:ext cx="0" cy="0"/>
          <a:chOff x="0" y="0"/>
          <a:chExt cx="0" cy="0"/>
        </a:xfrm>
      </p:grpSpPr>
      <p:sp>
        <p:nvSpPr>
          <p:cNvPr id="2210" name="Google Shape;2210;g6f86ee988c_0_1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1" name="Google Shape;2211;g6f86ee988c_0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5" name="Shape 2235"/>
        <p:cNvGrpSpPr/>
        <p:nvPr/>
      </p:nvGrpSpPr>
      <p:grpSpPr>
        <a:xfrm>
          <a:off x="0" y="0"/>
          <a:ext cx="0" cy="0"/>
          <a:chOff x="0" y="0"/>
          <a:chExt cx="0" cy="0"/>
        </a:xfrm>
      </p:grpSpPr>
      <p:sp>
        <p:nvSpPr>
          <p:cNvPr id="2236" name="Google Shape;2236;g6f86ee988c_0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7" name="Google Shape;2237;g6f86ee988c_0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9" name="Shape 2259"/>
        <p:cNvGrpSpPr/>
        <p:nvPr/>
      </p:nvGrpSpPr>
      <p:grpSpPr>
        <a:xfrm>
          <a:off x="0" y="0"/>
          <a:ext cx="0" cy="0"/>
          <a:chOff x="0" y="0"/>
          <a:chExt cx="0" cy="0"/>
        </a:xfrm>
      </p:grpSpPr>
      <p:sp>
        <p:nvSpPr>
          <p:cNvPr id="2260" name="Google Shape;2260;g6f86ee988c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1" name="Google Shape;2261;g6f86ee988c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4" name="Shape 2284"/>
        <p:cNvGrpSpPr/>
        <p:nvPr/>
      </p:nvGrpSpPr>
      <p:grpSpPr>
        <a:xfrm>
          <a:off x="0" y="0"/>
          <a:ext cx="0" cy="0"/>
          <a:chOff x="0" y="0"/>
          <a:chExt cx="0" cy="0"/>
        </a:xfrm>
      </p:grpSpPr>
      <p:sp>
        <p:nvSpPr>
          <p:cNvPr id="2285" name="Google Shape;2285;g6f86ee988c_0_1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6" name="Google Shape;2286;g6f86ee988c_0_1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9" name="Shape 2309"/>
        <p:cNvGrpSpPr/>
        <p:nvPr/>
      </p:nvGrpSpPr>
      <p:grpSpPr>
        <a:xfrm>
          <a:off x="0" y="0"/>
          <a:ext cx="0" cy="0"/>
          <a:chOff x="0" y="0"/>
          <a:chExt cx="0" cy="0"/>
        </a:xfrm>
      </p:grpSpPr>
      <p:sp>
        <p:nvSpPr>
          <p:cNvPr id="2310" name="Google Shape;2310;g6f86ee988c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1" name="Google Shape;2311;g6f86ee988c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9" name="Shape 2329"/>
        <p:cNvGrpSpPr/>
        <p:nvPr/>
      </p:nvGrpSpPr>
      <p:grpSpPr>
        <a:xfrm>
          <a:off x="0" y="0"/>
          <a:ext cx="0" cy="0"/>
          <a:chOff x="0" y="0"/>
          <a:chExt cx="0" cy="0"/>
        </a:xfrm>
      </p:grpSpPr>
      <p:sp>
        <p:nvSpPr>
          <p:cNvPr id="2330" name="Google Shape;2330;g6f86ee988c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1" name="Google Shape;2331;g6f86ee988c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0" name="Shape 2350"/>
        <p:cNvGrpSpPr/>
        <p:nvPr/>
      </p:nvGrpSpPr>
      <p:grpSpPr>
        <a:xfrm>
          <a:off x="0" y="0"/>
          <a:ext cx="0" cy="0"/>
          <a:chOff x="0" y="0"/>
          <a:chExt cx="0" cy="0"/>
        </a:xfrm>
      </p:grpSpPr>
      <p:sp>
        <p:nvSpPr>
          <p:cNvPr id="2351" name="Google Shape;2351;g6f86ee988c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2" name="Google Shape;2352;g6f86ee988c_0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4afff569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4afff569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Euler looked at the toolkit he had available at that time, drawn from the different domains of mathematics. The problem couldn’t be solved using geometry, or algebra, or combinatorics and number theory. So as far as he was concerned, it wasn’t even a mathematical problem. In fact, he wrote in a letter that he doesn’t understand why he of all people ended up solving the problem, because it wasn’t really a mathematical problem, so anyone could have solved it!</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6" name="Shape 2356"/>
        <p:cNvGrpSpPr/>
        <p:nvPr/>
      </p:nvGrpSpPr>
      <p:grpSpPr>
        <a:xfrm>
          <a:off x="0" y="0"/>
          <a:ext cx="0" cy="0"/>
          <a:chOff x="0" y="0"/>
          <a:chExt cx="0" cy="0"/>
        </a:xfrm>
      </p:grpSpPr>
      <p:sp>
        <p:nvSpPr>
          <p:cNvPr id="2357" name="Google Shape;2357;g6f86ee988c_0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8" name="Google Shape;2358;g6f86ee988c_0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3" name="Shape 2393"/>
        <p:cNvGrpSpPr/>
        <p:nvPr/>
      </p:nvGrpSpPr>
      <p:grpSpPr>
        <a:xfrm>
          <a:off x="0" y="0"/>
          <a:ext cx="0" cy="0"/>
          <a:chOff x="0" y="0"/>
          <a:chExt cx="0" cy="0"/>
        </a:xfrm>
      </p:grpSpPr>
      <p:sp>
        <p:nvSpPr>
          <p:cNvPr id="2394" name="Google Shape;2394;g6366b029a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5" name="Google Shape;2395;g6366b029a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0" name="Shape 2400"/>
        <p:cNvGrpSpPr/>
        <p:nvPr/>
      </p:nvGrpSpPr>
      <p:grpSpPr>
        <a:xfrm>
          <a:off x="0" y="0"/>
          <a:ext cx="0" cy="0"/>
          <a:chOff x="0" y="0"/>
          <a:chExt cx="0" cy="0"/>
        </a:xfrm>
      </p:grpSpPr>
      <p:sp>
        <p:nvSpPr>
          <p:cNvPr id="2401" name="Google Shape;2401;g6366b029a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2" name="Google Shape;2402;g6366b029a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7" name="Shape 2407"/>
        <p:cNvGrpSpPr/>
        <p:nvPr/>
      </p:nvGrpSpPr>
      <p:grpSpPr>
        <a:xfrm>
          <a:off x="0" y="0"/>
          <a:ext cx="0" cy="0"/>
          <a:chOff x="0" y="0"/>
          <a:chExt cx="0" cy="0"/>
        </a:xfrm>
      </p:grpSpPr>
      <p:sp>
        <p:nvSpPr>
          <p:cNvPr id="2408" name="Google Shape;2408;g6366b029a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9" name="Google Shape;2409;g6366b029a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2" name="Shape 2412"/>
        <p:cNvGrpSpPr/>
        <p:nvPr/>
      </p:nvGrpSpPr>
      <p:grpSpPr>
        <a:xfrm>
          <a:off x="0" y="0"/>
          <a:ext cx="0" cy="0"/>
          <a:chOff x="0" y="0"/>
          <a:chExt cx="0" cy="0"/>
        </a:xfrm>
      </p:grpSpPr>
      <p:sp>
        <p:nvSpPr>
          <p:cNvPr id="2413" name="Google Shape;2413;g6366b029a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4" name="Google Shape;2414;g6366b029a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7" name="Shape 2417"/>
        <p:cNvGrpSpPr/>
        <p:nvPr/>
      </p:nvGrpSpPr>
      <p:grpSpPr>
        <a:xfrm>
          <a:off x="0" y="0"/>
          <a:ext cx="0" cy="0"/>
          <a:chOff x="0" y="0"/>
          <a:chExt cx="0" cy="0"/>
        </a:xfrm>
      </p:grpSpPr>
      <p:sp>
        <p:nvSpPr>
          <p:cNvPr id="2418" name="Google Shape;2418;g6366b029a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9" name="Google Shape;2419;g6366b029a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2" name="Shape 2422"/>
        <p:cNvGrpSpPr/>
        <p:nvPr/>
      </p:nvGrpSpPr>
      <p:grpSpPr>
        <a:xfrm>
          <a:off x="0" y="0"/>
          <a:ext cx="0" cy="0"/>
          <a:chOff x="0" y="0"/>
          <a:chExt cx="0" cy="0"/>
        </a:xfrm>
      </p:grpSpPr>
      <p:sp>
        <p:nvSpPr>
          <p:cNvPr id="2423" name="Google Shape;2423;g6366b029a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4" name="Google Shape;2424;g6366b029a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7" name="Shape 2427"/>
        <p:cNvGrpSpPr/>
        <p:nvPr/>
      </p:nvGrpSpPr>
      <p:grpSpPr>
        <a:xfrm>
          <a:off x="0" y="0"/>
          <a:ext cx="0" cy="0"/>
          <a:chOff x="0" y="0"/>
          <a:chExt cx="0" cy="0"/>
        </a:xfrm>
      </p:grpSpPr>
      <p:sp>
        <p:nvSpPr>
          <p:cNvPr id="2428" name="Google Shape;2428;g6366b029a6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9" name="Google Shape;2429;g6366b029a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5" name="Shape 2435"/>
        <p:cNvGrpSpPr/>
        <p:nvPr/>
      </p:nvGrpSpPr>
      <p:grpSpPr>
        <a:xfrm>
          <a:off x="0" y="0"/>
          <a:ext cx="0" cy="0"/>
          <a:chOff x="0" y="0"/>
          <a:chExt cx="0" cy="0"/>
        </a:xfrm>
      </p:grpSpPr>
      <p:sp>
        <p:nvSpPr>
          <p:cNvPr id="2436" name="Google Shape;2436;g6366b029a6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7" name="Google Shape;2437;g6366b029a6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0" name="Shape 2450"/>
        <p:cNvGrpSpPr/>
        <p:nvPr/>
      </p:nvGrpSpPr>
      <p:grpSpPr>
        <a:xfrm>
          <a:off x="0" y="0"/>
          <a:ext cx="0" cy="0"/>
          <a:chOff x="0" y="0"/>
          <a:chExt cx="0" cy="0"/>
        </a:xfrm>
      </p:grpSpPr>
      <p:sp>
        <p:nvSpPr>
          <p:cNvPr id="2451" name="Google Shape;2451;g6366b029a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2" name="Google Shape;2452;g6366b029a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54803aa26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4803aa26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Euler published the solution to the problem in a paper. This is his sketch of the bridges of Konigsberg in the paper.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9" name="Shape 2469"/>
        <p:cNvGrpSpPr/>
        <p:nvPr/>
      </p:nvGrpSpPr>
      <p:grpSpPr>
        <a:xfrm>
          <a:off x="0" y="0"/>
          <a:ext cx="0" cy="0"/>
          <a:chOff x="0" y="0"/>
          <a:chExt cx="0" cy="0"/>
        </a:xfrm>
      </p:grpSpPr>
      <p:sp>
        <p:nvSpPr>
          <p:cNvPr id="2470" name="Google Shape;2470;g6366b029a6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1" name="Google Shape;2471;g6366b029a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7" name="Shape 2487"/>
        <p:cNvGrpSpPr/>
        <p:nvPr/>
      </p:nvGrpSpPr>
      <p:grpSpPr>
        <a:xfrm>
          <a:off x="0" y="0"/>
          <a:ext cx="0" cy="0"/>
          <a:chOff x="0" y="0"/>
          <a:chExt cx="0" cy="0"/>
        </a:xfrm>
      </p:grpSpPr>
      <p:sp>
        <p:nvSpPr>
          <p:cNvPr id="2488" name="Google Shape;2488;g6366b029a6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9" name="Google Shape;2489;g6366b029a6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5" name="Shape 2505"/>
        <p:cNvGrpSpPr/>
        <p:nvPr/>
      </p:nvGrpSpPr>
      <p:grpSpPr>
        <a:xfrm>
          <a:off x="0" y="0"/>
          <a:ext cx="0" cy="0"/>
          <a:chOff x="0" y="0"/>
          <a:chExt cx="0" cy="0"/>
        </a:xfrm>
      </p:grpSpPr>
      <p:sp>
        <p:nvSpPr>
          <p:cNvPr id="2506" name="Google Shape;2506;g6366b029a6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7" name="Google Shape;2507;g6366b029a6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3" name="Shape 2523"/>
        <p:cNvGrpSpPr/>
        <p:nvPr/>
      </p:nvGrpSpPr>
      <p:grpSpPr>
        <a:xfrm>
          <a:off x="0" y="0"/>
          <a:ext cx="0" cy="0"/>
          <a:chOff x="0" y="0"/>
          <a:chExt cx="0" cy="0"/>
        </a:xfrm>
      </p:grpSpPr>
      <p:sp>
        <p:nvSpPr>
          <p:cNvPr id="2524" name="Google Shape;2524;g6366b029a6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5" name="Google Shape;2525;g6366b029a6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1" name="Shape 2541"/>
        <p:cNvGrpSpPr/>
        <p:nvPr/>
      </p:nvGrpSpPr>
      <p:grpSpPr>
        <a:xfrm>
          <a:off x="0" y="0"/>
          <a:ext cx="0" cy="0"/>
          <a:chOff x="0" y="0"/>
          <a:chExt cx="0" cy="0"/>
        </a:xfrm>
      </p:grpSpPr>
      <p:sp>
        <p:nvSpPr>
          <p:cNvPr id="2542" name="Google Shape;2542;g6366b029a6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3" name="Google Shape;2543;g6366b029a6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9" name="Shape 2559"/>
        <p:cNvGrpSpPr/>
        <p:nvPr/>
      </p:nvGrpSpPr>
      <p:grpSpPr>
        <a:xfrm>
          <a:off x="0" y="0"/>
          <a:ext cx="0" cy="0"/>
          <a:chOff x="0" y="0"/>
          <a:chExt cx="0" cy="0"/>
        </a:xfrm>
      </p:grpSpPr>
      <p:sp>
        <p:nvSpPr>
          <p:cNvPr id="2560" name="Google Shape;2560;g6366b029a6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1" name="Google Shape;2561;g6366b029a6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2" name="Shape 2582"/>
        <p:cNvGrpSpPr/>
        <p:nvPr/>
      </p:nvGrpSpPr>
      <p:grpSpPr>
        <a:xfrm>
          <a:off x="0" y="0"/>
          <a:ext cx="0" cy="0"/>
          <a:chOff x="0" y="0"/>
          <a:chExt cx="0" cy="0"/>
        </a:xfrm>
      </p:grpSpPr>
      <p:sp>
        <p:nvSpPr>
          <p:cNvPr id="2583" name="Google Shape;2583;g6366b029a6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4" name="Google Shape;2584;g6366b029a6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8" name="Shape 2608"/>
        <p:cNvGrpSpPr/>
        <p:nvPr/>
      </p:nvGrpSpPr>
      <p:grpSpPr>
        <a:xfrm>
          <a:off x="0" y="0"/>
          <a:ext cx="0" cy="0"/>
          <a:chOff x="0" y="0"/>
          <a:chExt cx="0" cy="0"/>
        </a:xfrm>
      </p:grpSpPr>
      <p:sp>
        <p:nvSpPr>
          <p:cNvPr id="2609" name="Google Shape;2609;g6366b029a6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0" name="Google Shape;2610;g6366b029a6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3" name="Shape 2613"/>
        <p:cNvGrpSpPr/>
        <p:nvPr/>
      </p:nvGrpSpPr>
      <p:grpSpPr>
        <a:xfrm>
          <a:off x="0" y="0"/>
          <a:ext cx="0" cy="0"/>
          <a:chOff x="0" y="0"/>
          <a:chExt cx="0" cy="0"/>
        </a:xfrm>
      </p:grpSpPr>
      <p:sp>
        <p:nvSpPr>
          <p:cNvPr id="2614" name="Google Shape;2614;g6366b029a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5" name="Google Shape;2615;g6366b029a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8" name="Shape 2618"/>
        <p:cNvGrpSpPr/>
        <p:nvPr/>
      </p:nvGrpSpPr>
      <p:grpSpPr>
        <a:xfrm>
          <a:off x="0" y="0"/>
          <a:ext cx="0" cy="0"/>
          <a:chOff x="0" y="0"/>
          <a:chExt cx="0" cy="0"/>
        </a:xfrm>
      </p:grpSpPr>
      <p:sp>
        <p:nvSpPr>
          <p:cNvPr id="2619" name="Google Shape;2619;g636822f2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0" name="Google Shape;2620;g636822f2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4afff569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4afff569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Notice that he represented each land area by a single letter A, B, C and D. That was his way of saying that it didn’t matter what the shape of the land region is, or what its size is. All that mattered is that there were these four land regions A, B , C and D, and between A and B, there were two bridges. Between A and C, there were two bridges. And so on.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3" name="Shape 2623"/>
        <p:cNvGrpSpPr/>
        <p:nvPr/>
      </p:nvGrpSpPr>
      <p:grpSpPr>
        <a:xfrm>
          <a:off x="0" y="0"/>
          <a:ext cx="0" cy="0"/>
          <a:chOff x="0" y="0"/>
          <a:chExt cx="0" cy="0"/>
        </a:xfrm>
      </p:grpSpPr>
      <p:sp>
        <p:nvSpPr>
          <p:cNvPr id="2624" name="Google Shape;2624;g6366b029a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5" name="Google Shape;2625;g6366b029a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8" name="Shape 2628"/>
        <p:cNvGrpSpPr/>
        <p:nvPr/>
      </p:nvGrpSpPr>
      <p:grpSpPr>
        <a:xfrm>
          <a:off x="0" y="0"/>
          <a:ext cx="0" cy="0"/>
          <a:chOff x="0" y="0"/>
          <a:chExt cx="0" cy="0"/>
        </a:xfrm>
      </p:grpSpPr>
      <p:sp>
        <p:nvSpPr>
          <p:cNvPr id="2629" name="Google Shape;2629;g6366b029a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0" name="Google Shape;2630;g6366b029a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3" name="Shape 2633"/>
        <p:cNvGrpSpPr/>
        <p:nvPr/>
      </p:nvGrpSpPr>
      <p:grpSpPr>
        <a:xfrm>
          <a:off x="0" y="0"/>
          <a:ext cx="0" cy="0"/>
          <a:chOff x="0" y="0"/>
          <a:chExt cx="0" cy="0"/>
        </a:xfrm>
      </p:grpSpPr>
      <p:sp>
        <p:nvSpPr>
          <p:cNvPr id="2634" name="Google Shape;2634;g6366b029a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5" name="Google Shape;2635;g6366b029a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8" name="Shape 2638"/>
        <p:cNvGrpSpPr/>
        <p:nvPr/>
      </p:nvGrpSpPr>
      <p:grpSpPr>
        <a:xfrm>
          <a:off x="0" y="0"/>
          <a:ext cx="0" cy="0"/>
          <a:chOff x="0" y="0"/>
          <a:chExt cx="0" cy="0"/>
        </a:xfrm>
      </p:grpSpPr>
      <p:sp>
        <p:nvSpPr>
          <p:cNvPr id="2639" name="Google Shape;2639;g6366b029a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0" name="Google Shape;2640;g6366b029a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3" name="Shape 2643"/>
        <p:cNvGrpSpPr/>
        <p:nvPr/>
      </p:nvGrpSpPr>
      <p:grpSpPr>
        <a:xfrm>
          <a:off x="0" y="0"/>
          <a:ext cx="0" cy="0"/>
          <a:chOff x="0" y="0"/>
          <a:chExt cx="0" cy="0"/>
        </a:xfrm>
      </p:grpSpPr>
      <p:sp>
        <p:nvSpPr>
          <p:cNvPr id="2644" name="Google Shape;2644;g6366b029a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5" name="Google Shape;2645;g6366b029a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8" name="Shape 2648"/>
        <p:cNvGrpSpPr/>
        <p:nvPr/>
      </p:nvGrpSpPr>
      <p:grpSpPr>
        <a:xfrm>
          <a:off x="0" y="0"/>
          <a:ext cx="0" cy="0"/>
          <a:chOff x="0" y="0"/>
          <a:chExt cx="0" cy="0"/>
        </a:xfrm>
      </p:grpSpPr>
      <p:sp>
        <p:nvSpPr>
          <p:cNvPr id="2649" name="Google Shape;2649;g6366b029a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0" name="Google Shape;2650;g6366b029a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BFS on undirected graphs is useful for computing shortest paths and connected components. </a:t>
            </a:r>
            <a:endParaRPr/>
          </a:p>
          <a:p>
            <a:pPr indent="0" lvl="0" marL="0" rtl="0" algn="l">
              <a:spcBef>
                <a:spcPts val="0"/>
              </a:spcBef>
              <a:spcAft>
                <a:spcPts val="0"/>
              </a:spcAft>
              <a:buNone/>
            </a:pPr>
            <a:r>
              <a:rPr lang="en"/>
              <a:t>Also useful for determining whether a graph is bipartite or not.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Start from source s, put it in partition A. Put all its neighbors in partition B. Put its undiscovered neighbors in partition A. Continue in this manner. </a:t>
            </a:r>
            <a:endParaRPr/>
          </a:p>
          <a:p>
            <a:pPr indent="0" lvl="0" marL="0" rtl="0" algn="l">
              <a:spcBef>
                <a:spcPts val="0"/>
              </a:spcBef>
              <a:spcAft>
                <a:spcPts val="0"/>
              </a:spcAft>
              <a:buNone/>
            </a:pPr>
            <a:r>
              <a:rPr lang="en"/>
              <a:t>Problem: If there is a cross edge between two vertices in the same level. It’s ok for cross edges to go to next or previous level. But not at the same level. </a:t>
            </a:r>
            <a:endParaRPr/>
          </a:p>
          <a:p>
            <a:pPr indent="0" lvl="0" marL="0" rtl="0" algn="l">
              <a:spcBef>
                <a:spcPts val="0"/>
              </a:spcBef>
              <a:spcAft>
                <a:spcPts val="0"/>
              </a:spcAft>
              <a:buNone/>
            </a:pPr>
            <a:r>
              <a:rPr lang="en"/>
              <a:t>Cross edges within the same level create an odd length cycle. </a:t>
            </a:r>
            <a:endParaRPr/>
          </a:p>
          <a:p>
            <a:pPr indent="0" lvl="0" marL="0" rtl="0" algn="l">
              <a:spcBef>
                <a:spcPts val="0"/>
              </a:spcBef>
              <a:spcAft>
                <a:spcPts val="0"/>
              </a:spcAft>
              <a:buNone/>
            </a:pPr>
            <a:r>
              <a:rPr lang="en"/>
              <a:t>Why can’t a bipartite graph have an odd length cycle?</a:t>
            </a:r>
            <a:endParaRPr/>
          </a:p>
          <a:p>
            <a:pPr indent="0" lvl="0" marL="0" rtl="0" algn="l">
              <a:spcBef>
                <a:spcPts val="0"/>
              </a:spcBef>
              <a:spcAft>
                <a:spcPts val="0"/>
              </a:spcAft>
              <a:buNone/>
            </a:pPr>
            <a:r>
              <a:rPr lang="en"/>
              <a:t>All cycles must be of even length.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6" name="Shape 2656"/>
        <p:cNvGrpSpPr/>
        <p:nvPr/>
      </p:nvGrpSpPr>
      <p:grpSpPr>
        <a:xfrm>
          <a:off x="0" y="0"/>
          <a:ext cx="0" cy="0"/>
          <a:chOff x="0" y="0"/>
          <a:chExt cx="0" cy="0"/>
        </a:xfrm>
      </p:grpSpPr>
      <p:sp>
        <p:nvSpPr>
          <p:cNvPr id="2657" name="Google Shape;2657;g6366b029a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8" name="Google Shape;2658;g6366b029a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1" name="Shape 2661"/>
        <p:cNvGrpSpPr/>
        <p:nvPr/>
      </p:nvGrpSpPr>
      <p:grpSpPr>
        <a:xfrm>
          <a:off x="0" y="0"/>
          <a:ext cx="0" cy="0"/>
          <a:chOff x="0" y="0"/>
          <a:chExt cx="0" cy="0"/>
        </a:xfrm>
      </p:grpSpPr>
      <p:sp>
        <p:nvSpPr>
          <p:cNvPr id="2662" name="Google Shape;2662;g6366b029a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3" name="Google Shape;2663;g6366b029a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6" name="Shape 2666"/>
        <p:cNvGrpSpPr/>
        <p:nvPr/>
      </p:nvGrpSpPr>
      <p:grpSpPr>
        <a:xfrm>
          <a:off x="0" y="0"/>
          <a:ext cx="0" cy="0"/>
          <a:chOff x="0" y="0"/>
          <a:chExt cx="0" cy="0"/>
        </a:xfrm>
      </p:grpSpPr>
      <p:sp>
        <p:nvSpPr>
          <p:cNvPr id="2667" name="Google Shape;2667;g6366b029a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8" name="Google Shape;2668;g6366b029a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1" name="Shape 2671"/>
        <p:cNvGrpSpPr/>
        <p:nvPr/>
      </p:nvGrpSpPr>
      <p:grpSpPr>
        <a:xfrm>
          <a:off x="0" y="0"/>
          <a:ext cx="0" cy="0"/>
          <a:chOff x="0" y="0"/>
          <a:chExt cx="0" cy="0"/>
        </a:xfrm>
      </p:grpSpPr>
      <p:sp>
        <p:nvSpPr>
          <p:cNvPr id="2672" name="Google Shape;2672;g6366b029a6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3" name="Google Shape;2673;g6366b029a6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4afff569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4afff569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someone walked across a bridge from A to B, that would be represented as AB. Since there were two bridges between A and B, he distinguished them by using small letters a and b.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6" name="Shape 2676"/>
        <p:cNvGrpSpPr/>
        <p:nvPr/>
      </p:nvGrpSpPr>
      <p:grpSpPr>
        <a:xfrm>
          <a:off x="0" y="0"/>
          <a:ext cx="0" cy="0"/>
          <a:chOff x="0" y="0"/>
          <a:chExt cx="0" cy="0"/>
        </a:xfrm>
      </p:grpSpPr>
      <p:sp>
        <p:nvSpPr>
          <p:cNvPr id="2677" name="Google Shape;2677;g6366b029a6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8" name="Google Shape;2678;g6366b029a6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1" name="Shape 2681"/>
        <p:cNvGrpSpPr/>
        <p:nvPr/>
      </p:nvGrpSpPr>
      <p:grpSpPr>
        <a:xfrm>
          <a:off x="0" y="0"/>
          <a:ext cx="0" cy="0"/>
          <a:chOff x="0" y="0"/>
          <a:chExt cx="0" cy="0"/>
        </a:xfrm>
      </p:grpSpPr>
      <p:sp>
        <p:nvSpPr>
          <p:cNvPr id="2682" name="Google Shape;2682;g6366b029a6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3" name="Google Shape;2683;g6366b029a6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6" name="Shape 2696"/>
        <p:cNvGrpSpPr/>
        <p:nvPr/>
      </p:nvGrpSpPr>
      <p:grpSpPr>
        <a:xfrm>
          <a:off x="0" y="0"/>
          <a:ext cx="0" cy="0"/>
          <a:chOff x="0" y="0"/>
          <a:chExt cx="0" cy="0"/>
        </a:xfrm>
      </p:grpSpPr>
      <p:sp>
        <p:nvSpPr>
          <p:cNvPr id="2697" name="Google Shape;2697;g6366b029a6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8" name="Google Shape;2698;g6366b029a6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assumes the graph is connected. Otherwise have to check if each connected component is bipartite</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0" name="Shape 2710"/>
        <p:cNvGrpSpPr/>
        <p:nvPr/>
      </p:nvGrpSpPr>
      <p:grpSpPr>
        <a:xfrm>
          <a:off x="0" y="0"/>
          <a:ext cx="0" cy="0"/>
          <a:chOff x="0" y="0"/>
          <a:chExt cx="0" cy="0"/>
        </a:xfrm>
      </p:grpSpPr>
      <p:sp>
        <p:nvSpPr>
          <p:cNvPr id="2711" name="Google Shape;2711;g6366b029a6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2" name="Google Shape;2712;g6366b029a6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5" name="Shape 2715"/>
        <p:cNvGrpSpPr/>
        <p:nvPr/>
      </p:nvGrpSpPr>
      <p:grpSpPr>
        <a:xfrm>
          <a:off x="0" y="0"/>
          <a:ext cx="0" cy="0"/>
          <a:chOff x="0" y="0"/>
          <a:chExt cx="0" cy="0"/>
        </a:xfrm>
      </p:grpSpPr>
      <p:sp>
        <p:nvSpPr>
          <p:cNvPr id="2716" name="Google Shape;2716;g6366b029a6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7" name="Google Shape;2717;g6366b029a6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0" name="Shape 2720"/>
        <p:cNvGrpSpPr/>
        <p:nvPr/>
      </p:nvGrpSpPr>
      <p:grpSpPr>
        <a:xfrm>
          <a:off x="0" y="0"/>
          <a:ext cx="0" cy="0"/>
          <a:chOff x="0" y="0"/>
          <a:chExt cx="0" cy="0"/>
        </a:xfrm>
      </p:grpSpPr>
      <p:sp>
        <p:nvSpPr>
          <p:cNvPr id="2721" name="Google Shape;2721;g6366b029a6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2" name="Google Shape;2722;g6366b029a6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5" name="Shape 2725"/>
        <p:cNvGrpSpPr/>
        <p:nvPr/>
      </p:nvGrpSpPr>
      <p:grpSpPr>
        <a:xfrm>
          <a:off x="0" y="0"/>
          <a:ext cx="0" cy="0"/>
          <a:chOff x="0" y="0"/>
          <a:chExt cx="0" cy="0"/>
        </a:xfrm>
      </p:grpSpPr>
      <p:sp>
        <p:nvSpPr>
          <p:cNvPr id="2726" name="Google Shape;2726;g6366b029a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7" name="Google Shape;2727;g6366b029a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0" name="Shape 2730"/>
        <p:cNvGrpSpPr/>
        <p:nvPr/>
      </p:nvGrpSpPr>
      <p:grpSpPr>
        <a:xfrm>
          <a:off x="0" y="0"/>
          <a:ext cx="0" cy="0"/>
          <a:chOff x="0" y="0"/>
          <a:chExt cx="0" cy="0"/>
        </a:xfrm>
      </p:grpSpPr>
      <p:sp>
        <p:nvSpPr>
          <p:cNvPr id="2731" name="Google Shape;2731;g6366b029a6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2" name="Google Shape;2732;g6366b029a6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7" name="Shape 2737"/>
        <p:cNvGrpSpPr/>
        <p:nvPr/>
      </p:nvGrpSpPr>
      <p:grpSpPr>
        <a:xfrm>
          <a:off x="0" y="0"/>
          <a:ext cx="0" cy="0"/>
          <a:chOff x="0" y="0"/>
          <a:chExt cx="0" cy="0"/>
        </a:xfrm>
      </p:grpSpPr>
      <p:sp>
        <p:nvSpPr>
          <p:cNvPr id="2738" name="Google Shape;2738;g5df1239a5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9" name="Google Shape;2739;g5df1239a5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2" name="Shape 2742"/>
        <p:cNvGrpSpPr/>
        <p:nvPr/>
      </p:nvGrpSpPr>
      <p:grpSpPr>
        <a:xfrm>
          <a:off x="0" y="0"/>
          <a:ext cx="0" cy="0"/>
          <a:chOff x="0" y="0"/>
          <a:chExt cx="0" cy="0"/>
        </a:xfrm>
      </p:grpSpPr>
      <p:sp>
        <p:nvSpPr>
          <p:cNvPr id="2743" name="Google Shape;2743;g5df1239a5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4" name="Google Shape;2744;g5df1239a5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54803aa26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4803aa26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we would represent this using a diagram like this. There are four vertices (or nodes) corresponding to the four land regions A, B, C and D. The vertices are connected by lines called edges. The two edges connecting A and B represent the two bridges connecting them in the map. Since one can walk across a bridge in either direction, the edges don’t have any directions on them. So the edge from C to D is the same as the edge from D to C. This diagram of vertices and edges is called a Graph, and this is an undirected graph because the edges don’t have directions on them. If they were one-way streets, we would have put arrows on them indicating the allowed direction of movement across them. Then we would have called this a directed graph.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Two vertices are said to be adjacent if there is an edge directly linking them. Vertices C and D are adjacent. B and C are not adjacent. </a:t>
            </a:r>
            <a:endParaRPr/>
          </a:p>
          <a:p>
            <a:pPr indent="0" lvl="0" marL="0" rtl="0" algn="l">
              <a:spcBef>
                <a:spcPts val="0"/>
              </a:spcBef>
              <a:spcAft>
                <a:spcPts val="0"/>
              </a:spcAft>
              <a:buNone/>
            </a:pPr>
            <a:r>
              <a:rPr lang="en"/>
              <a:t>A path in a graph is a sequence of adjacent vertices. CDB is a path. DBC is not a path because there is no edge between B and C. </a:t>
            </a:r>
            <a:endParaRPr/>
          </a:p>
          <a:p>
            <a:pPr indent="0" lvl="0" marL="0" rtl="0" algn="l">
              <a:spcBef>
                <a:spcPts val="0"/>
              </a:spcBef>
              <a:spcAft>
                <a:spcPts val="0"/>
              </a:spcAft>
              <a:buNone/>
            </a:pPr>
            <a:r>
              <a:rPr lang="en"/>
              <a:t>A cycle in a graph is a path that ends at the same vertex from where it started. CDBAC is a cycle. ADBA is also a cycle. CDBC is not a cycle, because it’s not a valid path.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Euler himself did not use such a diagram, nor did he use terminology like Graph, Vertex, or Edge. The terminology was developed much later. In fact, the first textbook on graph theory was written in 1936, 200 years after the story we are looking at. It was written by Konig, whose name has a coincidental resemblance with the name of the city of Konigsberg.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7" name="Shape 2747"/>
        <p:cNvGrpSpPr/>
        <p:nvPr/>
      </p:nvGrpSpPr>
      <p:grpSpPr>
        <a:xfrm>
          <a:off x="0" y="0"/>
          <a:ext cx="0" cy="0"/>
          <a:chOff x="0" y="0"/>
          <a:chExt cx="0" cy="0"/>
        </a:xfrm>
      </p:grpSpPr>
      <p:sp>
        <p:nvSpPr>
          <p:cNvPr id="2748" name="Google Shape;2748;g5df1239a5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9" name="Google Shape;2749;g5df1239a5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2" name="Shape 2752"/>
        <p:cNvGrpSpPr/>
        <p:nvPr/>
      </p:nvGrpSpPr>
      <p:grpSpPr>
        <a:xfrm>
          <a:off x="0" y="0"/>
          <a:ext cx="0" cy="0"/>
          <a:chOff x="0" y="0"/>
          <a:chExt cx="0" cy="0"/>
        </a:xfrm>
      </p:grpSpPr>
      <p:sp>
        <p:nvSpPr>
          <p:cNvPr id="2753" name="Google Shape;2753;g60e994f4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4" name="Google Shape;2754;g60e994f4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8" name="Shape 2758"/>
        <p:cNvGrpSpPr/>
        <p:nvPr/>
      </p:nvGrpSpPr>
      <p:grpSpPr>
        <a:xfrm>
          <a:off x="0" y="0"/>
          <a:ext cx="0" cy="0"/>
          <a:chOff x="0" y="0"/>
          <a:chExt cx="0" cy="0"/>
        </a:xfrm>
      </p:grpSpPr>
      <p:sp>
        <p:nvSpPr>
          <p:cNvPr id="2759" name="Google Shape;2759;g5eaee594e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0" name="Google Shape;2760;g5eaee594e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3" name="Shape 2763"/>
        <p:cNvGrpSpPr/>
        <p:nvPr/>
      </p:nvGrpSpPr>
      <p:grpSpPr>
        <a:xfrm>
          <a:off x="0" y="0"/>
          <a:ext cx="0" cy="0"/>
          <a:chOff x="0" y="0"/>
          <a:chExt cx="0" cy="0"/>
        </a:xfrm>
      </p:grpSpPr>
      <p:sp>
        <p:nvSpPr>
          <p:cNvPr id="2764" name="Google Shape;2764;g5eaee594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5" name="Google Shape;2765;g5eaee594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8" name="Shape 2768"/>
        <p:cNvGrpSpPr/>
        <p:nvPr/>
      </p:nvGrpSpPr>
      <p:grpSpPr>
        <a:xfrm>
          <a:off x="0" y="0"/>
          <a:ext cx="0" cy="0"/>
          <a:chOff x="0" y="0"/>
          <a:chExt cx="0" cy="0"/>
        </a:xfrm>
      </p:grpSpPr>
      <p:sp>
        <p:nvSpPr>
          <p:cNvPr id="2769" name="Google Shape;2769;g6f86ee988c_0_1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0" name="Google Shape;2770;g6f86ee988c_0_1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various representations for edges we discussed so far - edge lists, adjacency lists and maps and matrices -- all represented edges explicitly, by allocating a constant amount of memory space for each edge….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7" name="Shape 2777"/>
        <p:cNvGrpSpPr/>
        <p:nvPr/>
      </p:nvGrpSpPr>
      <p:grpSpPr>
        <a:xfrm>
          <a:off x="0" y="0"/>
          <a:ext cx="0" cy="0"/>
          <a:chOff x="0" y="0"/>
          <a:chExt cx="0" cy="0"/>
        </a:xfrm>
      </p:grpSpPr>
      <p:sp>
        <p:nvSpPr>
          <p:cNvPr id="2778" name="Google Shape;2778;g6f86ee988c_0_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9" name="Google Shape;2779;g6f86ee988c_0_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4" name="Shape 2784"/>
        <p:cNvGrpSpPr/>
        <p:nvPr/>
      </p:nvGrpSpPr>
      <p:grpSpPr>
        <a:xfrm>
          <a:off x="0" y="0"/>
          <a:ext cx="0" cy="0"/>
          <a:chOff x="0" y="0"/>
          <a:chExt cx="0" cy="0"/>
        </a:xfrm>
      </p:grpSpPr>
      <p:sp>
        <p:nvSpPr>
          <p:cNvPr id="2785" name="Google Shape;2785;g6f86ee988c_0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6" name="Google Shape;2786;g6f86ee988c_0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1" name="Shape 2791"/>
        <p:cNvGrpSpPr/>
        <p:nvPr/>
      </p:nvGrpSpPr>
      <p:grpSpPr>
        <a:xfrm>
          <a:off x="0" y="0"/>
          <a:ext cx="0" cy="0"/>
          <a:chOff x="0" y="0"/>
          <a:chExt cx="0" cy="0"/>
        </a:xfrm>
      </p:grpSpPr>
      <p:sp>
        <p:nvSpPr>
          <p:cNvPr id="2792" name="Google Shape;2792;g6f86ee988c_0_1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3" name="Google Shape;2793;g6f86ee988c_0_1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8" name="Shape 2798"/>
        <p:cNvGrpSpPr/>
        <p:nvPr/>
      </p:nvGrpSpPr>
      <p:grpSpPr>
        <a:xfrm>
          <a:off x="0" y="0"/>
          <a:ext cx="0" cy="0"/>
          <a:chOff x="0" y="0"/>
          <a:chExt cx="0" cy="0"/>
        </a:xfrm>
      </p:grpSpPr>
      <p:sp>
        <p:nvSpPr>
          <p:cNvPr id="2799" name="Google Shape;2799;g6f86ee988c_0_1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0" name="Google Shape;2800;g6f86ee988c_0_1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4" name="Shape 2804"/>
        <p:cNvGrpSpPr/>
        <p:nvPr/>
      </p:nvGrpSpPr>
      <p:grpSpPr>
        <a:xfrm>
          <a:off x="0" y="0"/>
          <a:ext cx="0" cy="0"/>
          <a:chOff x="0" y="0"/>
          <a:chExt cx="0" cy="0"/>
        </a:xfrm>
      </p:grpSpPr>
      <p:sp>
        <p:nvSpPr>
          <p:cNvPr id="2805" name="Google Shape;2805;g6f86ee988c_0_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6" name="Google Shape;2806;g6f86ee988c_0_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4afff569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4afff569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Euler set out to develop a solution not only for the specific example of the map of Konigsberg, but for a general graph, with any number of edges and vertices in any arrangement. In a similar way, the solution we develop for a graph problem in an interview setting has to work on a general graph, not just on an individual example that might be given to us.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1" name="Shape 2811"/>
        <p:cNvGrpSpPr/>
        <p:nvPr/>
      </p:nvGrpSpPr>
      <p:grpSpPr>
        <a:xfrm>
          <a:off x="0" y="0"/>
          <a:ext cx="0" cy="0"/>
          <a:chOff x="0" y="0"/>
          <a:chExt cx="0" cy="0"/>
        </a:xfrm>
      </p:grpSpPr>
      <p:sp>
        <p:nvSpPr>
          <p:cNvPr id="2812" name="Google Shape;2812;g6f86ee988c_0_1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3" name="Google Shape;2813;g6f86ee988c_0_1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7" name="Shape 2817"/>
        <p:cNvGrpSpPr/>
        <p:nvPr/>
      </p:nvGrpSpPr>
      <p:grpSpPr>
        <a:xfrm>
          <a:off x="0" y="0"/>
          <a:ext cx="0" cy="0"/>
          <a:chOff x="0" y="0"/>
          <a:chExt cx="0" cy="0"/>
        </a:xfrm>
      </p:grpSpPr>
      <p:sp>
        <p:nvSpPr>
          <p:cNvPr id="2818" name="Google Shape;2818;g6f86ee988c_0_1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9" name="Google Shape;2819;g6f86ee988c_0_1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3" name="Shape 2833"/>
        <p:cNvGrpSpPr/>
        <p:nvPr/>
      </p:nvGrpSpPr>
      <p:grpSpPr>
        <a:xfrm>
          <a:off x="0" y="0"/>
          <a:ext cx="0" cy="0"/>
          <a:chOff x="0" y="0"/>
          <a:chExt cx="0" cy="0"/>
        </a:xfrm>
      </p:grpSpPr>
      <p:sp>
        <p:nvSpPr>
          <p:cNvPr id="2834" name="Google Shape;2834;g6f86ee988c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5" name="Google Shape;2835;g6f86ee988c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9" name="Shape 2839"/>
        <p:cNvGrpSpPr/>
        <p:nvPr/>
      </p:nvGrpSpPr>
      <p:grpSpPr>
        <a:xfrm>
          <a:off x="0" y="0"/>
          <a:ext cx="0" cy="0"/>
          <a:chOff x="0" y="0"/>
          <a:chExt cx="0" cy="0"/>
        </a:xfrm>
      </p:grpSpPr>
      <p:sp>
        <p:nvSpPr>
          <p:cNvPr id="2840" name="Google Shape;2840;g6366b029a6_0_1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1" name="Google Shape;2841;g6366b029a6_0_1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4" name="Shape 2844"/>
        <p:cNvGrpSpPr/>
        <p:nvPr/>
      </p:nvGrpSpPr>
      <p:grpSpPr>
        <a:xfrm>
          <a:off x="0" y="0"/>
          <a:ext cx="0" cy="0"/>
          <a:chOff x="0" y="0"/>
          <a:chExt cx="0" cy="0"/>
        </a:xfrm>
      </p:grpSpPr>
      <p:sp>
        <p:nvSpPr>
          <p:cNvPr id="2845" name="Google Shape;2845;g59d1e5da3a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6" name="Google Shape;2846;g59d1e5da3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node is 1. Draw the resulting BFS tree. </a:t>
            </a:r>
            <a:endParaRPr/>
          </a:p>
          <a:p>
            <a:pPr indent="0" lvl="0" marL="0" rtl="0" algn="l">
              <a:spcBef>
                <a:spcPts val="0"/>
              </a:spcBef>
              <a:spcAft>
                <a:spcPts val="0"/>
              </a:spcAft>
              <a:buNone/>
            </a:pPr>
            <a:r>
              <a:rPr lang="en"/>
              <a:t>Tree edges, cross edges, back edges. </a:t>
            </a:r>
            <a:endParaRPr/>
          </a:p>
          <a:p>
            <a:pPr indent="0" lvl="0" marL="0" rtl="0" algn="l">
              <a:spcBef>
                <a:spcPts val="0"/>
              </a:spcBef>
              <a:spcAft>
                <a:spcPts val="0"/>
              </a:spcAft>
              <a:buNone/>
            </a:pPr>
            <a:r>
              <a:rPr lang="en"/>
              <a:t>Distinguishing between whether a given edge to a visited node is cross edge or back edge isn’t possible unless you look at all ancestors back up.</a:t>
            </a:r>
            <a:endParaRPr/>
          </a:p>
          <a:p>
            <a:pPr indent="0" lvl="0" marL="0" rtl="0" algn="l">
              <a:spcBef>
                <a:spcPts val="0"/>
              </a:spcBef>
              <a:spcAft>
                <a:spcPts val="0"/>
              </a:spcAft>
              <a:buNone/>
            </a:pPr>
            <a:r>
              <a:rPr lang="en"/>
              <a:t>So BFS on directed graphs only useful for calculating shortest number of hops from source to various vertices in a directed graph.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9" name="Shape 2869"/>
        <p:cNvGrpSpPr/>
        <p:nvPr/>
      </p:nvGrpSpPr>
      <p:grpSpPr>
        <a:xfrm>
          <a:off x="0" y="0"/>
          <a:ext cx="0" cy="0"/>
          <a:chOff x="0" y="0"/>
          <a:chExt cx="0" cy="0"/>
        </a:xfrm>
      </p:grpSpPr>
      <p:sp>
        <p:nvSpPr>
          <p:cNvPr id="2870" name="Google Shape;2870;g5af237c3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1" name="Google Shape;2871;g5af237c3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5" name="Shape 2875"/>
        <p:cNvGrpSpPr/>
        <p:nvPr/>
      </p:nvGrpSpPr>
      <p:grpSpPr>
        <a:xfrm>
          <a:off x="0" y="0"/>
          <a:ext cx="0" cy="0"/>
          <a:chOff x="0" y="0"/>
          <a:chExt cx="0" cy="0"/>
        </a:xfrm>
      </p:grpSpPr>
      <p:sp>
        <p:nvSpPr>
          <p:cNvPr id="2876" name="Google Shape;2876;g5df1239a5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7" name="Google Shape;2877;g5df1239a5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0" name="Shape 2880"/>
        <p:cNvGrpSpPr/>
        <p:nvPr/>
      </p:nvGrpSpPr>
      <p:grpSpPr>
        <a:xfrm>
          <a:off x="0" y="0"/>
          <a:ext cx="0" cy="0"/>
          <a:chOff x="0" y="0"/>
          <a:chExt cx="0" cy="0"/>
        </a:xfrm>
      </p:grpSpPr>
      <p:sp>
        <p:nvSpPr>
          <p:cNvPr id="2881" name="Google Shape;2881;g5df1239a5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2" name="Google Shape;2882;g5df1239a5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5" name="Shape 2885"/>
        <p:cNvGrpSpPr/>
        <p:nvPr/>
      </p:nvGrpSpPr>
      <p:grpSpPr>
        <a:xfrm>
          <a:off x="0" y="0"/>
          <a:ext cx="0" cy="0"/>
          <a:chOff x="0" y="0"/>
          <a:chExt cx="0" cy="0"/>
        </a:xfrm>
      </p:grpSpPr>
      <p:sp>
        <p:nvSpPr>
          <p:cNvPr id="2886" name="Google Shape;2886;g570b6c7a2d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7" name="Google Shape;2887;g570b6c7a2d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0" name="Shape 2890"/>
        <p:cNvGrpSpPr/>
        <p:nvPr/>
      </p:nvGrpSpPr>
      <p:grpSpPr>
        <a:xfrm>
          <a:off x="0" y="0"/>
          <a:ext cx="0" cy="0"/>
          <a:chOff x="0" y="0"/>
          <a:chExt cx="0" cy="0"/>
        </a:xfrm>
      </p:grpSpPr>
      <p:sp>
        <p:nvSpPr>
          <p:cNvPr id="2891" name="Google Shape;2891;g570b6c7a2d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2" name="Google Shape;2892;g570b6c7a2d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54afff569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54afff569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4afff569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4afff569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attempt to solve any problem would be a brute force approach. Euler says that we can exhaustively list all possible paths of a certain length and see how many of them satisfy the condition of the problem. But because there would be too many paths to enumerate, Euler dismisses it as an impractical approach.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Nevertheless, it is good to start with a brute force approach, just to confirm that you have understood the problem correctly. If there is any misunderstanding about the statement of the problem, then it’s better for it to be discovered early in the interview. You don’t want to spend a lot of time coming up with an algorithm only to find that you misunderstood the problem.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3" name="Shape 2903"/>
        <p:cNvGrpSpPr/>
        <p:nvPr/>
      </p:nvGrpSpPr>
      <p:grpSpPr>
        <a:xfrm>
          <a:off x="0" y="0"/>
          <a:ext cx="0" cy="0"/>
          <a:chOff x="0" y="0"/>
          <a:chExt cx="0" cy="0"/>
        </a:xfrm>
      </p:grpSpPr>
      <p:sp>
        <p:nvSpPr>
          <p:cNvPr id="2904" name="Google Shape;2904;g570b6c7a2d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5" name="Google Shape;2905;g570b6c7a2d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8" name="Shape 2908"/>
        <p:cNvGrpSpPr/>
        <p:nvPr/>
      </p:nvGrpSpPr>
      <p:grpSpPr>
        <a:xfrm>
          <a:off x="0" y="0"/>
          <a:ext cx="0" cy="0"/>
          <a:chOff x="0" y="0"/>
          <a:chExt cx="0" cy="0"/>
        </a:xfrm>
      </p:grpSpPr>
      <p:sp>
        <p:nvSpPr>
          <p:cNvPr id="2909" name="Google Shape;2909;g6366b029a6_0_1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0" name="Google Shape;2910;g6366b029a6_0_1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3" name="Shape 2913"/>
        <p:cNvGrpSpPr/>
        <p:nvPr/>
      </p:nvGrpSpPr>
      <p:grpSpPr>
        <a:xfrm>
          <a:off x="0" y="0"/>
          <a:ext cx="0" cy="0"/>
          <a:chOff x="0" y="0"/>
          <a:chExt cx="0" cy="0"/>
        </a:xfrm>
      </p:grpSpPr>
      <p:sp>
        <p:nvSpPr>
          <p:cNvPr id="2914" name="Google Shape;2914;g6366b029a6_0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5" name="Google Shape;2915;g6366b029a6_0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8" name="Shape 2918"/>
        <p:cNvGrpSpPr/>
        <p:nvPr/>
      </p:nvGrpSpPr>
      <p:grpSpPr>
        <a:xfrm>
          <a:off x="0" y="0"/>
          <a:ext cx="0" cy="0"/>
          <a:chOff x="0" y="0"/>
          <a:chExt cx="0" cy="0"/>
        </a:xfrm>
      </p:grpSpPr>
      <p:sp>
        <p:nvSpPr>
          <p:cNvPr id="2919" name="Google Shape;2919;g50d78e618d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0" name="Google Shape;2920;g50d78e618d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3" name="Shape 2923"/>
        <p:cNvGrpSpPr/>
        <p:nvPr/>
      </p:nvGrpSpPr>
      <p:grpSpPr>
        <a:xfrm>
          <a:off x="0" y="0"/>
          <a:ext cx="0" cy="0"/>
          <a:chOff x="0" y="0"/>
          <a:chExt cx="0" cy="0"/>
        </a:xfrm>
      </p:grpSpPr>
      <p:sp>
        <p:nvSpPr>
          <p:cNvPr id="2924" name="Google Shape;2924;g570b6c7a2d_1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5" name="Google Shape;2925;g570b6c7a2d_1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1" name="Shape 2941"/>
        <p:cNvGrpSpPr/>
        <p:nvPr/>
      </p:nvGrpSpPr>
      <p:grpSpPr>
        <a:xfrm>
          <a:off x="0" y="0"/>
          <a:ext cx="0" cy="0"/>
          <a:chOff x="0" y="0"/>
          <a:chExt cx="0" cy="0"/>
        </a:xfrm>
      </p:grpSpPr>
      <p:sp>
        <p:nvSpPr>
          <p:cNvPr id="2942" name="Google Shape;2942;g570b6c7a2d_1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3" name="Google Shape;2943;g570b6c7a2d_1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0" name="Shape 2960"/>
        <p:cNvGrpSpPr/>
        <p:nvPr/>
      </p:nvGrpSpPr>
      <p:grpSpPr>
        <a:xfrm>
          <a:off x="0" y="0"/>
          <a:ext cx="0" cy="0"/>
          <a:chOff x="0" y="0"/>
          <a:chExt cx="0" cy="0"/>
        </a:xfrm>
      </p:grpSpPr>
      <p:sp>
        <p:nvSpPr>
          <p:cNvPr id="2961" name="Google Shape;2961;g570b6c7a2d_1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2" name="Google Shape;2962;g570b6c7a2d_1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0" name="Shape 2980"/>
        <p:cNvGrpSpPr/>
        <p:nvPr/>
      </p:nvGrpSpPr>
      <p:grpSpPr>
        <a:xfrm>
          <a:off x="0" y="0"/>
          <a:ext cx="0" cy="0"/>
          <a:chOff x="0" y="0"/>
          <a:chExt cx="0" cy="0"/>
        </a:xfrm>
      </p:grpSpPr>
      <p:sp>
        <p:nvSpPr>
          <p:cNvPr id="2981" name="Google Shape;2981;g570b6c7a2d_1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2" name="Google Shape;2982;g570b6c7a2d_1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1" name="Shape 3001"/>
        <p:cNvGrpSpPr/>
        <p:nvPr/>
      </p:nvGrpSpPr>
      <p:grpSpPr>
        <a:xfrm>
          <a:off x="0" y="0"/>
          <a:ext cx="0" cy="0"/>
          <a:chOff x="0" y="0"/>
          <a:chExt cx="0" cy="0"/>
        </a:xfrm>
      </p:grpSpPr>
      <p:sp>
        <p:nvSpPr>
          <p:cNvPr id="3002" name="Google Shape;3002;g570b6c7a2d_1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3" name="Google Shape;3003;g570b6c7a2d_1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2" name="Shape 3022"/>
        <p:cNvGrpSpPr/>
        <p:nvPr/>
      </p:nvGrpSpPr>
      <p:grpSpPr>
        <a:xfrm>
          <a:off x="0" y="0"/>
          <a:ext cx="0" cy="0"/>
          <a:chOff x="0" y="0"/>
          <a:chExt cx="0" cy="0"/>
        </a:xfrm>
      </p:grpSpPr>
      <p:sp>
        <p:nvSpPr>
          <p:cNvPr id="3023" name="Google Shape;3023;g570b6c7a2d_1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4" name="Google Shape;3024;g570b6c7a2d_1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4803aa26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4803aa26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additional terminology: the degree of a vertex is the number of vertices adjacent to it. And that is nothing but the number of edges sticking out from the vertex. The degree of every vertex in this graph is shown as a number written on that vertex. Notice the self-loop we have in this graph. In general, the graphs we will look at won’t have self-loops, and they also won’t have multiple edges connecting the same pair of vertices, like we had in the map of Konigsberg. If we have multiple edges between the same two vertices, or if we have self-loops, then we call this kind of representation a multi-graph.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turns out that the solution to this problem would be the same even if we had a multi-graph, so it doesn’t matter here.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4" name="Shape 3044"/>
        <p:cNvGrpSpPr/>
        <p:nvPr/>
      </p:nvGrpSpPr>
      <p:grpSpPr>
        <a:xfrm>
          <a:off x="0" y="0"/>
          <a:ext cx="0" cy="0"/>
          <a:chOff x="0" y="0"/>
          <a:chExt cx="0" cy="0"/>
        </a:xfrm>
      </p:grpSpPr>
      <p:sp>
        <p:nvSpPr>
          <p:cNvPr id="3045" name="Google Shape;3045;g570b6c7a2d_1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6" name="Google Shape;3046;g570b6c7a2d_1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7" name="Shape 3067"/>
        <p:cNvGrpSpPr/>
        <p:nvPr/>
      </p:nvGrpSpPr>
      <p:grpSpPr>
        <a:xfrm>
          <a:off x="0" y="0"/>
          <a:ext cx="0" cy="0"/>
          <a:chOff x="0" y="0"/>
          <a:chExt cx="0" cy="0"/>
        </a:xfrm>
      </p:grpSpPr>
      <p:sp>
        <p:nvSpPr>
          <p:cNvPr id="3068" name="Google Shape;3068;g570b6c7a2d_1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9" name="Google Shape;3069;g570b6c7a2d_1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0" name="Shape 3090"/>
        <p:cNvGrpSpPr/>
        <p:nvPr/>
      </p:nvGrpSpPr>
      <p:grpSpPr>
        <a:xfrm>
          <a:off x="0" y="0"/>
          <a:ext cx="0" cy="0"/>
          <a:chOff x="0" y="0"/>
          <a:chExt cx="0" cy="0"/>
        </a:xfrm>
      </p:grpSpPr>
      <p:sp>
        <p:nvSpPr>
          <p:cNvPr id="3091" name="Google Shape;3091;g570b6c7a2d_1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2" name="Google Shape;3092;g570b6c7a2d_1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4" name="Shape 3114"/>
        <p:cNvGrpSpPr/>
        <p:nvPr/>
      </p:nvGrpSpPr>
      <p:grpSpPr>
        <a:xfrm>
          <a:off x="0" y="0"/>
          <a:ext cx="0" cy="0"/>
          <a:chOff x="0" y="0"/>
          <a:chExt cx="0" cy="0"/>
        </a:xfrm>
      </p:grpSpPr>
      <p:sp>
        <p:nvSpPr>
          <p:cNvPr id="3115" name="Google Shape;3115;g570b6c7a2d_1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6" name="Google Shape;3116;g570b6c7a2d_1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8" name="Shape 3138"/>
        <p:cNvGrpSpPr/>
        <p:nvPr/>
      </p:nvGrpSpPr>
      <p:grpSpPr>
        <a:xfrm>
          <a:off x="0" y="0"/>
          <a:ext cx="0" cy="0"/>
          <a:chOff x="0" y="0"/>
          <a:chExt cx="0" cy="0"/>
        </a:xfrm>
      </p:grpSpPr>
      <p:sp>
        <p:nvSpPr>
          <p:cNvPr id="3139" name="Google Shape;3139;g570b6c7a2d_1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0" name="Google Shape;3140;g570b6c7a2d_1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2" name="Shape 3162"/>
        <p:cNvGrpSpPr/>
        <p:nvPr/>
      </p:nvGrpSpPr>
      <p:grpSpPr>
        <a:xfrm>
          <a:off x="0" y="0"/>
          <a:ext cx="0" cy="0"/>
          <a:chOff x="0" y="0"/>
          <a:chExt cx="0" cy="0"/>
        </a:xfrm>
      </p:grpSpPr>
      <p:sp>
        <p:nvSpPr>
          <p:cNvPr id="3163" name="Google Shape;3163;g570b6c7a2d_1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4" name="Google Shape;3164;g570b6c7a2d_1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6" name="Shape 3186"/>
        <p:cNvGrpSpPr/>
        <p:nvPr/>
      </p:nvGrpSpPr>
      <p:grpSpPr>
        <a:xfrm>
          <a:off x="0" y="0"/>
          <a:ext cx="0" cy="0"/>
          <a:chOff x="0" y="0"/>
          <a:chExt cx="0" cy="0"/>
        </a:xfrm>
      </p:grpSpPr>
      <p:sp>
        <p:nvSpPr>
          <p:cNvPr id="3187" name="Google Shape;3187;g570b6c7a2d_1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8" name="Google Shape;3188;g570b6c7a2d_1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0" name="Shape 3210"/>
        <p:cNvGrpSpPr/>
        <p:nvPr/>
      </p:nvGrpSpPr>
      <p:grpSpPr>
        <a:xfrm>
          <a:off x="0" y="0"/>
          <a:ext cx="0" cy="0"/>
          <a:chOff x="0" y="0"/>
          <a:chExt cx="0" cy="0"/>
        </a:xfrm>
      </p:grpSpPr>
      <p:sp>
        <p:nvSpPr>
          <p:cNvPr id="3211" name="Google Shape;3211;g570b6c7a2d_1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2" name="Google Shape;3212;g570b6c7a2d_1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4" name="Shape 3234"/>
        <p:cNvGrpSpPr/>
        <p:nvPr/>
      </p:nvGrpSpPr>
      <p:grpSpPr>
        <a:xfrm>
          <a:off x="0" y="0"/>
          <a:ext cx="0" cy="0"/>
          <a:chOff x="0" y="0"/>
          <a:chExt cx="0" cy="0"/>
        </a:xfrm>
      </p:grpSpPr>
      <p:sp>
        <p:nvSpPr>
          <p:cNvPr id="3235" name="Google Shape;3235;g591d0ebf2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6" name="Google Shape;3236;g591d0ebf2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0" name="Shape 3260"/>
        <p:cNvGrpSpPr/>
        <p:nvPr/>
      </p:nvGrpSpPr>
      <p:grpSpPr>
        <a:xfrm>
          <a:off x="0" y="0"/>
          <a:ext cx="0" cy="0"/>
          <a:chOff x="0" y="0"/>
          <a:chExt cx="0" cy="0"/>
        </a:xfrm>
      </p:grpSpPr>
      <p:sp>
        <p:nvSpPr>
          <p:cNvPr id="3261" name="Google Shape;3261;g6366b029a6_0_1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2" name="Google Shape;3262;g6366b029a6_0_1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4803aa26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4803aa26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we get if we summed up the degrees of all the vertices in an undirected graph? By the way, we generally write a graph G as a combination or ordered pair of a set of vertices V and a set of edges E. Pause the video, and think about this question before proceeding further.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we add the degrees of all the vertices, we are effectively counting each edge twice, one from each of its endpoint vertices. So the sum turns out to be 2|E|.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directed graph has a notion of In-degree and Out-degree.</a:t>
            </a:r>
            <a:endParaRPr/>
          </a:p>
          <a:p>
            <a:pPr indent="0" lvl="0" marL="0" rtl="0" algn="l">
              <a:spcBef>
                <a:spcPts val="0"/>
              </a:spcBef>
              <a:spcAft>
                <a:spcPts val="0"/>
              </a:spcAft>
              <a:buNone/>
            </a:pPr>
            <a:r>
              <a:rPr lang="en"/>
              <a:t>The sum of the out-degrees of all vertices = The sum of the in-degrees of all vertices = |E|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5" name="Shape 3265"/>
        <p:cNvGrpSpPr/>
        <p:nvPr/>
      </p:nvGrpSpPr>
      <p:grpSpPr>
        <a:xfrm>
          <a:off x="0" y="0"/>
          <a:ext cx="0" cy="0"/>
          <a:chOff x="0" y="0"/>
          <a:chExt cx="0" cy="0"/>
        </a:xfrm>
      </p:grpSpPr>
      <p:sp>
        <p:nvSpPr>
          <p:cNvPr id="3266" name="Google Shape;3266;g570b6c7a2d_1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7" name="Google Shape;3267;g570b6c7a2d_1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won’t use BFS to test for cycles in directed graphs, as it’s not easy to distinguish cross edges from back edges.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0" name="Shape 3270"/>
        <p:cNvGrpSpPr/>
        <p:nvPr/>
      </p:nvGrpSpPr>
      <p:grpSpPr>
        <a:xfrm>
          <a:off x="0" y="0"/>
          <a:ext cx="0" cy="0"/>
          <a:chOff x="0" y="0"/>
          <a:chExt cx="0" cy="0"/>
        </a:xfrm>
      </p:grpSpPr>
      <p:sp>
        <p:nvSpPr>
          <p:cNvPr id="3271" name="Google Shape;3271;g570b6c7a2d_1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2" name="Google Shape;3272;g570b6c7a2d_1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5" name="Shape 3275"/>
        <p:cNvGrpSpPr/>
        <p:nvPr/>
      </p:nvGrpSpPr>
      <p:grpSpPr>
        <a:xfrm>
          <a:off x="0" y="0"/>
          <a:ext cx="0" cy="0"/>
          <a:chOff x="0" y="0"/>
          <a:chExt cx="0" cy="0"/>
        </a:xfrm>
      </p:grpSpPr>
      <p:sp>
        <p:nvSpPr>
          <p:cNvPr id="3276" name="Google Shape;3276;g570b6c7a2d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7" name="Google Shape;3277;g570b6c7a2d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4" name="Shape 3294"/>
        <p:cNvGrpSpPr/>
        <p:nvPr/>
      </p:nvGrpSpPr>
      <p:grpSpPr>
        <a:xfrm>
          <a:off x="0" y="0"/>
          <a:ext cx="0" cy="0"/>
          <a:chOff x="0" y="0"/>
          <a:chExt cx="0" cy="0"/>
        </a:xfrm>
      </p:grpSpPr>
      <p:sp>
        <p:nvSpPr>
          <p:cNvPr id="3295" name="Google Shape;3295;g570b6c7a2d_1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6" name="Google Shape;3296;g570b6c7a2d_1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4" name="Shape 3314"/>
        <p:cNvGrpSpPr/>
        <p:nvPr/>
      </p:nvGrpSpPr>
      <p:grpSpPr>
        <a:xfrm>
          <a:off x="0" y="0"/>
          <a:ext cx="0" cy="0"/>
          <a:chOff x="0" y="0"/>
          <a:chExt cx="0" cy="0"/>
        </a:xfrm>
      </p:grpSpPr>
      <p:sp>
        <p:nvSpPr>
          <p:cNvPr id="3315" name="Google Shape;3315;g570b6c7a2d_1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6" name="Google Shape;3316;g570b6c7a2d_1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5" name="Shape 3335"/>
        <p:cNvGrpSpPr/>
        <p:nvPr/>
      </p:nvGrpSpPr>
      <p:grpSpPr>
        <a:xfrm>
          <a:off x="0" y="0"/>
          <a:ext cx="0" cy="0"/>
          <a:chOff x="0" y="0"/>
          <a:chExt cx="0" cy="0"/>
        </a:xfrm>
      </p:grpSpPr>
      <p:sp>
        <p:nvSpPr>
          <p:cNvPr id="3336" name="Google Shape;3336;g570b6c7a2d_1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7" name="Google Shape;3337;g570b6c7a2d_1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7" name="Shape 3357"/>
        <p:cNvGrpSpPr/>
        <p:nvPr/>
      </p:nvGrpSpPr>
      <p:grpSpPr>
        <a:xfrm>
          <a:off x="0" y="0"/>
          <a:ext cx="0" cy="0"/>
          <a:chOff x="0" y="0"/>
          <a:chExt cx="0" cy="0"/>
        </a:xfrm>
      </p:grpSpPr>
      <p:sp>
        <p:nvSpPr>
          <p:cNvPr id="3358" name="Google Shape;3358;g570b6c7a2d_1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9" name="Google Shape;3359;g570b6c7a2d_1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9" name="Shape 3379"/>
        <p:cNvGrpSpPr/>
        <p:nvPr/>
      </p:nvGrpSpPr>
      <p:grpSpPr>
        <a:xfrm>
          <a:off x="0" y="0"/>
          <a:ext cx="0" cy="0"/>
          <a:chOff x="0" y="0"/>
          <a:chExt cx="0" cy="0"/>
        </a:xfrm>
      </p:grpSpPr>
      <p:sp>
        <p:nvSpPr>
          <p:cNvPr id="3380" name="Google Shape;3380;g570b6c7a2d_1_1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1" name="Google Shape;3381;g570b6c7a2d_1_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1" name="Shape 3401"/>
        <p:cNvGrpSpPr/>
        <p:nvPr/>
      </p:nvGrpSpPr>
      <p:grpSpPr>
        <a:xfrm>
          <a:off x="0" y="0"/>
          <a:ext cx="0" cy="0"/>
          <a:chOff x="0" y="0"/>
          <a:chExt cx="0" cy="0"/>
        </a:xfrm>
      </p:grpSpPr>
      <p:sp>
        <p:nvSpPr>
          <p:cNvPr id="3402" name="Google Shape;3402;g570b6c7a2d_1_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3" name="Google Shape;3403;g570b6c7a2d_1_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4" name="Shape 3424"/>
        <p:cNvGrpSpPr/>
        <p:nvPr/>
      </p:nvGrpSpPr>
      <p:grpSpPr>
        <a:xfrm>
          <a:off x="0" y="0"/>
          <a:ext cx="0" cy="0"/>
          <a:chOff x="0" y="0"/>
          <a:chExt cx="0" cy="0"/>
        </a:xfrm>
      </p:grpSpPr>
      <p:sp>
        <p:nvSpPr>
          <p:cNvPr id="3425" name="Google Shape;3425;g570b6c7a2d_1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6" name="Google Shape;3426;g570b6c7a2d_1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4afff569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4afff569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Euler says the same thing in these words.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8" name="Shape 3448"/>
        <p:cNvGrpSpPr/>
        <p:nvPr/>
      </p:nvGrpSpPr>
      <p:grpSpPr>
        <a:xfrm>
          <a:off x="0" y="0"/>
          <a:ext cx="0" cy="0"/>
          <a:chOff x="0" y="0"/>
          <a:chExt cx="0" cy="0"/>
        </a:xfrm>
      </p:grpSpPr>
      <p:sp>
        <p:nvSpPr>
          <p:cNvPr id="3449" name="Google Shape;3449;g570b6c7a2d_1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0" name="Google Shape;3450;g570b6c7a2d_1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2" name="Shape 3472"/>
        <p:cNvGrpSpPr/>
        <p:nvPr/>
      </p:nvGrpSpPr>
      <p:grpSpPr>
        <a:xfrm>
          <a:off x="0" y="0"/>
          <a:ext cx="0" cy="0"/>
          <a:chOff x="0" y="0"/>
          <a:chExt cx="0" cy="0"/>
        </a:xfrm>
      </p:grpSpPr>
      <p:sp>
        <p:nvSpPr>
          <p:cNvPr id="3473" name="Google Shape;3473;g570b6c7a2d_1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4" name="Google Shape;3474;g570b6c7a2d_1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6" name="Shape 3496"/>
        <p:cNvGrpSpPr/>
        <p:nvPr/>
      </p:nvGrpSpPr>
      <p:grpSpPr>
        <a:xfrm>
          <a:off x="0" y="0"/>
          <a:ext cx="0" cy="0"/>
          <a:chOff x="0" y="0"/>
          <a:chExt cx="0" cy="0"/>
        </a:xfrm>
      </p:grpSpPr>
      <p:sp>
        <p:nvSpPr>
          <p:cNvPr id="3497" name="Google Shape;3497;g570b6c7a2d_1_1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8" name="Google Shape;3498;g570b6c7a2d_1_1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0" name="Shape 3520"/>
        <p:cNvGrpSpPr/>
        <p:nvPr/>
      </p:nvGrpSpPr>
      <p:grpSpPr>
        <a:xfrm>
          <a:off x="0" y="0"/>
          <a:ext cx="0" cy="0"/>
          <a:chOff x="0" y="0"/>
          <a:chExt cx="0" cy="0"/>
        </a:xfrm>
      </p:grpSpPr>
      <p:sp>
        <p:nvSpPr>
          <p:cNvPr id="3521" name="Google Shape;3521;g570b6c7a2d_1_1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2" name="Google Shape;3522;g570b6c7a2d_1_1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4" name="Shape 3544"/>
        <p:cNvGrpSpPr/>
        <p:nvPr/>
      </p:nvGrpSpPr>
      <p:grpSpPr>
        <a:xfrm>
          <a:off x="0" y="0"/>
          <a:ext cx="0" cy="0"/>
          <a:chOff x="0" y="0"/>
          <a:chExt cx="0" cy="0"/>
        </a:xfrm>
      </p:grpSpPr>
      <p:sp>
        <p:nvSpPr>
          <p:cNvPr id="3545" name="Google Shape;3545;g570b6c7a2d_1_1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6" name="Google Shape;3546;g570b6c7a2d_1_1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8" name="Shape 3568"/>
        <p:cNvGrpSpPr/>
        <p:nvPr/>
      </p:nvGrpSpPr>
      <p:grpSpPr>
        <a:xfrm>
          <a:off x="0" y="0"/>
          <a:ext cx="0" cy="0"/>
          <a:chOff x="0" y="0"/>
          <a:chExt cx="0" cy="0"/>
        </a:xfrm>
      </p:grpSpPr>
      <p:sp>
        <p:nvSpPr>
          <p:cNvPr id="3569" name="Google Shape;3569;g570b6c7a2d_1_1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0" name="Google Shape;3570;g570b6c7a2d_1_1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2" name="Shape 3592"/>
        <p:cNvGrpSpPr/>
        <p:nvPr/>
      </p:nvGrpSpPr>
      <p:grpSpPr>
        <a:xfrm>
          <a:off x="0" y="0"/>
          <a:ext cx="0" cy="0"/>
          <a:chOff x="0" y="0"/>
          <a:chExt cx="0" cy="0"/>
        </a:xfrm>
      </p:grpSpPr>
      <p:sp>
        <p:nvSpPr>
          <p:cNvPr id="3593" name="Google Shape;3593;g570b6c7a2d_1_1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4" name="Google Shape;3594;g570b6c7a2d_1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7" name="Shape 3617"/>
        <p:cNvGrpSpPr/>
        <p:nvPr/>
      </p:nvGrpSpPr>
      <p:grpSpPr>
        <a:xfrm>
          <a:off x="0" y="0"/>
          <a:ext cx="0" cy="0"/>
          <a:chOff x="0" y="0"/>
          <a:chExt cx="0" cy="0"/>
        </a:xfrm>
      </p:grpSpPr>
      <p:sp>
        <p:nvSpPr>
          <p:cNvPr id="3618" name="Google Shape;3618;g570b6c7a2d_1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9" name="Google Shape;3619;g570b6c7a2d_1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2" name="Shape 3642"/>
        <p:cNvGrpSpPr/>
        <p:nvPr/>
      </p:nvGrpSpPr>
      <p:grpSpPr>
        <a:xfrm>
          <a:off x="0" y="0"/>
          <a:ext cx="0" cy="0"/>
          <a:chOff x="0" y="0"/>
          <a:chExt cx="0" cy="0"/>
        </a:xfrm>
      </p:grpSpPr>
      <p:sp>
        <p:nvSpPr>
          <p:cNvPr id="3643" name="Google Shape;3643;g570b6c7a2d_1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4" name="Google Shape;3644;g570b6c7a2d_1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7" name="Shape 3667"/>
        <p:cNvGrpSpPr/>
        <p:nvPr/>
      </p:nvGrpSpPr>
      <p:grpSpPr>
        <a:xfrm>
          <a:off x="0" y="0"/>
          <a:ext cx="0" cy="0"/>
          <a:chOff x="0" y="0"/>
          <a:chExt cx="0" cy="0"/>
        </a:xfrm>
      </p:grpSpPr>
      <p:sp>
        <p:nvSpPr>
          <p:cNvPr id="3668" name="Google Shape;3668;g570b6c7a2d_1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9" name="Google Shape;3669;g570b6c7a2d_1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4803aa26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4803aa26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https://www.nctm.org/Classroom-Resources/Illuminations/Interactives/Graph-Creator/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problem of determining whether a given undirected graph has a cycle covering each edge exactly once, is called the Eulerian cycle problem, in honor of Euler. </a:t>
            </a:r>
            <a:endParaRPr/>
          </a:p>
          <a:p>
            <a:pPr indent="0" lvl="0" marL="0" rtl="0" algn="l">
              <a:spcBef>
                <a:spcPts val="0"/>
              </a:spcBef>
              <a:spcAft>
                <a:spcPts val="0"/>
              </a:spcAft>
              <a:buNone/>
            </a:pPr>
            <a:r>
              <a:rPr lang="en"/>
              <a:t>Here, we have a different graph from the Konigsberg graph, and you can see that this graph does have an Eulerian cycle in it, marked by edges in alphabetical order.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also possible that we can have a non-cyclical path that traverses all edges exactly once. It may end up somewhere else, instead of ending at the start vertex. Such a path is called an Eulerian path.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Every Eulerian cycle is an Eulerian path, because every cycle is a path.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Given a graph, one can ask if there is an Eulerian cycle in the graph? One can also ask if there is an Eulerian path in the graph. These are two slightly different problems. We shall focus on the Eulerian cycle problem first, and once we solve that, then we can think about the Eulerian path problem.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2" name="Shape 3692"/>
        <p:cNvGrpSpPr/>
        <p:nvPr/>
      </p:nvGrpSpPr>
      <p:grpSpPr>
        <a:xfrm>
          <a:off x="0" y="0"/>
          <a:ext cx="0" cy="0"/>
          <a:chOff x="0" y="0"/>
          <a:chExt cx="0" cy="0"/>
        </a:xfrm>
      </p:grpSpPr>
      <p:sp>
        <p:nvSpPr>
          <p:cNvPr id="3693" name="Google Shape;3693;g570b6c7a2d_1_1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4" name="Google Shape;3694;g570b6c7a2d_1_1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1" name="Shape 3721"/>
        <p:cNvGrpSpPr/>
        <p:nvPr/>
      </p:nvGrpSpPr>
      <p:grpSpPr>
        <a:xfrm>
          <a:off x="0" y="0"/>
          <a:ext cx="0" cy="0"/>
          <a:chOff x="0" y="0"/>
          <a:chExt cx="0" cy="0"/>
        </a:xfrm>
      </p:grpSpPr>
      <p:sp>
        <p:nvSpPr>
          <p:cNvPr id="3722" name="Google Shape;3722;g570b6c7a2d_1_1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3" name="Google Shape;3723;g570b6c7a2d_1_1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6" name="Shape 3726"/>
        <p:cNvGrpSpPr/>
        <p:nvPr/>
      </p:nvGrpSpPr>
      <p:grpSpPr>
        <a:xfrm>
          <a:off x="0" y="0"/>
          <a:ext cx="0" cy="0"/>
          <a:chOff x="0" y="0"/>
          <a:chExt cx="0" cy="0"/>
        </a:xfrm>
      </p:grpSpPr>
      <p:sp>
        <p:nvSpPr>
          <p:cNvPr id="3727" name="Google Shape;3727;g6366b029a6_0_1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8" name="Google Shape;3728;g6366b029a6_0_1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1" name="Shape 3731"/>
        <p:cNvGrpSpPr/>
        <p:nvPr/>
      </p:nvGrpSpPr>
      <p:grpSpPr>
        <a:xfrm>
          <a:off x="0" y="0"/>
          <a:ext cx="0" cy="0"/>
          <a:chOff x="0" y="0"/>
          <a:chExt cx="0" cy="0"/>
        </a:xfrm>
      </p:grpSpPr>
      <p:sp>
        <p:nvSpPr>
          <p:cNvPr id="3732" name="Google Shape;3732;g570b6c7a2d_1_1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3" name="Google Shape;3733;g570b6c7a2d_1_1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6" name="Shape 3736"/>
        <p:cNvGrpSpPr/>
        <p:nvPr/>
      </p:nvGrpSpPr>
      <p:grpSpPr>
        <a:xfrm>
          <a:off x="0" y="0"/>
          <a:ext cx="0" cy="0"/>
          <a:chOff x="0" y="0"/>
          <a:chExt cx="0" cy="0"/>
        </a:xfrm>
      </p:grpSpPr>
      <p:sp>
        <p:nvSpPr>
          <p:cNvPr id="3737" name="Google Shape;3737;g6366b029a6_0_1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8" name="Google Shape;3738;g6366b029a6_0_1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1" name="Shape 3741"/>
        <p:cNvGrpSpPr/>
        <p:nvPr/>
      </p:nvGrpSpPr>
      <p:grpSpPr>
        <a:xfrm>
          <a:off x="0" y="0"/>
          <a:ext cx="0" cy="0"/>
          <a:chOff x="0" y="0"/>
          <a:chExt cx="0" cy="0"/>
        </a:xfrm>
      </p:grpSpPr>
      <p:sp>
        <p:nvSpPr>
          <p:cNvPr id="3742" name="Google Shape;3742;g50d78e618d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3" name="Google Shape;3743;g50d78e618d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6" name="Shape 3746"/>
        <p:cNvGrpSpPr/>
        <p:nvPr/>
      </p:nvGrpSpPr>
      <p:grpSpPr>
        <a:xfrm>
          <a:off x="0" y="0"/>
          <a:ext cx="0" cy="0"/>
          <a:chOff x="0" y="0"/>
          <a:chExt cx="0" cy="0"/>
        </a:xfrm>
      </p:grpSpPr>
      <p:sp>
        <p:nvSpPr>
          <p:cNvPr id="3747" name="Google Shape;3747;g5df1239a5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8" name="Google Shape;3748;g5df1239a5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1" name="Shape 3751"/>
        <p:cNvGrpSpPr/>
        <p:nvPr/>
      </p:nvGrpSpPr>
      <p:grpSpPr>
        <a:xfrm>
          <a:off x="0" y="0"/>
          <a:ext cx="0" cy="0"/>
          <a:chOff x="0" y="0"/>
          <a:chExt cx="0" cy="0"/>
        </a:xfrm>
      </p:grpSpPr>
      <p:sp>
        <p:nvSpPr>
          <p:cNvPr id="3752" name="Google Shape;3752;g6366b029a6_0_1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3" name="Google Shape;3753;g6366b029a6_0_1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7" name="Shape 3757"/>
        <p:cNvGrpSpPr/>
        <p:nvPr/>
      </p:nvGrpSpPr>
      <p:grpSpPr>
        <a:xfrm>
          <a:off x="0" y="0"/>
          <a:ext cx="0" cy="0"/>
          <a:chOff x="0" y="0"/>
          <a:chExt cx="0" cy="0"/>
        </a:xfrm>
      </p:grpSpPr>
      <p:sp>
        <p:nvSpPr>
          <p:cNvPr id="3758" name="Google Shape;3758;g6366b029a6_0_1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9" name="Google Shape;3759;g6366b029a6_0_1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2" name="Shape 3762"/>
        <p:cNvGrpSpPr/>
        <p:nvPr/>
      </p:nvGrpSpPr>
      <p:grpSpPr>
        <a:xfrm>
          <a:off x="0" y="0"/>
          <a:ext cx="0" cy="0"/>
          <a:chOff x="0" y="0"/>
          <a:chExt cx="0" cy="0"/>
        </a:xfrm>
      </p:grpSpPr>
      <p:sp>
        <p:nvSpPr>
          <p:cNvPr id="3763" name="Google Shape;3763;g6366b029a6_0_1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4" name="Google Shape;3764;g6366b029a6_0_1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4afff569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4afff569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said at the beginning that modeling a given problem as a graph problem will often be the first step. We saw how to model the seven bridges of Konigsberg problem as a graph problem: the Eulerian cycle problem. Let me show you a few examples of other problems that can also be modeled as the Eulerian cycle problem.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Suppose you go to an art museum, where the various works of art are displayed on various walls of the museum. Your time is limited, so you want to start from the entrance of the museum, and tour the museum in a way that you see every painting on every wall of the museum, without missing any wall, and without repeating the same wall. At the end, you want to be back at the entrance. Is it possible to tour a given museum in this manner?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problem can be modeled as the Eulerian Cycle problem.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walls can be modeled as edges, and corners between walls modeled as vertices. Saying that I want to tour the museum in a way that I visit every wall exactly once, is the same as saying I want to tour this graph so that I visit every edge exactly once.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if you model walls as vertices, and corners between walls as edges? The resulting graph would need to have a tour visiting all VERTICES. That would be a different problem, called the Hamiltonian cycle problem, which is an NP-Hard problem. That’s another way of saying that there is no known polynomial time algorithm for that problem. So it matters how you model your problem as a graph problem. The modeling has to be done in a way that allows you to solve the problem efficiently. We shall see soon that the Eulerian cycle problem can be solved efficiently.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7" name="Shape 3767"/>
        <p:cNvGrpSpPr/>
        <p:nvPr/>
      </p:nvGrpSpPr>
      <p:grpSpPr>
        <a:xfrm>
          <a:off x="0" y="0"/>
          <a:ext cx="0" cy="0"/>
          <a:chOff x="0" y="0"/>
          <a:chExt cx="0" cy="0"/>
        </a:xfrm>
      </p:grpSpPr>
      <p:sp>
        <p:nvSpPr>
          <p:cNvPr id="3768" name="Google Shape;3768;g6366b029a6_0_1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9" name="Google Shape;3769;g6366b029a6_0_1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2" name="Shape 3772"/>
        <p:cNvGrpSpPr/>
        <p:nvPr/>
      </p:nvGrpSpPr>
      <p:grpSpPr>
        <a:xfrm>
          <a:off x="0" y="0"/>
          <a:ext cx="0" cy="0"/>
          <a:chOff x="0" y="0"/>
          <a:chExt cx="0" cy="0"/>
        </a:xfrm>
      </p:grpSpPr>
      <p:sp>
        <p:nvSpPr>
          <p:cNvPr id="3773" name="Google Shape;3773;g50d78e618d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4" name="Google Shape;3774;g50d78e618d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7" name="Shape 3777"/>
        <p:cNvGrpSpPr/>
        <p:nvPr/>
      </p:nvGrpSpPr>
      <p:grpSpPr>
        <a:xfrm>
          <a:off x="0" y="0"/>
          <a:ext cx="0" cy="0"/>
          <a:chOff x="0" y="0"/>
          <a:chExt cx="0" cy="0"/>
        </a:xfrm>
      </p:grpSpPr>
      <p:sp>
        <p:nvSpPr>
          <p:cNvPr id="3778" name="Google Shape;3778;g5af237c39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9" name="Google Shape;3779;g5af237c3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2" name="Shape 3782"/>
        <p:cNvGrpSpPr/>
        <p:nvPr/>
      </p:nvGrpSpPr>
      <p:grpSpPr>
        <a:xfrm>
          <a:off x="0" y="0"/>
          <a:ext cx="0" cy="0"/>
          <a:chOff x="0" y="0"/>
          <a:chExt cx="0" cy="0"/>
        </a:xfrm>
      </p:grpSpPr>
      <p:sp>
        <p:nvSpPr>
          <p:cNvPr id="3783" name="Google Shape;3783;g5af237c39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4" name="Google Shape;3784;g5af237c39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7" name="Shape 3787"/>
        <p:cNvGrpSpPr/>
        <p:nvPr/>
      </p:nvGrpSpPr>
      <p:grpSpPr>
        <a:xfrm>
          <a:off x="0" y="0"/>
          <a:ext cx="0" cy="0"/>
          <a:chOff x="0" y="0"/>
          <a:chExt cx="0" cy="0"/>
        </a:xfrm>
      </p:grpSpPr>
      <p:sp>
        <p:nvSpPr>
          <p:cNvPr id="3788" name="Google Shape;3788;g5af237c39c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9" name="Google Shape;3789;g5af237c39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2" name="Shape 3792"/>
        <p:cNvGrpSpPr/>
        <p:nvPr/>
      </p:nvGrpSpPr>
      <p:grpSpPr>
        <a:xfrm>
          <a:off x="0" y="0"/>
          <a:ext cx="0" cy="0"/>
          <a:chOff x="0" y="0"/>
          <a:chExt cx="0" cy="0"/>
        </a:xfrm>
      </p:grpSpPr>
      <p:sp>
        <p:nvSpPr>
          <p:cNvPr id="3793" name="Google Shape;3793;g5df1239a5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4" name="Google Shape;3794;g5df1239a5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7" name="Shape 3797"/>
        <p:cNvGrpSpPr/>
        <p:nvPr/>
      </p:nvGrpSpPr>
      <p:grpSpPr>
        <a:xfrm>
          <a:off x="0" y="0"/>
          <a:ext cx="0" cy="0"/>
          <a:chOff x="0" y="0"/>
          <a:chExt cx="0" cy="0"/>
        </a:xfrm>
      </p:grpSpPr>
      <p:sp>
        <p:nvSpPr>
          <p:cNvPr id="3798" name="Google Shape;3798;g6366b029a6_0_1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9" name="Google Shape;3799;g6366b029a6_0_1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2" name="Shape 3802"/>
        <p:cNvGrpSpPr/>
        <p:nvPr/>
      </p:nvGrpSpPr>
      <p:grpSpPr>
        <a:xfrm>
          <a:off x="0" y="0"/>
          <a:ext cx="0" cy="0"/>
          <a:chOff x="0" y="0"/>
          <a:chExt cx="0" cy="0"/>
        </a:xfrm>
      </p:grpSpPr>
      <p:sp>
        <p:nvSpPr>
          <p:cNvPr id="3803" name="Google Shape;3803;g6366b029a6_0_1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4" name="Google Shape;3804;g6366b029a6_0_1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7" name="Shape 3807"/>
        <p:cNvGrpSpPr/>
        <p:nvPr/>
      </p:nvGrpSpPr>
      <p:grpSpPr>
        <a:xfrm>
          <a:off x="0" y="0"/>
          <a:ext cx="0" cy="0"/>
          <a:chOff x="0" y="0"/>
          <a:chExt cx="0" cy="0"/>
        </a:xfrm>
      </p:grpSpPr>
      <p:sp>
        <p:nvSpPr>
          <p:cNvPr id="3808" name="Google Shape;3808;g6366b029a6_0_1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9" name="Google Shape;3809;g6366b029a6_0_1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2" name="Shape 3812"/>
        <p:cNvGrpSpPr/>
        <p:nvPr/>
      </p:nvGrpSpPr>
      <p:grpSpPr>
        <a:xfrm>
          <a:off x="0" y="0"/>
          <a:ext cx="0" cy="0"/>
          <a:chOff x="0" y="0"/>
          <a:chExt cx="0" cy="0"/>
        </a:xfrm>
      </p:grpSpPr>
      <p:sp>
        <p:nvSpPr>
          <p:cNvPr id="3813" name="Google Shape;3813;g6366b029a6_0_1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4" name="Google Shape;3814;g6366b029a6_0_1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54afff569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4afff569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Suppose there has been a snowstorm in an area, and the roads are all covered with snow. A snow ploughing truck needs to remove snow from all the roads. It needs to follow a path that is efficient, which means it should always be going along a road that is covered with snow, not wasting time going along a road that has already been cleared up. And at the end, every road should have been cleared of snow. Is it possible for the truck to follow a path that satisfies these conditions and comes back to the station?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we model this problem as a graph, where the intersections between roads are vertices, and the roads are the edges, then the problem reduces to asking if the graph has an Eulerian cycle in it.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8" name="Shape 3818"/>
        <p:cNvGrpSpPr/>
        <p:nvPr/>
      </p:nvGrpSpPr>
      <p:grpSpPr>
        <a:xfrm>
          <a:off x="0" y="0"/>
          <a:ext cx="0" cy="0"/>
          <a:chOff x="0" y="0"/>
          <a:chExt cx="0" cy="0"/>
        </a:xfrm>
      </p:grpSpPr>
      <p:sp>
        <p:nvSpPr>
          <p:cNvPr id="3819" name="Google Shape;3819;g6366b029a6_0_1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0" name="Google Shape;3820;g6366b029a6_0_1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3" name="Shape 3823"/>
        <p:cNvGrpSpPr/>
        <p:nvPr/>
      </p:nvGrpSpPr>
      <p:grpSpPr>
        <a:xfrm>
          <a:off x="0" y="0"/>
          <a:ext cx="0" cy="0"/>
          <a:chOff x="0" y="0"/>
          <a:chExt cx="0" cy="0"/>
        </a:xfrm>
      </p:grpSpPr>
      <p:sp>
        <p:nvSpPr>
          <p:cNvPr id="3824" name="Google Shape;3824;g6366b029a6_0_1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5" name="Google Shape;3825;g6366b029a6_0_1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9" name="Shape 3829"/>
        <p:cNvGrpSpPr/>
        <p:nvPr/>
      </p:nvGrpSpPr>
      <p:grpSpPr>
        <a:xfrm>
          <a:off x="0" y="0"/>
          <a:ext cx="0" cy="0"/>
          <a:chOff x="0" y="0"/>
          <a:chExt cx="0" cy="0"/>
        </a:xfrm>
      </p:grpSpPr>
      <p:sp>
        <p:nvSpPr>
          <p:cNvPr id="3830" name="Google Shape;3830;g50d78e618d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1" name="Google Shape;3831;g50d78e618d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5" name="Shape 3835"/>
        <p:cNvGrpSpPr/>
        <p:nvPr/>
      </p:nvGrpSpPr>
      <p:grpSpPr>
        <a:xfrm>
          <a:off x="0" y="0"/>
          <a:ext cx="0" cy="0"/>
          <a:chOff x="0" y="0"/>
          <a:chExt cx="0" cy="0"/>
        </a:xfrm>
      </p:grpSpPr>
      <p:sp>
        <p:nvSpPr>
          <p:cNvPr id="3836" name="Google Shape;3836;g50d78e618d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7" name="Google Shape;3837;g50d78e618d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1" name="Shape 3841"/>
        <p:cNvGrpSpPr/>
        <p:nvPr/>
      </p:nvGrpSpPr>
      <p:grpSpPr>
        <a:xfrm>
          <a:off x="0" y="0"/>
          <a:ext cx="0" cy="0"/>
          <a:chOff x="0" y="0"/>
          <a:chExt cx="0" cy="0"/>
        </a:xfrm>
      </p:grpSpPr>
      <p:sp>
        <p:nvSpPr>
          <p:cNvPr id="3842" name="Google Shape;3842;g50d78e618d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3" name="Google Shape;3843;g50d78e618d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7" name="Shape 3847"/>
        <p:cNvGrpSpPr/>
        <p:nvPr/>
      </p:nvGrpSpPr>
      <p:grpSpPr>
        <a:xfrm>
          <a:off x="0" y="0"/>
          <a:ext cx="0" cy="0"/>
          <a:chOff x="0" y="0"/>
          <a:chExt cx="0" cy="0"/>
        </a:xfrm>
      </p:grpSpPr>
      <p:sp>
        <p:nvSpPr>
          <p:cNvPr id="3848" name="Google Shape;3848;g50d78e618d_2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9" name="Google Shape;3849;g50d78e618d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can be done in linear time, relying on topological sorting.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2" name="Shape 3852"/>
        <p:cNvGrpSpPr/>
        <p:nvPr/>
      </p:nvGrpSpPr>
      <p:grpSpPr>
        <a:xfrm>
          <a:off x="0" y="0"/>
          <a:ext cx="0" cy="0"/>
          <a:chOff x="0" y="0"/>
          <a:chExt cx="0" cy="0"/>
        </a:xfrm>
      </p:grpSpPr>
      <p:sp>
        <p:nvSpPr>
          <p:cNvPr id="3853" name="Google Shape;3853;g570b6c7a2d_1_1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4" name="Google Shape;3854;g570b6c7a2d_1_1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7" name="Shape 3857"/>
        <p:cNvGrpSpPr/>
        <p:nvPr/>
      </p:nvGrpSpPr>
      <p:grpSpPr>
        <a:xfrm>
          <a:off x="0" y="0"/>
          <a:ext cx="0" cy="0"/>
          <a:chOff x="0" y="0"/>
          <a:chExt cx="0" cy="0"/>
        </a:xfrm>
      </p:grpSpPr>
      <p:sp>
        <p:nvSpPr>
          <p:cNvPr id="3858" name="Google Shape;3858;g570b6c7a2d_1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9" name="Google Shape;3859;g570b6c7a2d_1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2" name="Shape 3882"/>
        <p:cNvGrpSpPr/>
        <p:nvPr/>
      </p:nvGrpSpPr>
      <p:grpSpPr>
        <a:xfrm>
          <a:off x="0" y="0"/>
          <a:ext cx="0" cy="0"/>
          <a:chOff x="0" y="0"/>
          <a:chExt cx="0" cy="0"/>
        </a:xfrm>
      </p:grpSpPr>
      <p:sp>
        <p:nvSpPr>
          <p:cNvPr id="3883" name="Google Shape;3883;g570b6c7a2d_1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4" name="Google Shape;3884;g570b6c7a2d_1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7" name="Shape 3907"/>
        <p:cNvGrpSpPr/>
        <p:nvPr/>
      </p:nvGrpSpPr>
      <p:grpSpPr>
        <a:xfrm>
          <a:off x="0" y="0"/>
          <a:ext cx="0" cy="0"/>
          <a:chOff x="0" y="0"/>
          <a:chExt cx="0" cy="0"/>
        </a:xfrm>
      </p:grpSpPr>
      <p:sp>
        <p:nvSpPr>
          <p:cNvPr id="3908" name="Google Shape;3908;g570b6c7a2d_1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9" name="Google Shape;3909;g570b6c7a2d_1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54afff569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4afff569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 suppose you are given one of these diagrams, and you are asked if it is possible to draw the diagram without lifting your pencil even once, and without retracing any line that has already been drawn. And, you need to end at the same point from where you started. If every corner is represented as a vertex, and every straight line segment is represented by an edge, we are again being asked to determine if there is an Eulerian cycle in the resulting graph.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4" name="Shape 3934"/>
        <p:cNvGrpSpPr/>
        <p:nvPr/>
      </p:nvGrpSpPr>
      <p:grpSpPr>
        <a:xfrm>
          <a:off x="0" y="0"/>
          <a:ext cx="0" cy="0"/>
          <a:chOff x="0" y="0"/>
          <a:chExt cx="0" cy="0"/>
        </a:xfrm>
      </p:grpSpPr>
      <p:sp>
        <p:nvSpPr>
          <p:cNvPr id="3935" name="Google Shape;3935;g570b6c7a2d_1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6" name="Google Shape;3936;g570b6c7a2d_1_1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0" name="Shape 3950"/>
        <p:cNvGrpSpPr/>
        <p:nvPr/>
      </p:nvGrpSpPr>
      <p:grpSpPr>
        <a:xfrm>
          <a:off x="0" y="0"/>
          <a:ext cx="0" cy="0"/>
          <a:chOff x="0" y="0"/>
          <a:chExt cx="0" cy="0"/>
        </a:xfrm>
      </p:grpSpPr>
      <p:sp>
        <p:nvSpPr>
          <p:cNvPr id="3951" name="Google Shape;3951;g50d78e618d_2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2" name="Google Shape;3952;g50d78e618d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5" name="Shape 3955"/>
        <p:cNvGrpSpPr/>
        <p:nvPr/>
      </p:nvGrpSpPr>
      <p:grpSpPr>
        <a:xfrm>
          <a:off x="0" y="0"/>
          <a:ext cx="0" cy="0"/>
          <a:chOff x="0" y="0"/>
          <a:chExt cx="0" cy="0"/>
        </a:xfrm>
      </p:grpSpPr>
      <p:sp>
        <p:nvSpPr>
          <p:cNvPr id="3956" name="Google Shape;3956;g50d78e618d_2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7" name="Google Shape;3957;g50d78e618d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5" name="Shape 3975"/>
        <p:cNvGrpSpPr/>
        <p:nvPr/>
      </p:nvGrpSpPr>
      <p:grpSpPr>
        <a:xfrm>
          <a:off x="0" y="0"/>
          <a:ext cx="0" cy="0"/>
          <a:chOff x="0" y="0"/>
          <a:chExt cx="0" cy="0"/>
        </a:xfrm>
      </p:grpSpPr>
      <p:sp>
        <p:nvSpPr>
          <p:cNvPr id="3976" name="Google Shape;3976;g50d78e618d_2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7" name="Google Shape;3977;g50d78e618d_2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0" name="Shape 4000"/>
        <p:cNvGrpSpPr/>
        <p:nvPr/>
      </p:nvGrpSpPr>
      <p:grpSpPr>
        <a:xfrm>
          <a:off x="0" y="0"/>
          <a:ext cx="0" cy="0"/>
          <a:chOff x="0" y="0"/>
          <a:chExt cx="0" cy="0"/>
        </a:xfrm>
      </p:grpSpPr>
      <p:sp>
        <p:nvSpPr>
          <p:cNvPr id="4001" name="Google Shape;4001;g50d78e618d_2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2" name="Google Shape;4002;g50d78e618d_2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5" name="Shape 4005"/>
        <p:cNvGrpSpPr/>
        <p:nvPr/>
      </p:nvGrpSpPr>
      <p:grpSpPr>
        <a:xfrm>
          <a:off x="0" y="0"/>
          <a:ext cx="0" cy="0"/>
          <a:chOff x="0" y="0"/>
          <a:chExt cx="0" cy="0"/>
        </a:xfrm>
      </p:grpSpPr>
      <p:sp>
        <p:nvSpPr>
          <p:cNvPr id="4006" name="Google Shape;4006;g50d78e618d_2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7" name="Google Shape;4007;g50d78e618d_2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0" name="Shape 4010"/>
        <p:cNvGrpSpPr/>
        <p:nvPr/>
      </p:nvGrpSpPr>
      <p:grpSpPr>
        <a:xfrm>
          <a:off x="0" y="0"/>
          <a:ext cx="0" cy="0"/>
          <a:chOff x="0" y="0"/>
          <a:chExt cx="0" cy="0"/>
        </a:xfrm>
      </p:grpSpPr>
      <p:sp>
        <p:nvSpPr>
          <p:cNvPr id="4011" name="Google Shape;4011;g50d78e618d_2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2" name="Google Shape;4012;g50d78e618d_2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5" name="Shape 4015"/>
        <p:cNvGrpSpPr/>
        <p:nvPr/>
      </p:nvGrpSpPr>
      <p:grpSpPr>
        <a:xfrm>
          <a:off x="0" y="0"/>
          <a:ext cx="0" cy="0"/>
          <a:chOff x="0" y="0"/>
          <a:chExt cx="0" cy="0"/>
        </a:xfrm>
      </p:grpSpPr>
      <p:sp>
        <p:nvSpPr>
          <p:cNvPr id="4016" name="Google Shape;4016;g50d78e618d_2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7" name="Google Shape;4017;g50d78e618d_2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0" name="Shape 4020"/>
        <p:cNvGrpSpPr/>
        <p:nvPr/>
      </p:nvGrpSpPr>
      <p:grpSpPr>
        <a:xfrm>
          <a:off x="0" y="0"/>
          <a:ext cx="0" cy="0"/>
          <a:chOff x="0" y="0"/>
          <a:chExt cx="0" cy="0"/>
        </a:xfrm>
      </p:grpSpPr>
      <p:sp>
        <p:nvSpPr>
          <p:cNvPr id="4021" name="Google Shape;4021;g50d78e618d_2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2" name="Google Shape;4022;g50d78e618d_2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5" name="Shape 4025"/>
        <p:cNvGrpSpPr/>
        <p:nvPr/>
      </p:nvGrpSpPr>
      <p:grpSpPr>
        <a:xfrm>
          <a:off x="0" y="0"/>
          <a:ext cx="0" cy="0"/>
          <a:chOff x="0" y="0"/>
          <a:chExt cx="0" cy="0"/>
        </a:xfrm>
      </p:grpSpPr>
      <p:sp>
        <p:nvSpPr>
          <p:cNvPr id="4026" name="Google Shape;4026;g50d78e618d_2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7" name="Google Shape;4027;g50d78e618d_2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54afff569f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4afff569f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these different examples, we can draw the lesson that different word problems can be modeled by the same graph problem. So if we can master the right set of graph problems, then most of the problems we will encounter can be solved by modeling them with the right graph problem.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0" name="Shape 4030"/>
        <p:cNvGrpSpPr/>
        <p:nvPr/>
      </p:nvGrpSpPr>
      <p:grpSpPr>
        <a:xfrm>
          <a:off x="0" y="0"/>
          <a:ext cx="0" cy="0"/>
          <a:chOff x="0" y="0"/>
          <a:chExt cx="0" cy="0"/>
        </a:xfrm>
      </p:grpSpPr>
      <p:sp>
        <p:nvSpPr>
          <p:cNvPr id="4031" name="Google Shape;4031;g570b6c7a2d_1_1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2" name="Google Shape;4032;g570b6c7a2d_1_1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5" name="Shape 4035"/>
        <p:cNvGrpSpPr/>
        <p:nvPr/>
      </p:nvGrpSpPr>
      <p:grpSpPr>
        <a:xfrm>
          <a:off x="0" y="0"/>
          <a:ext cx="0" cy="0"/>
          <a:chOff x="0" y="0"/>
          <a:chExt cx="0" cy="0"/>
        </a:xfrm>
      </p:grpSpPr>
      <p:sp>
        <p:nvSpPr>
          <p:cNvPr id="4036" name="Google Shape;4036;g50d78e618d_2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7" name="Google Shape;4037;g50d78e618d_2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0" name="Shape 4040"/>
        <p:cNvGrpSpPr/>
        <p:nvPr/>
      </p:nvGrpSpPr>
      <p:grpSpPr>
        <a:xfrm>
          <a:off x="0" y="0"/>
          <a:ext cx="0" cy="0"/>
          <a:chOff x="0" y="0"/>
          <a:chExt cx="0" cy="0"/>
        </a:xfrm>
      </p:grpSpPr>
      <p:sp>
        <p:nvSpPr>
          <p:cNvPr id="4041" name="Google Shape;4041;g50d78e618d_2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2" name="Google Shape;4042;g50d78e618d_2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5" name="Shape 4045"/>
        <p:cNvGrpSpPr/>
        <p:nvPr/>
      </p:nvGrpSpPr>
      <p:grpSpPr>
        <a:xfrm>
          <a:off x="0" y="0"/>
          <a:ext cx="0" cy="0"/>
          <a:chOff x="0" y="0"/>
          <a:chExt cx="0" cy="0"/>
        </a:xfrm>
      </p:grpSpPr>
      <p:sp>
        <p:nvSpPr>
          <p:cNvPr id="4046" name="Google Shape;4046;g591d0ebf2e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7" name="Google Shape;4047;g591d0ebf2e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0" name="Shape 4050"/>
        <p:cNvGrpSpPr/>
        <p:nvPr/>
      </p:nvGrpSpPr>
      <p:grpSpPr>
        <a:xfrm>
          <a:off x="0" y="0"/>
          <a:ext cx="0" cy="0"/>
          <a:chOff x="0" y="0"/>
          <a:chExt cx="0" cy="0"/>
        </a:xfrm>
      </p:grpSpPr>
      <p:sp>
        <p:nvSpPr>
          <p:cNvPr id="4051" name="Google Shape;4051;g591d0ebf2e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2" name="Google Shape;4052;g591d0ebf2e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6" name="Shape 4056"/>
        <p:cNvGrpSpPr/>
        <p:nvPr/>
      </p:nvGrpSpPr>
      <p:grpSpPr>
        <a:xfrm>
          <a:off x="0" y="0"/>
          <a:ext cx="0" cy="0"/>
          <a:chOff x="0" y="0"/>
          <a:chExt cx="0" cy="0"/>
        </a:xfrm>
      </p:grpSpPr>
      <p:sp>
        <p:nvSpPr>
          <p:cNvPr id="4057" name="Google Shape;4057;g50d78e618d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8" name="Google Shape;4058;g50d78e618d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2" name="Shape 4062"/>
        <p:cNvGrpSpPr/>
        <p:nvPr/>
      </p:nvGrpSpPr>
      <p:grpSpPr>
        <a:xfrm>
          <a:off x="0" y="0"/>
          <a:ext cx="0" cy="0"/>
          <a:chOff x="0" y="0"/>
          <a:chExt cx="0" cy="0"/>
        </a:xfrm>
      </p:grpSpPr>
      <p:sp>
        <p:nvSpPr>
          <p:cNvPr id="4063" name="Google Shape;4063;g50d78e618d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4" name="Google Shape;4064;g50d78e618d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8" name="Shape 4068"/>
        <p:cNvGrpSpPr/>
        <p:nvPr/>
      </p:nvGrpSpPr>
      <p:grpSpPr>
        <a:xfrm>
          <a:off x="0" y="0"/>
          <a:ext cx="0" cy="0"/>
          <a:chOff x="0" y="0"/>
          <a:chExt cx="0" cy="0"/>
        </a:xfrm>
      </p:grpSpPr>
      <p:sp>
        <p:nvSpPr>
          <p:cNvPr id="4069" name="Google Shape;4069;g50d78e618d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0" name="Google Shape;4070;g50d78e618d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4" name="Shape 4074"/>
        <p:cNvGrpSpPr/>
        <p:nvPr/>
      </p:nvGrpSpPr>
      <p:grpSpPr>
        <a:xfrm>
          <a:off x="0" y="0"/>
          <a:ext cx="0" cy="0"/>
          <a:chOff x="0" y="0"/>
          <a:chExt cx="0" cy="0"/>
        </a:xfrm>
      </p:grpSpPr>
      <p:sp>
        <p:nvSpPr>
          <p:cNvPr id="4075" name="Google Shape;4075;g50d78e618d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6" name="Google Shape;4076;g50d78e618d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2" name="Shape 4082"/>
        <p:cNvGrpSpPr/>
        <p:nvPr/>
      </p:nvGrpSpPr>
      <p:grpSpPr>
        <a:xfrm>
          <a:off x="0" y="0"/>
          <a:ext cx="0" cy="0"/>
          <a:chOff x="0" y="0"/>
          <a:chExt cx="0" cy="0"/>
        </a:xfrm>
      </p:grpSpPr>
      <p:sp>
        <p:nvSpPr>
          <p:cNvPr id="4083" name="Google Shape;4083;g50d78e618d_2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4" name="Google Shape;4084;g50d78e618d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4803aa26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4803aa26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look at how to solve the Eulerian cycle problem, there is one additional term we need to be familiar with. An undirected graph is said to be connected if you can start from any vertex and reach any other vertex. This graph is connected. But if we were to delete the dotted edge, then it would become disconnected. It would split into two “connected components”. A connected component is a piece of the original graph within which you can start from any vertex and reach any other vertex. And you can’t grow the connected component further by adding more vertices. It cannot be enlarged without losing the connectedness property.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8" name="Shape 4088"/>
        <p:cNvGrpSpPr/>
        <p:nvPr/>
      </p:nvGrpSpPr>
      <p:grpSpPr>
        <a:xfrm>
          <a:off x="0" y="0"/>
          <a:ext cx="0" cy="0"/>
          <a:chOff x="0" y="0"/>
          <a:chExt cx="0" cy="0"/>
        </a:xfrm>
      </p:grpSpPr>
      <p:sp>
        <p:nvSpPr>
          <p:cNvPr id="4089" name="Google Shape;4089;g50d78e618d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0" name="Google Shape;4090;g50d78e618d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4" name="Shape 4094"/>
        <p:cNvGrpSpPr/>
        <p:nvPr/>
      </p:nvGrpSpPr>
      <p:grpSpPr>
        <a:xfrm>
          <a:off x="0" y="0"/>
          <a:ext cx="0" cy="0"/>
          <a:chOff x="0" y="0"/>
          <a:chExt cx="0" cy="0"/>
        </a:xfrm>
      </p:grpSpPr>
      <p:sp>
        <p:nvSpPr>
          <p:cNvPr id="4095" name="Google Shape;4095;g50d78e618d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6" name="Google Shape;4096;g50d78e618d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0" name="Shape 4100"/>
        <p:cNvGrpSpPr/>
        <p:nvPr/>
      </p:nvGrpSpPr>
      <p:grpSpPr>
        <a:xfrm>
          <a:off x="0" y="0"/>
          <a:ext cx="0" cy="0"/>
          <a:chOff x="0" y="0"/>
          <a:chExt cx="0" cy="0"/>
        </a:xfrm>
      </p:grpSpPr>
      <p:sp>
        <p:nvSpPr>
          <p:cNvPr id="4101" name="Google Shape;4101;g50c90280b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2" name="Google Shape;4102;g50c90280b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5" name="Shape 4105"/>
        <p:cNvGrpSpPr/>
        <p:nvPr/>
      </p:nvGrpSpPr>
      <p:grpSpPr>
        <a:xfrm>
          <a:off x="0" y="0"/>
          <a:ext cx="0" cy="0"/>
          <a:chOff x="0" y="0"/>
          <a:chExt cx="0" cy="0"/>
        </a:xfrm>
      </p:grpSpPr>
      <p:sp>
        <p:nvSpPr>
          <p:cNvPr id="4106" name="Google Shape;4106;g591d0ebf2e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7" name="Google Shape;4107;g591d0ebf2e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Google’s interview package letter to candidates says you need to know the three different Graph representations: Objects and Pointers, Adjacency Lists and Adjacency Matrices.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1" name="Shape 4111"/>
        <p:cNvGrpSpPr/>
        <p:nvPr/>
      </p:nvGrpSpPr>
      <p:grpSpPr>
        <a:xfrm>
          <a:off x="0" y="0"/>
          <a:ext cx="0" cy="0"/>
          <a:chOff x="0" y="0"/>
          <a:chExt cx="0" cy="0"/>
        </a:xfrm>
      </p:grpSpPr>
      <p:sp>
        <p:nvSpPr>
          <p:cNvPr id="4112" name="Google Shape;4112;g591d0ebf2e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3" name="Google Shape;4113;g591d0ebf2e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Bottom line is that you need to see what suits your application. For example, if the same set of vertices is associated with multiple graphs, then you can store the vertex information outside (i.e, not using an “Object and Pointers” approach), and have the different graphs organized according to various Adjacency map representations for the edges. In theory, one of those graphs could be represented as an Adjacency Matrix, another as Adjacency list and another as an Adjacency Matrix.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7" name="Shape 4117"/>
        <p:cNvGrpSpPr/>
        <p:nvPr/>
      </p:nvGrpSpPr>
      <p:grpSpPr>
        <a:xfrm>
          <a:off x="0" y="0"/>
          <a:ext cx="0" cy="0"/>
          <a:chOff x="0" y="0"/>
          <a:chExt cx="0" cy="0"/>
        </a:xfrm>
      </p:grpSpPr>
      <p:sp>
        <p:nvSpPr>
          <p:cNvPr id="4118" name="Google Shape;4118;g6366b029a6_0_1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9" name="Google Shape;4119;g6366b029a6_0_1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7" name="Shape 4157"/>
        <p:cNvGrpSpPr/>
        <p:nvPr/>
      </p:nvGrpSpPr>
      <p:grpSpPr>
        <a:xfrm>
          <a:off x="0" y="0"/>
          <a:ext cx="0" cy="0"/>
          <a:chOff x="0" y="0"/>
          <a:chExt cx="0" cy="0"/>
        </a:xfrm>
      </p:grpSpPr>
      <p:sp>
        <p:nvSpPr>
          <p:cNvPr id="4158" name="Google Shape;4158;g6366b029a6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9" name="Google Shape;4159;g6366b029a6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2" name="Shape 4162"/>
        <p:cNvGrpSpPr/>
        <p:nvPr/>
      </p:nvGrpSpPr>
      <p:grpSpPr>
        <a:xfrm>
          <a:off x="0" y="0"/>
          <a:ext cx="0" cy="0"/>
          <a:chOff x="0" y="0"/>
          <a:chExt cx="0" cy="0"/>
        </a:xfrm>
      </p:grpSpPr>
      <p:sp>
        <p:nvSpPr>
          <p:cNvPr id="4163" name="Google Shape;4163;g6366b029a6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4" name="Google Shape;4164;g6366b029a6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9" name="Shape 4189"/>
        <p:cNvGrpSpPr/>
        <p:nvPr/>
      </p:nvGrpSpPr>
      <p:grpSpPr>
        <a:xfrm>
          <a:off x="0" y="0"/>
          <a:ext cx="0" cy="0"/>
          <a:chOff x="0" y="0"/>
          <a:chExt cx="0" cy="0"/>
        </a:xfrm>
      </p:grpSpPr>
      <p:sp>
        <p:nvSpPr>
          <p:cNvPr id="4190" name="Google Shape;4190;g6366b029a6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1" name="Google Shape;4191;g6366b029a6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7" name="Shape 4217"/>
        <p:cNvGrpSpPr/>
        <p:nvPr/>
      </p:nvGrpSpPr>
      <p:grpSpPr>
        <a:xfrm>
          <a:off x="0" y="0"/>
          <a:ext cx="0" cy="0"/>
          <a:chOff x="0" y="0"/>
          <a:chExt cx="0" cy="0"/>
        </a:xfrm>
      </p:grpSpPr>
      <p:sp>
        <p:nvSpPr>
          <p:cNvPr id="4218" name="Google Shape;4218;g6366b029a6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9" name="Google Shape;4219;g6366b029a6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4afff56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4afff56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4803aa26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4803aa26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may think that for a graph to have an Eulerian cycle, it must be connected. If it is not connected, it cannot have an Eulerian cycle.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Sounds reasonable?</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7" name="Shape 4247"/>
        <p:cNvGrpSpPr/>
        <p:nvPr/>
      </p:nvGrpSpPr>
      <p:grpSpPr>
        <a:xfrm>
          <a:off x="0" y="0"/>
          <a:ext cx="0" cy="0"/>
          <a:chOff x="0" y="0"/>
          <a:chExt cx="0" cy="0"/>
        </a:xfrm>
      </p:grpSpPr>
      <p:sp>
        <p:nvSpPr>
          <p:cNvPr id="4248" name="Google Shape;4248;g6366b029a6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9" name="Google Shape;4249;g6366b029a6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7" name="Shape 4277"/>
        <p:cNvGrpSpPr/>
        <p:nvPr/>
      </p:nvGrpSpPr>
      <p:grpSpPr>
        <a:xfrm>
          <a:off x="0" y="0"/>
          <a:ext cx="0" cy="0"/>
          <a:chOff x="0" y="0"/>
          <a:chExt cx="0" cy="0"/>
        </a:xfrm>
      </p:grpSpPr>
      <p:sp>
        <p:nvSpPr>
          <p:cNvPr id="4278" name="Google Shape;4278;g6366b029a6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9" name="Google Shape;4279;g6366b029a6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8" name="Shape 4308"/>
        <p:cNvGrpSpPr/>
        <p:nvPr/>
      </p:nvGrpSpPr>
      <p:grpSpPr>
        <a:xfrm>
          <a:off x="0" y="0"/>
          <a:ext cx="0" cy="0"/>
          <a:chOff x="0" y="0"/>
          <a:chExt cx="0" cy="0"/>
        </a:xfrm>
      </p:grpSpPr>
      <p:sp>
        <p:nvSpPr>
          <p:cNvPr id="4309" name="Google Shape;4309;g6366b029a6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0" name="Google Shape;4310;g6366b029a6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9" name="Shape 4339"/>
        <p:cNvGrpSpPr/>
        <p:nvPr/>
      </p:nvGrpSpPr>
      <p:grpSpPr>
        <a:xfrm>
          <a:off x="0" y="0"/>
          <a:ext cx="0" cy="0"/>
          <a:chOff x="0" y="0"/>
          <a:chExt cx="0" cy="0"/>
        </a:xfrm>
      </p:grpSpPr>
      <p:sp>
        <p:nvSpPr>
          <p:cNvPr id="4340" name="Google Shape;4340;g6366b029a6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1" name="Google Shape;4341;g6366b029a6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1" name="Shape 4371"/>
        <p:cNvGrpSpPr/>
        <p:nvPr/>
      </p:nvGrpSpPr>
      <p:grpSpPr>
        <a:xfrm>
          <a:off x="0" y="0"/>
          <a:ext cx="0" cy="0"/>
          <a:chOff x="0" y="0"/>
          <a:chExt cx="0" cy="0"/>
        </a:xfrm>
      </p:grpSpPr>
      <p:sp>
        <p:nvSpPr>
          <p:cNvPr id="4372" name="Google Shape;4372;g6366b029a6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3" name="Google Shape;4373;g6366b029a6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3" name="Shape 4403"/>
        <p:cNvGrpSpPr/>
        <p:nvPr/>
      </p:nvGrpSpPr>
      <p:grpSpPr>
        <a:xfrm>
          <a:off x="0" y="0"/>
          <a:ext cx="0" cy="0"/>
          <a:chOff x="0" y="0"/>
          <a:chExt cx="0" cy="0"/>
        </a:xfrm>
      </p:grpSpPr>
      <p:sp>
        <p:nvSpPr>
          <p:cNvPr id="4404" name="Google Shape;4404;g6366b029a6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5" name="Google Shape;4405;g6366b029a6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5" name="Shape 4435"/>
        <p:cNvGrpSpPr/>
        <p:nvPr/>
      </p:nvGrpSpPr>
      <p:grpSpPr>
        <a:xfrm>
          <a:off x="0" y="0"/>
          <a:ext cx="0" cy="0"/>
          <a:chOff x="0" y="0"/>
          <a:chExt cx="0" cy="0"/>
        </a:xfrm>
      </p:grpSpPr>
      <p:sp>
        <p:nvSpPr>
          <p:cNvPr id="4436" name="Google Shape;4436;g6366b029a6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7" name="Google Shape;4437;g6366b029a6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7" name="Shape 4467"/>
        <p:cNvGrpSpPr/>
        <p:nvPr/>
      </p:nvGrpSpPr>
      <p:grpSpPr>
        <a:xfrm>
          <a:off x="0" y="0"/>
          <a:ext cx="0" cy="0"/>
          <a:chOff x="0" y="0"/>
          <a:chExt cx="0" cy="0"/>
        </a:xfrm>
      </p:grpSpPr>
      <p:sp>
        <p:nvSpPr>
          <p:cNvPr id="4468" name="Google Shape;4468;g6366b029a6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9" name="Google Shape;4469;g6366b029a6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assumes the graph is connected. Otherwise have to check if each connected component is bipartite</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1" name="Shape 4481"/>
        <p:cNvGrpSpPr/>
        <p:nvPr/>
      </p:nvGrpSpPr>
      <p:grpSpPr>
        <a:xfrm>
          <a:off x="0" y="0"/>
          <a:ext cx="0" cy="0"/>
          <a:chOff x="0" y="0"/>
          <a:chExt cx="0" cy="0"/>
        </a:xfrm>
      </p:grpSpPr>
      <p:sp>
        <p:nvSpPr>
          <p:cNvPr id="4482" name="Google Shape;4482;g6366b029a6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3" name="Google Shape;4483;g6366b029a6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5" name="Shape 4495"/>
        <p:cNvGrpSpPr/>
        <p:nvPr/>
      </p:nvGrpSpPr>
      <p:grpSpPr>
        <a:xfrm>
          <a:off x="0" y="0"/>
          <a:ext cx="0" cy="0"/>
          <a:chOff x="0" y="0"/>
          <a:chExt cx="0" cy="0"/>
        </a:xfrm>
      </p:grpSpPr>
      <p:sp>
        <p:nvSpPr>
          <p:cNvPr id="4496" name="Google Shape;4496;g6366b029a6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7" name="Google Shape;4497;g6366b029a6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91d0ebf2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91d0ebf2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look at this graph. It is not connected, it has two connected components. But it does have an Eulerian cycle, a cycle that visits every edge of the graph exactly once.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So it is possible for a graph to have an Eulerian cycle even if it is disconnected.</a:t>
            </a:r>
            <a:r>
              <a:rPr lang="en">
                <a:solidFill>
                  <a:schemeClr val="dk1"/>
                </a:solidFill>
              </a:rPr>
              <a:t> What we can say is that all the edges of the graph must belong to the same connected component. If they are not part of the same connected component, it would be impossible to visit them all.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For our purposes, we will assume for now that our graph is connected. So all the edges are definitely part of the same connected component. Later on, we may come back and ask how do we check that all the edges are part of the same connected component. For now, we will assume that they are.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0" name="Shape 4510"/>
        <p:cNvGrpSpPr/>
        <p:nvPr/>
      </p:nvGrpSpPr>
      <p:grpSpPr>
        <a:xfrm>
          <a:off x="0" y="0"/>
          <a:ext cx="0" cy="0"/>
          <a:chOff x="0" y="0"/>
          <a:chExt cx="0" cy="0"/>
        </a:xfrm>
      </p:grpSpPr>
      <p:sp>
        <p:nvSpPr>
          <p:cNvPr id="4511" name="Google Shape;4511;g6366b029a6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2" name="Google Shape;4512;g6366b029a6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4" name="Shape 4524"/>
        <p:cNvGrpSpPr/>
        <p:nvPr/>
      </p:nvGrpSpPr>
      <p:grpSpPr>
        <a:xfrm>
          <a:off x="0" y="0"/>
          <a:ext cx="0" cy="0"/>
          <a:chOff x="0" y="0"/>
          <a:chExt cx="0" cy="0"/>
        </a:xfrm>
      </p:grpSpPr>
      <p:sp>
        <p:nvSpPr>
          <p:cNvPr id="4525" name="Google Shape;4525;g6366b029a6_0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6" name="Google Shape;4526;g6366b029a6_0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0" name="Shape 4540"/>
        <p:cNvGrpSpPr/>
        <p:nvPr/>
      </p:nvGrpSpPr>
      <p:grpSpPr>
        <a:xfrm>
          <a:off x="0" y="0"/>
          <a:ext cx="0" cy="0"/>
          <a:chOff x="0" y="0"/>
          <a:chExt cx="0" cy="0"/>
        </a:xfrm>
      </p:grpSpPr>
      <p:sp>
        <p:nvSpPr>
          <p:cNvPr id="4541" name="Google Shape;4541;g6366b029a6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2" name="Google Shape;4542;g6366b029a6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5" name="Shape 4545"/>
        <p:cNvGrpSpPr/>
        <p:nvPr/>
      </p:nvGrpSpPr>
      <p:grpSpPr>
        <a:xfrm>
          <a:off x="0" y="0"/>
          <a:ext cx="0" cy="0"/>
          <a:chOff x="0" y="0"/>
          <a:chExt cx="0" cy="0"/>
        </a:xfrm>
      </p:grpSpPr>
      <p:sp>
        <p:nvSpPr>
          <p:cNvPr id="4546" name="Google Shape;4546;g6366b029a6_0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7" name="Google Shape;4547;g6366b029a6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0" name="Shape 4550"/>
        <p:cNvGrpSpPr/>
        <p:nvPr/>
      </p:nvGrpSpPr>
      <p:grpSpPr>
        <a:xfrm>
          <a:off x="0" y="0"/>
          <a:ext cx="0" cy="0"/>
          <a:chOff x="0" y="0"/>
          <a:chExt cx="0" cy="0"/>
        </a:xfrm>
      </p:grpSpPr>
      <p:sp>
        <p:nvSpPr>
          <p:cNvPr id="4551" name="Google Shape;4551;g6366b029a6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2" name="Google Shape;4552;g6366b029a6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9" name="Shape 4569"/>
        <p:cNvGrpSpPr/>
        <p:nvPr/>
      </p:nvGrpSpPr>
      <p:grpSpPr>
        <a:xfrm>
          <a:off x="0" y="0"/>
          <a:ext cx="0" cy="0"/>
          <a:chOff x="0" y="0"/>
          <a:chExt cx="0" cy="0"/>
        </a:xfrm>
      </p:grpSpPr>
      <p:sp>
        <p:nvSpPr>
          <p:cNvPr id="4570" name="Google Shape;4570;g6366b029a6_0_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1" name="Google Shape;4571;g6366b029a6_0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4" name="Shape 4574"/>
        <p:cNvGrpSpPr/>
        <p:nvPr/>
      </p:nvGrpSpPr>
      <p:grpSpPr>
        <a:xfrm>
          <a:off x="0" y="0"/>
          <a:ext cx="0" cy="0"/>
          <a:chOff x="0" y="0"/>
          <a:chExt cx="0" cy="0"/>
        </a:xfrm>
      </p:grpSpPr>
      <p:sp>
        <p:nvSpPr>
          <p:cNvPr id="4575" name="Google Shape;4575;g6366b029a6_0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6" name="Google Shape;4576;g6366b029a6_0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1" name="Shape 4581"/>
        <p:cNvGrpSpPr/>
        <p:nvPr/>
      </p:nvGrpSpPr>
      <p:grpSpPr>
        <a:xfrm>
          <a:off x="0" y="0"/>
          <a:ext cx="0" cy="0"/>
          <a:chOff x="0" y="0"/>
          <a:chExt cx="0" cy="0"/>
        </a:xfrm>
      </p:grpSpPr>
      <p:sp>
        <p:nvSpPr>
          <p:cNvPr id="4582" name="Google Shape;4582;g6366b029a6_0_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3" name="Google Shape;4583;g6366b029a6_0_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5" name="Shape 4595"/>
        <p:cNvGrpSpPr/>
        <p:nvPr/>
      </p:nvGrpSpPr>
      <p:grpSpPr>
        <a:xfrm>
          <a:off x="0" y="0"/>
          <a:ext cx="0" cy="0"/>
          <a:chOff x="0" y="0"/>
          <a:chExt cx="0" cy="0"/>
        </a:xfrm>
      </p:grpSpPr>
      <p:sp>
        <p:nvSpPr>
          <p:cNvPr id="4596" name="Google Shape;4596;g6366b029a6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7" name="Google Shape;4597;g6366b029a6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9" name="Shape 4609"/>
        <p:cNvGrpSpPr/>
        <p:nvPr/>
      </p:nvGrpSpPr>
      <p:grpSpPr>
        <a:xfrm>
          <a:off x="0" y="0"/>
          <a:ext cx="0" cy="0"/>
          <a:chOff x="0" y="0"/>
          <a:chExt cx="0" cy="0"/>
        </a:xfrm>
      </p:grpSpPr>
      <p:sp>
        <p:nvSpPr>
          <p:cNvPr id="4610" name="Google Shape;4610;g6366b029a6_0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1" name="Google Shape;4611;g6366b029a6_0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54803aa26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4803aa26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here is the connected graph which we saw earlier, with the Eulerian cycle marked. </a:t>
            </a: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5" name="Shape 4615"/>
        <p:cNvGrpSpPr/>
        <p:nvPr/>
      </p:nvGrpSpPr>
      <p:grpSpPr>
        <a:xfrm>
          <a:off x="0" y="0"/>
          <a:ext cx="0" cy="0"/>
          <a:chOff x="0" y="0"/>
          <a:chExt cx="0" cy="0"/>
        </a:xfrm>
      </p:grpSpPr>
      <p:sp>
        <p:nvSpPr>
          <p:cNvPr id="4616" name="Google Shape;4616;g6366b029a6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7" name="Google Shape;4617;g6366b029a6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2" name="Shape 4622"/>
        <p:cNvGrpSpPr/>
        <p:nvPr/>
      </p:nvGrpSpPr>
      <p:grpSpPr>
        <a:xfrm>
          <a:off x="0" y="0"/>
          <a:ext cx="0" cy="0"/>
          <a:chOff x="0" y="0"/>
          <a:chExt cx="0" cy="0"/>
        </a:xfrm>
      </p:grpSpPr>
      <p:sp>
        <p:nvSpPr>
          <p:cNvPr id="4623" name="Google Shape;4623;g6366b029a6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4" name="Google Shape;4624;g6366b029a6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6" name="Shape 4656"/>
        <p:cNvGrpSpPr/>
        <p:nvPr/>
      </p:nvGrpSpPr>
      <p:grpSpPr>
        <a:xfrm>
          <a:off x="0" y="0"/>
          <a:ext cx="0" cy="0"/>
          <a:chOff x="0" y="0"/>
          <a:chExt cx="0" cy="0"/>
        </a:xfrm>
      </p:grpSpPr>
      <p:sp>
        <p:nvSpPr>
          <p:cNvPr id="4657" name="Google Shape;4657;g6366b029a6_0_1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8" name="Google Shape;4658;g6366b029a6_0_1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2" name="Shape 4692"/>
        <p:cNvGrpSpPr/>
        <p:nvPr/>
      </p:nvGrpSpPr>
      <p:grpSpPr>
        <a:xfrm>
          <a:off x="0" y="0"/>
          <a:ext cx="0" cy="0"/>
          <a:chOff x="0" y="0"/>
          <a:chExt cx="0" cy="0"/>
        </a:xfrm>
      </p:grpSpPr>
      <p:sp>
        <p:nvSpPr>
          <p:cNvPr id="4693" name="Google Shape;4693;g6366b029a6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4" name="Google Shape;4694;g6366b029a6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9" name="Shape 4729"/>
        <p:cNvGrpSpPr/>
        <p:nvPr/>
      </p:nvGrpSpPr>
      <p:grpSpPr>
        <a:xfrm>
          <a:off x="0" y="0"/>
          <a:ext cx="0" cy="0"/>
          <a:chOff x="0" y="0"/>
          <a:chExt cx="0" cy="0"/>
        </a:xfrm>
      </p:grpSpPr>
      <p:sp>
        <p:nvSpPr>
          <p:cNvPr id="4730" name="Google Shape;4730;g6366b029a6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1" name="Google Shape;4731;g6366b029a6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6" name="Shape 4766"/>
        <p:cNvGrpSpPr/>
        <p:nvPr/>
      </p:nvGrpSpPr>
      <p:grpSpPr>
        <a:xfrm>
          <a:off x="0" y="0"/>
          <a:ext cx="0" cy="0"/>
          <a:chOff x="0" y="0"/>
          <a:chExt cx="0" cy="0"/>
        </a:xfrm>
      </p:grpSpPr>
      <p:sp>
        <p:nvSpPr>
          <p:cNvPr id="4767" name="Google Shape;4767;g6366b029a6_0_1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8" name="Google Shape;4768;g6366b029a6_0_1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4" name="Shape 4804"/>
        <p:cNvGrpSpPr/>
        <p:nvPr/>
      </p:nvGrpSpPr>
      <p:grpSpPr>
        <a:xfrm>
          <a:off x="0" y="0"/>
          <a:ext cx="0" cy="0"/>
          <a:chOff x="0" y="0"/>
          <a:chExt cx="0" cy="0"/>
        </a:xfrm>
      </p:grpSpPr>
      <p:sp>
        <p:nvSpPr>
          <p:cNvPr id="4805" name="Google Shape;4805;g6366b029a6_0_1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6" name="Google Shape;4806;g6366b029a6_0_1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2" name="Shape 4842"/>
        <p:cNvGrpSpPr/>
        <p:nvPr/>
      </p:nvGrpSpPr>
      <p:grpSpPr>
        <a:xfrm>
          <a:off x="0" y="0"/>
          <a:ext cx="0" cy="0"/>
          <a:chOff x="0" y="0"/>
          <a:chExt cx="0" cy="0"/>
        </a:xfrm>
      </p:grpSpPr>
      <p:sp>
        <p:nvSpPr>
          <p:cNvPr id="4843" name="Google Shape;4843;g6366b029a6_0_1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4" name="Google Shape;4844;g6366b029a6_0_1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7" name="Shape 4847"/>
        <p:cNvGrpSpPr/>
        <p:nvPr/>
      </p:nvGrpSpPr>
      <p:grpSpPr>
        <a:xfrm>
          <a:off x="0" y="0"/>
          <a:ext cx="0" cy="0"/>
          <a:chOff x="0" y="0"/>
          <a:chExt cx="0" cy="0"/>
        </a:xfrm>
      </p:grpSpPr>
      <p:sp>
        <p:nvSpPr>
          <p:cNvPr id="4848" name="Google Shape;4848;g6366b029a6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9" name="Google Shape;4849;g6366b029a6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3" name="Shape 4883"/>
        <p:cNvGrpSpPr/>
        <p:nvPr/>
      </p:nvGrpSpPr>
      <p:grpSpPr>
        <a:xfrm>
          <a:off x="0" y="0"/>
          <a:ext cx="0" cy="0"/>
          <a:chOff x="0" y="0"/>
          <a:chExt cx="0" cy="0"/>
        </a:xfrm>
      </p:grpSpPr>
      <p:sp>
        <p:nvSpPr>
          <p:cNvPr id="4884" name="Google Shape;4884;g6366b029a6_0_1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5" name="Google Shape;4885;g6366b029a6_0_1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54803aa26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54803aa26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observation we can make is that …</a:t>
            </a:r>
            <a:endParaRPr/>
          </a:p>
          <a:p>
            <a:pPr indent="0" lvl="0" marL="0" rtl="0" algn="l">
              <a:spcBef>
                <a:spcPts val="0"/>
              </a:spcBef>
              <a:spcAft>
                <a:spcPts val="0"/>
              </a:spcAft>
              <a:buNone/>
            </a:pPr>
            <a:r>
              <a:rPr lang="en"/>
              <a:t>This is clearly true for all the intermediate vertices. As for the start vertex, we exit it at the beginning and come back to it at the end. </a:t>
            </a:r>
            <a:endParaRPr/>
          </a:p>
          <a:p>
            <a:pPr indent="0" lvl="0" marL="0" rtl="0" algn="l">
              <a:spcBef>
                <a:spcPts val="0"/>
              </a:spcBef>
              <a:spcAft>
                <a:spcPts val="0"/>
              </a:spcAft>
              <a:buNone/>
            </a:pPr>
            <a:r>
              <a:t/>
            </a: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1" name="Shape 4921"/>
        <p:cNvGrpSpPr/>
        <p:nvPr/>
      </p:nvGrpSpPr>
      <p:grpSpPr>
        <a:xfrm>
          <a:off x="0" y="0"/>
          <a:ext cx="0" cy="0"/>
          <a:chOff x="0" y="0"/>
          <a:chExt cx="0" cy="0"/>
        </a:xfrm>
      </p:grpSpPr>
      <p:sp>
        <p:nvSpPr>
          <p:cNvPr id="4922" name="Google Shape;4922;g6366b029a6_0_1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3" name="Google Shape;4923;g6366b029a6_0_1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0" name="Shape 4960"/>
        <p:cNvGrpSpPr/>
        <p:nvPr/>
      </p:nvGrpSpPr>
      <p:grpSpPr>
        <a:xfrm>
          <a:off x="0" y="0"/>
          <a:ext cx="0" cy="0"/>
          <a:chOff x="0" y="0"/>
          <a:chExt cx="0" cy="0"/>
        </a:xfrm>
      </p:grpSpPr>
      <p:sp>
        <p:nvSpPr>
          <p:cNvPr id="4961" name="Google Shape;4961;g6366b029a6_0_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2" name="Google Shape;4962;g6366b029a6_0_1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9" name="Shape 4999"/>
        <p:cNvGrpSpPr/>
        <p:nvPr/>
      </p:nvGrpSpPr>
      <p:grpSpPr>
        <a:xfrm>
          <a:off x="0" y="0"/>
          <a:ext cx="0" cy="0"/>
          <a:chOff x="0" y="0"/>
          <a:chExt cx="0" cy="0"/>
        </a:xfrm>
      </p:grpSpPr>
      <p:sp>
        <p:nvSpPr>
          <p:cNvPr id="5000" name="Google Shape;5000;g6366b029a6_0_1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1" name="Google Shape;5001;g6366b029a6_0_1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7" name="Shape 5037"/>
        <p:cNvGrpSpPr/>
        <p:nvPr/>
      </p:nvGrpSpPr>
      <p:grpSpPr>
        <a:xfrm>
          <a:off x="0" y="0"/>
          <a:ext cx="0" cy="0"/>
          <a:chOff x="0" y="0"/>
          <a:chExt cx="0" cy="0"/>
        </a:xfrm>
      </p:grpSpPr>
      <p:sp>
        <p:nvSpPr>
          <p:cNvPr id="5038" name="Google Shape;5038;g6366b029a6_0_1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9" name="Google Shape;5039;g6366b029a6_0_1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2" name="Shape 5042"/>
        <p:cNvGrpSpPr/>
        <p:nvPr/>
      </p:nvGrpSpPr>
      <p:grpSpPr>
        <a:xfrm>
          <a:off x="0" y="0"/>
          <a:ext cx="0" cy="0"/>
          <a:chOff x="0" y="0"/>
          <a:chExt cx="0" cy="0"/>
        </a:xfrm>
      </p:grpSpPr>
      <p:sp>
        <p:nvSpPr>
          <p:cNvPr id="5043" name="Google Shape;5043;g6366b029a6_0_1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4" name="Google Shape;5044;g6366b029a6_0_1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4afff569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4afff569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can say that if  the graph has an Eulerian cycle, then the degree of every vertex in the graph must be even.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4afff569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4afff569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4afff569f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54afff569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of the 4 vertices in the Konigsberg graph (or rather multigraph) had an odd degree. So it can’t have an Eulerian cycle.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54afff569f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54afff569f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Diagrams 2 and 3 have at least some vertices with an odd degree. So they cannot have an Eulerian cycle. But look at Diagram 1. The degree of every vertex in it is even. Does that mean there is an Eulerian cycle in it?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54803aa26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4803aa26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know that if a graph has an Eulerian cycle, the degree of every vertex must be even. But is the converse true?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Draw a fish diagram to trace Eulerian cycle in that graph.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54afff569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54afff569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50d78e618d_2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50d78e618d_2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overall structure of these videos on the foundations of graph algorithms is the following - </a:t>
            </a:r>
            <a:endParaRPr/>
          </a:p>
          <a:p>
            <a:pPr indent="-298450" lvl="0" marL="457200" rtl="0" algn="l">
              <a:spcBef>
                <a:spcPts val="0"/>
              </a:spcBef>
              <a:spcAft>
                <a:spcPts val="0"/>
              </a:spcAft>
              <a:buSzPts val="1100"/>
              <a:buAutoNum type="arabicPeriod"/>
            </a:pPr>
            <a:r>
              <a:rPr lang="en"/>
              <a:t>I am going to begin with a gentle introduction to graphs: explaining the terminology and basic concepts needed to reason about graphs. I will do this by taking a single problem, called the Eulerian cycle problem, which led to the invention of graphs in the first place. In my opinion, the best way to understand any idea is to see how it was invented, by peering into the mind of the original inventor, to draw both inspiration and a deeper understanding.  </a:t>
            </a:r>
            <a:endParaRPr/>
          </a:p>
          <a:p>
            <a:pPr indent="-298450" lvl="0" marL="457200" rtl="0" algn="l">
              <a:spcBef>
                <a:spcPts val="0"/>
              </a:spcBef>
              <a:spcAft>
                <a:spcPts val="0"/>
              </a:spcAft>
              <a:buSzPts val="1100"/>
              <a:buAutoNum type="arabicPeriod"/>
            </a:pPr>
            <a:r>
              <a:rPr lang="en"/>
              <a:t>Once we solve this problem, we will attempt to take the solution and make it into an algorithm that can be run on a computer on ANY graph. For this, we need to understand how graphs, in general, can be represented on a computer. </a:t>
            </a:r>
            <a:endParaRPr/>
          </a:p>
          <a:p>
            <a:pPr indent="-298450" lvl="0" marL="457200" rtl="0" algn="l">
              <a:spcBef>
                <a:spcPts val="0"/>
              </a:spcBef>
              <a:spcAft>
                <a:spcPts val="0"/>
              </a:spcAft>
              <a:buSzPts val="1100"/>
              <a:buAutoNum type="arabicPeriod"/>
            </a:pPr>
            <a:r>
              <a:rPr lang="en"/>
              <a:t>Almost all the problems on graphs given to us will require the computer to first explore the graph systematically, starting from one point, to discover its structure, and to use that information to solve the problem. So we will look at a general graph exploration or search algorithm, and we will find something that even most computer science students miss when they study graphs; that ALL the graph algorithms they are studying: from Breadth-first search to Depth-first search to Prim’s algorithm and Dijkstra’s Algorithm, and even A* for that matter, are just variants of this general graph search algorithm. So by understanding this general algorithm well, we don’t have to struggle to memorize five or six different disconnected algorithms. We just have to understand one general algorithm clearly, and see how most of the other algorithms are variants of this general algorithm. This will form our basic graph algorithms toolkit. </a:t>
            </a:r>
            <a:endParaRPr/>
          </a:p>
          <a:p>
            <a:pPr indent="-298450" lvl="0" marL="457200" rtl="0" algn="l">
              <a:spcBef>
                <a:spcPts val="0"/>
              </a:spcBef>
              <a:spcAft>
                <a:spcPts val="0"/>
              </a:spcAft>
              <a:buSzPts val="1100"/>
              <a:buAutoNum type="arabicPeriod"/>
            </a:pPr>
            <a:r>
              <a:rPr lang="en"/>
              <a:t>We will then understand some popular extensions of these algorithms to make our graph algorithms toolkit more sophisticated. With this expanded tookit in our pocket, we will be ready to tackle most graph problems in technical interviews.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Rather than solving a bunch of disconnected graph problems, it is better to master graph algorithms in this structured manner, where you would be able to discern clearly what the various patterns underlying the algorithms are.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54afff569f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54afff569f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also applies to graphs that may not be connected but at least all the edges are part of the same connected component.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54afff569f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54afff569f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draw an Eulerian cycle in Diagram 1.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4afff569f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4afff569f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54afff569f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54afff569f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do a similar analysis with Eulerian paths. Assume that the graph is connected for now. If there exists an Eulerian path in a graph, either that path could be an Eulerian cycle. Or it could start and end at two different vertices.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54afff569f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4afff569f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Intermediate vertices need to have an even degree, because every time you enter them along an unused edge, there must be another unused edge to exit from. So the edges for those vertices have to be paired up in this way, which means the degree of intermediate vertices has to be even.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start vertex is allowed to have an odd degree because you would ultimately leave it and never come back to it. So the edge you used to leave it doesn’t have to be paired up with another edge coming back to it. </a:t>
            </a:r>
            <a:endParaRPr/>
          </a:p>
          <a:p>
            <a:pPr indent="0" lvl="0" marL="0" rtl="0" algn="l">
              <a:spcBef>
                <a:spcPts val="0"/>
              </a:spcBef>
              <a:spcAft>
                <a:spcPts val="0"/>
              </a:spcAft>
              <a:buNone/>
            </a:pPr>
            <a:r>
              <a:rPr lang="en"/>
              <a:t>In the same way, the end vertex is allowed to have an odd degree because you come to it at the end, and you didn’t start from there, so the last edge that you used to enter it won’t be paired up with another edge.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an aside, we should note that it is NOT possible for a graph to have just a single vertex with an odd degree (and everyone else having an even degree). Why? Because the sum of the degrees of all the vertices has to be even. We saw that earlier. If there is only a single vertex with an odd degree, then the summation of all the degrees of all the vertices would be odd, which is impossible. By the same exact reasoning, it is not possible for a graph to have exactly 3 vertices with an odd degree, or 5 vertices with an odd degree, or any odd number of vertices with an odd degree. Why? Because when we add up the degrees of all the vertices, we would be adding an odd number of odd numbers, and the result would be an odd number. Which is impossible.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the number of vertices in a graph with an odd degree can only be 0, or 2, or 4, or 6, and so on. It has to be an even number of vertices with an odd degree.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that number is 0, i.e, if every vertex has an even degree, then we know the graph has an Eulerian cycle. What if it’s 4, or 6, or more? Then we cannot have An Eulerian cycle in the graph, and in fact we cannot even have an Eulerian path in the graph. We just saw that if there is an Eulerian path, then either it is a cycle, or if it’s not a cycle, only two of vertices will have an odd degree.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54afff569f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54afff569f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think about the converse … Let’s try to use what we did before. We did a lot of work to show that if every vertex has an even degree, then there must exist an Eulerian cycle in the graph. Here, we have two vertices with an odd degree. What if we add an edge linking them together? Then the resulting graph would have every vertex with an even degree. This graph would have an Eulerian cycle. Let’s say we draw the cycle, and then we delete the edge we had added. This would break the cycle, and we would get a path between the two vertices with an odd degree, a path that visits every edge of the graph exactly once. This is the Eulerian path we were looking for!</a:t>
            </a:r>
            <a:endParaRPr/>
          </a:p>
          <a:p>
            <a:pPr indent="0" lvl="0" marL="0" rtl="0" algn="l">
              <a:spcBef>
                <a:spcPts val="0"/>
              </a:spcBef>
              <a:spcAft>
                <a:spcPts val="0"/>
              </a:spcAft>
              <a:buNone/>
            </a:pPr>
            <a:r>
              <a:rPr lang="en"/>
              <a:t>So yes,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54afff569f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54afff569f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591d0ebf2e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591d0ebf2e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Diagram 2 in this set has exactly two vertices with an odd degree. So even though it doesn’t have an Eulerian cycle, it does have an Eulerian path.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54afff569f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54afff569f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here is Euler’s way of succinctly summarizing his solution. If we are given a connected graph, we just look at how many vertices in it have an odd degree. If that number is more than 2 (it is 4 or 6 or more), then there cannot exist an Eulerian cycle or an Eulerian path in it.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54afff569f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54afff569f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0c90280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0c90280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an interview setting, when you are given a problem, you will have to first think whether the problem can be modeled as a graph problem or not. In some cases, the problem may be an explicit graph problem, in which case there is no modeling needed. But in other cases, you may have to model the problem as a graph problem, in a way that allows you to whip out your toolkit to solve the problem. In some cases, our simple toolkit may be sufficient, but in other cases, we may have to draw upon our extended toolkit. And once you can see what algorithm in our standard or extended toolkit would solve the problem, you would then code it up.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591d0ebf2e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591d0ebf2e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a graph G is a set of vertices and edges, why not maintain them both as lists?</a:t>
            </a:r>
            <a:endParaRPr/>
          </a:p>
          <a:p>
            <a:pPr indent="0" lvl="0" marL="0" rtl="0" algn="l">
              <a:spcBef>
                <a:spcPts val="0"/>
              </a:spcBef>
              <a:spcAft>
                <a:spcPts val="0"/>
              </a:spcAft>
              <a:buNone/>
            </a:pPr>
            <a:r>
              <a:rPr lang="en"/>
              <a:t>Vertexlist = [u,v,w,z]</a:t>
            </a:r>
            <a:endParaRPr/>
          </a:p>
          <a:p>
            <a:pPr indent="0" lvl="0" marL="0" rtl="0" algn="l">
              <a:spcBef>
                <a:spcPts val="0"/>
              </a:spcBef>
              <a:spcAft>
                <a:spcPts val="0"/>
              </a:spcAft>
              <a:buNone/>
            </a:pPr>
            <a:r>
              <a:rPr lang="en"/>
              <a:t>Edgelist = [e, f, g, h]</a:t>
            </a:r>
            <a:endParaRPr/>
          </a:p>
          <a:p>
            <a:pPr indent="0" lvl="0" marL="0" rtl="0" algn="l">
              <a:spcBef>
                <a:spcPts val="0"/>
              </a:spcBef>
              <a:spcAft>
                <a:spcPts val="0"/>
              </a:spcAft>
              <a:buNone/>
            </a:pPr>
            <a:r>
              <a:rPr lang="en"/>
              <a:t>Even though both are lists, we use the term edge lists because the complexity of our algorithms will generally be determined by how the edges are stored. The number of edges in an undirected graph with n vertices can be as high as n-choose-2 or n(n-1)/2 which is O(n^2). So generally, whenever our algorithms look at and explore a graph, their time complexity is going to be governed by how the edges are stored and processed. And there is not going to be much of a difference in how the vertex information is stored. But how the edges are stored would vary drastically from one representation to another. </a:t>
            </a:r>
            <a:endParaRPr/>
          </a:p>
          <a:p>
            <a:pPr indent="0" lvl="0" marL="0" rtl="0" algn="l">
              <a:spcBef>
                <a:spcPts val="0"/>
              </a:spcBef>
              <a:spcAft>
                <a:spcPts val="0"/>
              </a:spcAft>
              <a:buNone/>
            </a:pPr>
            <a:r>
              <a:rPr lang="en"/>
              <a:t>Let’s take an example to see how we could store vertices. If I am maintaining a graph of cities and roads connecting the cities, I would have a vertex object for every city. So San Francisco could be one of the city objects, and its area, population, amount of rainfall, etc would be maintained as attributes of the city object. To find a vertex quickly, we could maintain the vertices in a hash table, indexed by the name of the city. Or maybe each vertex is assigned a unique integer key, from 0 to V-1, in which case we can store vertex references in an array or a Python list. Then vertexarray[1] or vertexlist[1] would give us a reference to the city with id = 1. So these are a couple of ways in which the vertex collection could be maintained. </a:t>
            </a:r>
            <a:endParaRPr/>
          </a:p>
          <a:p>
            <a:pPr indent="0" lvl="0" marL="0" rtl="0" algn="l">
              <a:spcBef>
                <a:spcPts val="0"/>
              </a:spcBef>
              <a:spcAft>
                <a:spcPts val="0"/>
              </a:spcAft>
              <a:buNone/>
            </a:pPr>
            <a:r>
              <a:rPr lang="en"/>
              <a:t>As for the edges, in an edge list like shown here, the edges are all stored in an unordered list. Each edge has two pointers to its endpoint vertices (these could be pointing at those vertex objects directly, or they could mention the vertex id, using which can then access the vertex information.. And if there is any extra information associated with an edge, like a weight or a cost or a distance as in the case of our example where edges represent roads, that distance value would be maintained inside the edge object.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when we are trying to explore a graph to discover its structure, as all our algorithms will do, we will need to start from some vertex, look at its neighbors, and then go to some of them and look at their neighbors and so on. Looking up the neighbors of any given vertex in this kind of representation will take a lot of time, because we have to traverse the whole edge list, and see which of the edges pertains to that vertex, and filter those out, and look at the other endpoint of those edges. This will take O(E) time or O(m) time, since we often use m to denote the number of edges in a graph, and n to denote the number of vertices. So if we have to look up the neighbors of every vertex, that is going to take O(mn) time. Since m itself can be as large as order of n^2, we are talking about an O(n^3) algorithm to look at all the vertices and their neighbors. We can certainly do better than that.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space complexity of this representation is O(m + n) since each edge and each vertex takes up a constant amount of space.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54afff569f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54afff569f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it seems too expensive to store the edges in a single, global, unsorted list, why not store each edge with its endpoint vertices? That way, when we want to look at all the neighbors of a vertex, we can directly go to the list of edges that are incident on THAT vertex. For example, in this graph, vertex id 0 has three edges going out to vertex ids 1, 6 and 8. We can have a small list of those three edges and store a pointer to the list from vertex id 0. This kind of a structure immediately gives us the list of neighbors of a vertex. For example, the vertex with id 6 has neighbors 0, 1, and 2 respectively.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way of storing edge information is called an adjacency list, because it tells us which vertices are adjacent to a given vertex. Instead of a single long list of edges (as in an edge list), it stores an array of much smaller lists of edges.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an undirected graph, the same edge between u and v would be stored twice: v would be stored in the adjacency list of u, and u would be stored in the adjacency list of v. </a:t>
            </a:r>
            <a:endParaRPr/>
          </a:p>
          <a:p>
            <a:pPr indent="0" lvl="0" marL="0" rtl="0" algn="l">
              <a:spcBef>
                <a:spcPts val="0"/>
              </a:spcBef>
              <a:spcAft>
                <a:spcPts val="0"/>
              </a:spcAft>
              <a:buNone/>
            </a:pPr>
            <a:r>
              <a:rPr lang="en"/>
              <a:t>In a directed graph, an edge (u,v) would have a direction, so if we store every edge with the vertex that it is going out of, then v would be stored in the adjacency list of u, but not vice versa.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space requirement for an adjacency list is also O(m + n), a constant amount of space for every vertex and every edge. By the way, I have not shown here how the vertices are maintained. There are no vertex attributes that are being stored in this adjacency list. As I told you before, vertices and all the data and attributes they have would be maintained in a similar way as an independent collection, no matter how the edges are stored. We are looking here at different ways to represent edges.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Having said that you can imagine taking the class definition of a vertex, and storing a pointer to the adjacency list for that vertex in there. This way of storing vertices and edges would certainly work. But if the same vertex is going to be part of multiple graphs, then we can’t have a single adjacency list for the vertex stored in there. We can store the adjacency lists for each of those graphs separately, the way it’s shown here, and It’s best to store the vertex information just once, outside of any of those adjacency lists. So it’s useful to think of the adjacency list as storing the edge information, and the vertex information lies somewhere else.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54afff569f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54afff569f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third way to store edge information is by having an n X n matrix. Remember n is the number of vertices. If vertex i has an edge to vertex j, then row i, column j would be a 1. Else it would be a 0. For example….</a:t>
            </a:r>
            <a:endParaRPr/>
          </a:p>
          <a:p>
            <a:pPr indent="0" lvl="0" marL="0" rtl="0" algn="l">
              <a:spcBef>
                <a:spcPts val="0"/>
              </a:spcBef>
              <a:spcAft>
                <a:spcPts val="0"/>
              </a:spcAft>
              <a:buNone/>
            </a:pPr>
            <a:r>
              <a:rPr lang="en"/>
              <a:t>This matrix is called an adjacency matrix as it again stores edge information; which vertices are adjacent to which vertices. Remember that the vertex attributes are being stored separately in an independent collection.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an undirected graph, again the edge (u,v) would be represented twice in this matrix. Once in row u, column v, and once in row v, column u. The matrix in that case would be symmetric. And since a regular graph has no self-loops, these diagonal entries will all be 0. </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56e304017b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56e304017b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adjacency matrix takes O(n^2) or O(V^2) space. It doesn’t matter how many edges are in the graph. The space requirement is fixed. So obviously it makes sense to use this kind of representation only when the graph is a dense graph…. Since all we are stored is a 0 or a 1, we can use a bit matrix to store this using minimum space.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56e304017b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56e304017b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an adjacency list needs O(m + n) or O(V + E) space, where the graph is sparse, i.e, the edges are not of the same order as V^2, maybe a multiple of V, then it makes sense to use an adjacency list, instead of adjacency matrix which would necessarily require O(V^2) space. Most of the algorithms we will look at will use an adjacency list representation, or a variant of it which I will talk about shortly.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6e304017b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56e304017b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Adjacency matrices are good to quickly tell if there is an edge (u,v) in the graph. Adjacency lists on the other hand, would take time O(degree(u)). Why?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Instead of storing a 0/1 in a bit matrix, we would store integer values for the edge weights in an adjacency matrix. </a:t>
            </a:r>
            <a:endParaRPr/>
          </a:p>
          <a:p>
            <a:pPr indent="0" lvl="0" marL="0" rtl="0" algn="l">
              <a:spcBef>
                <a:spcPts val="0"/>
              </a:spcBef>
              <a:spcAft>
                <a:spcPts val="0"/>
              </a:spcAft>
              <a:buNone/>
            </a:pPr>
            <a:r>
              <a:rPr lang="en"/>
              <a:t>In an adjacency list, we would also store the weights for each edge. The adjacency list would be an array of lists of pair&lt;int1, int2&gt; where int1 is vertex id of neighbor, and int2 is edge weight to that neighbor.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note that unless your vertices have convenient IDs from 0 to V -1 (or 1 to V), you will be using a hashmap to go from vertex ID to the adjacency list in O(1) expected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 variant of an adjacency list that I want to mention here, which addresses the above problem: that it takes a little time to find out whether v is a neighbor of u in the graph.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56f7999a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56f7999a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called an adjacency map...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591d0ebf2e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591d0ebf2e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54afff569f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54afff569f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adjacency lists are easy to visualise, we will use them, though you can use adjacency maps instead of adjacency lists everywhere.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54afff569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54afff569f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0d78e618d_2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0d78e618d_2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am mostly going to be using pseudocode, so at least in these foundational videos, we won’t quibble too much over whether our array indices begin from 0 or 1, whether we have our semi-colons correct, or what corner cases and error conditions we might not have handled perfectly. All these are important for coding up the algorithms, but I want to avoid mixing them in here, because our focus first needs to be on understanding the concepts and algorithms. Once we are comfortable with them, then we can worry about those little details.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54afff569f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54afff569f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54afff569f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54afff569f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54afff569f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54afff569f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54afff569f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54afff569f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54afff569f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54afff569f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54afff569f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54afff569f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54afff569f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54afff569f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54afff569f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54afff569f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56e304017b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56e304017b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the universal sink problem be solved in O(V) time using adjacency list? How about adjacency map?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Adjacency list: No</a:t>
            </a:r>
            <a:endParaRPr/>
          </a:p>
          <a:p>
            <a:pPr indent="0" lvl="0" marL="0" rtl="0" algn="l">
              <a:spcBef>
                <a:spcPts val="0"/>
              </a:spcBef>
              <a:spcAft>
                <a:spcPts val="0"/>
              </a:spcAft>
              <a:buNone/>
            </a:pPr>
            <a:r>
              <a:rPr lang="en"/>
              <a:t>Adjacency map: Yes</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591d0ebf2e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591d0ebf2e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various representations for edges we discussed so far - edge lists, adjacency lists and maps and matrices -- all represented edges explicitly, by allocating a constant amount of memory space for each edge….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4afff569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4afff569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did graph theory begin? It began with one individual, who lived at a particular place, and worked on a specific problem, and who published the solution to it in a particular paper.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54afff569f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54afff569f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was one issue which we glossed over when talking about determining whether an undirected graph is Eulerian or not. We assumed that the graph we are given is connected….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Otherwise we can have a graph with two disconnected triangles, and our code for Eulerian cycles/paths would return Yes.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54afff569f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54afff569f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54afff569f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54afff569f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54afff569f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54afff569f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54afff569f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54afff569f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54afff569f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54afff569f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g54afff569f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54afff569f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54afff569f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54afff569f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1" name="Shape 791"/>
        <p:cNvGrpSpPr/>
        <p:nvPr/>
      </p:nvGrpSpPr>
      <p:grpSpPr>
        <a:xfrm>
          <a:off x="0" y="0"/>
          <a:ext cx="0" cy="0"/>
          <a:chOff x="0" y="0"/>
          <a:chExt cx="0" cy="0"/>
        </a:xfrm>
      </p:grpSpPr>
      <p:sp>
        <p:nvSpPr>
          <p:cNvPr id="792" name="Google Shape;792;g54afff569f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54afff569f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g54afff569f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54afff569f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4803aa26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4803aa26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year was 1736, and we’re looking at the Prussian empire in dark blue. The Prussian empire was the precursor to the modern state of Germany. The capital of the Eastern part of the empire was a city called Konigsberg, which is almost on the coast of the Baltic Sea. Here’s a picture of Konigsberg before World War I.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g54afff569f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54afff569f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g54afff569f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54afff569f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54afff569f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54afff569f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Google Shape;871;g54afff569f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54afff569f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g54afff569f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54afff569f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g54afff569f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54afff569f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4" name="Shape 924"/>
        <p:cNvGrpSpPr/>
        <p:nvPr/>
      </p:nvGrpSpPr>
      <p:grpSpPr>
        <a:xfrm>
          <a:off x="0" y="0"/>
          <a:ext cx="0" cy="0"/>
          <a:chOff x="0" y="0"/>
          <a:chExt cx="0" cy="0"/>
        </a:xfrm>
      </p:grpSpPr>
      <p:sp>
        <p:nvSpPr>
          <p:cNvPr id="925" name="Google Shape;925;g54afff569f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54afff569f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Google Shape;962;g54afff569f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54afff569f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g54afff569f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54afff569f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0" name="Shape 1040"/>
        <p:cNvGrpSpPr/>
        <p:nvPr/>
      </p:nvGrpSpPr>
      <p:grpSpPr>
        <a:xfrm>
          <a:off x="0" y="0"/>
          <a:ext cx="0" cy="0"/>
          <a:chOff x="0" y="0"/>
          <a:chExt cx="0" cy="0"/>
        </a:xfrm>
      </p:grpSpPr>
      <p:sp>
        <p:nvSpPr>
          <p:cNvPr id="1041" name="Google Shape;1041;g54afff569f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54afff569f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4803aa26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4803aa26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Konigsberg became an important trading center because there was a river called the Pregel river which flowed through the heart of the city until it hit the coast. This allowed ships to sail right into the middle of the city, laden with all kinds of goods. With all the money coming in from trade, the residents of the city decided to use some of it to build seven bridges across the Pregel river.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1" name="Shape 1081"/>
        <p:cNvGrpSpPr/>
        <p:nvPr/>
      </p:nvGrpSpPr>
      <p:grpSpPr>
        <a:xfrm>
          <a:off x="0" y="0"/>
          <a:ext cx="0" cy="0"/>
          <a:chOff x="0" y="0"/>
          <a:chExt cx="0" cy="0"/>
        </a:xfrm>
      </p:grpSpPr>
      <p:sp>
        <p:nvSpPr>
          <p:cNvPr id="1082" name="Google Shape;1082;g54afff569f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54afff569f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0" name="Shape 1120"/>
        <p:cNvGrpSpPr/>
        <p:nvPr/>
      </p:nvGrpSpPr>
      <p:grpSpPr>
        <a:xfrm>
          <a:off x="0" y="0"/>
          <a:ext cx="0" cy="0"/>
          <a:chOff x="0" y="0"/>
          <a:chExt cx="0" cy="0"/>
        </a:xfrm>
      </p:grpSpPr>
      <p:sp>
        <p:nvSpPr>
          <p:cNvPr id="1121" name="Google Shape;1121;g50d78e618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50d78e618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5" name="Shape 1125"/>
        <p:cNvGrpSpPr/>
        <p:nvPr/>
      </p:nvGrpSpPr>
      <p:grpSpPr>
        <a:xfrm>
          <a:off x="0" y="0"/>
          <a:ext cx="0" cy="0"/>
          <a:chOff x="0" y="0"/>
          <a:chExt cx="0" cy="0"/>
        </a:xfrm>
      </p:grpSpPr>
      <p:sp>
        <p:nvSpPr>
          <p:cNvPr id="1126" name="Google Shape;1126;g54afff569f_0_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54afff569f_0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9" name="Shape 1139"/>
        <p:cNvGrpSpPr/>
        <p:nvPr/>
      </p:nvGrpSpPr>
      <p:grpSpPr>
        <a:xfrm>
          <a:off x="0" y="0"/>
          <a:ext cx="0" cy="0"/>
          <a:chOff x="0" y="0"/>
          <a:chExt cx="0" cy="0"/>
        </a:xfrm>
      </p:grpSpPr>
      <p:sp>
        <p:nvSpPr>
          <p:cNvPr id="1140" name="Google Shape;1140;g54afff569f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54afff569f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3" name="Shape 1153"/>
        <p:cNvGrpSpPr/>
        <p:nvPr/>
      </p:nvGrpSpPr>
      <p:grpSpPr>
        <a:xfrm>
          <a:off x="0" y="0"/>
          <a:ext cx="0" cy="0"/>
          <a:chOff x="0" y="0"/>
          <a:chExt cx="0" cy="0"/>
        </a:xfrm>
      </p:grpSpPr>
      <p:sp>
        <p:nvSpPr>
          <p:cNvPr id="1154" name="Google Shape;1154;g54afff569f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54afff569f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9" name="Shape 1159"/>
        <p:cNvGrpSpPr/>
        <p:nvPr/>
      </p:nvGrpSpPr>
      <p:grpSpPr>
        <a:xfrm>
          <a:off x="0" y="0"/>
          <a:ext cx="0" cy="0"/>
          <a:chOff x="0" y="0"/>
          <a:chExt cx="0" cy="0"/>
        </a:xfrm>
      </p:grpSpPr>
      <p:sp>
        <p:nvSpPr>
          <p:cNvPr id="1160" name="Google Shape;1160;g54afff569f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54afff569f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Google Shape;1165;g50d78e618d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50d78e618d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1" name="Shape 1171"/>
        <p:cNvGrpSpPr/>
        <p:nvPr/>
      </p:nvGrpSpPr>
      <p:grpSpPr>
        <a:xfrm>
          <a:off x="0" y="0"/>
          <a:ext cx="0" cy="0"/>
          <a:chOff x="0" y="0"/>
          <a:chExt cx="0" cy="0"/>
        </a:xfrm>
      </p:grpSpPr>
      <p:sp>
        <p:nvSpPr>
          <p:cNvPr id="1172" name="Google Shape;1172;g59d1e5da3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59d1e5da3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7" name="Shape 1197"/>
        <p:cNvGrpSpPr/>
        <p:nvPr/>
      </p:nvGrpSpPr>
      <p:grpSpPr>
        <a:xfrm>
          <a:off x="0" y="0"/>
          <a:ext cx="0" cy="0"/>
          <a:chOff x="0" y="0"/>
          <a:chExt cx="0" cy="0"/>
        </a:xfrm>
      </p:grpSpPr>
      <p:sp>
        <p:nvSpPr>
          <p:cNvPr id="1198" name="Google Shape;1198;g59d1e5da3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59d1e5da3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1" name="Shape 1211"/>
        <p:cNvGrpSpPr/>
        <p:nvPr/>
      </p:nvGrpSpPr>
      <p:grpSpPr>
        <a:xfrm>
          <a:off x="0" y="0"/>
          <a:ext cx="0" cy="0"/>
          <a:chOff x="0" y="0"/>
          <a:chExt cx="0" cy="0"/>
        </a:xfrm>
      </p:grpSpPr>
      <p:sp>
        <p:nvSpPr>
          <p:cNvPr id="1212" name="Google Shape;1212;g6366b029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6366b029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ai.stanford.edu/~omkard/" TargetMode="Externa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 Id="rId3" Type="http://schemas.openxmlformats.org/officeDocument/2006/relationships/image" Target="../media/image27.png"/><Relationship Id="rId4" Type="http://schemas.openxmlformats.org/officeDocument/2006/relationships/hyperlink" Target="https://careers.google.com/how-we-hire/interview/#interviews-for-software-engineering-and-technical-roles" TargetMode="External"/><Relationship Id="rId5" Type="http://schemas.openxmlformats.org/officeDocument/2006/relationships/image" Target="../media/image2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 Id="rId3" Type="http://schemas.openxmlformats.org/officeDocument/2006/relationships/image" Target="../media/image31.png"/><Relationship Id="rId4" Type="http://schemas.openxmlformats.org/officeDocument/2006/relationships/image" Target="../media/image51.png"/><Relationship Id="rId5" Type="http://schemas.openxmlformats.org/officeDocument/2006/relationships/hyperlink" Target="https://www.facebook.com/careers/life/preparing-for-your-software-engineering-interview-at-facebook/"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image" Target="../media/image53.png"/><Relationship Id="rId4" Type="http://schemas.openxmlformats.org/officeDocument/2006/relationships/hyperlink" Target="https://www.amazon.jobs/en/landing_pages/in-software-development-topics" TargetMode="External"/><Relationship Id="rId5" Type="http://schemas.openxmlformats.org/officeDocument/2006/relationships/image" Target="../media/image7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22.png"/><Relationship Id="rId4" Type="http://schemas.openxmlformats.org/officeDocument/2006/relationships/image" Target="../media/image3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2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6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3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3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36.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4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3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3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4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5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92.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4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3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4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4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image" Target="../media/image6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52.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56.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46.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49.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 Id="rId3" Type="http://schemas.openxmlformats.org/officeDocument/2006/relationships/image" Target="../media/image4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 Id="rId3" Type="http://schemas.openxmlformats.org/officeDocument/2006/relationships/image" Target="../media/image47.png"/><Relationship Id="rId4" Type="http://schemas.openxmlformats.org/officeDocument/2006/relationships/image" Target="../media/image50.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 Id="rId3" Type="http://schemas.openxmlformats.org/officeDocument/2006/relationships/image" Target="../media/image48.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 Id="rId3" Type="http://schemas.openxmlformats.org/officeDocument/2006/relationships/image" Target="../media/image6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 Id="rId3" Type="http://schemas.openxmlformats.org/officeDocument/2006/relationships/image" Target="../media/image5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 Id="rId3" Type="http://schemas.openxmlformats.org/officeDocument/2006/relationships/image" Target="../media/image59.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 Id="rId3" Type="http://schemas.openxmlformats.org/officeDocument/2006/relationships/image" Target="../media/image6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55.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 Id="rId3" Type="http://schemas.openxmlformats.org/officeDocument/2006/relationships/image" Target="../media/image60.png"/><Relationship Id="rId4" Type="http://schemas.openxmlformats.org/officeDocument/2006/relationships/hyperlink" Target="http://jeffe.cs.illinois.edu/teaching/algorithms/book/05-graphs.pdf"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 Id="rId3" Type="http://schemas.openxmlformats.org/officeDocument/2006/relationships/image" Target="../media/image60.png"/><Relationship Id="rId4" Type="http://schemas.openxmlformats.org/officeDocument/2006/relationships/hyperlink" Target="http://jeffe.cs.illinois.edu/teaching/algorithms/book/05-graphs.pdf" TargetMode="Externa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 Id="rId3" Type="http://schemas.openxmlformats.org/officeDocument/2006/relationships/image" Target="../media/image60.png"/><Relationship Id="rId4" Type="http://schemas.openxmlformats.org/officeDocument/2006/relationships/hyperlink" Target="http://jeffe.cs.illinois.edu/teaching/algorithms/book/05-graphs.pdf" TargetMode="External"/><Relationship Id="rId5" Type="http://schemas.openxmlformats.org/officeDocument/2006/relationships/image" Target="../media/image58.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 Id="rId3" Type="http://schemas.openxmlformats.org/officeDocument/2006/relationships/image" Target="../media/image63.png"/><Relationship Id="rId4" Type="http://schemas.openxmlformats.org/officeDocument/2006/relationships/hyperlink" Target="http://jeffe.cs.illinois.edu/teaching/algorithms/book/05-graphs.pdf" TargetMode="Externa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5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 Id="rId3" Type="http://schemas.openxmlformats.org/officeDocument/2006/relationships/image" Target="../media/image24.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 Id="rId3" Type="http://schemas.openxmlformats.org/officeDocument/2006/relationships/image" Target="../media/image79.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 Id="rId3" Type="http://schemas.openxmlformats.org/officeDocument/2006/relationships/image" Target="../media/image91.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70.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1.xml"/><Relationship Id="rId3" Type="http://schemas.openxmlformats.org/officeDocument/2006/relationships/image" Target="../media/image6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6.xml"/><Relationship Id="rId3" Type="http://schemas.openxmlformats.org/officeDocument/2006/relationships/image" Target="../media/image65.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7.xml"/><Relationship Id="rId3" Type="http://schemas.openxmlformats.org/officeDocument/2006/relationships/image" Target="../media/image66.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8.xml"/><Relationship Id="rId3" Type="http://schemas.openxmlformats.org/officeDocument/2006/relationships/image" Target="../media/image69.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9.xml"/><Relationship Id="rId3" Type="http://schemas.openxmlformats.org/officeDocument/2006/relationships/image" Target="../media/image7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0.xml"/><Relationship Id="rId3" Type="http://schemas.openxmlformats.org/officeDocument/2006/relationships/image" Target="../media/image72.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2.xml"/><Relationship Id="rId3" Type="http://schemas.openxmlformats.org/officeDocument/2006/relationships/image" Target="../media/image66.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3.xml"/><Relationship Id="rId3" Type="http://schemas.openxmlformats.org/officeDocument/2006/relationships/image" Target="../media/image74.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4.xml"/><Relationship Id="rId3" Type="http://schemas.openxmlformats.org/officeDocument/2006/relationships/image" Target="../media/image73.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5.xml"/><Relationship Id="rId3" Type="http://schemas.openxmlformats.org/officeDocument/2006/relationships/image" Target="../media/image80.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6.xml"/><Relationship Id="rId3" Type="http://schemas.openxmlformats.org/officeDocument/2006/relationships/image" Target="../media/image75.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7.xml"/><Relationship Id="rId3" Type="http://schemas.openxmlformats.org/officeDocument/2006/relationships/image" Target="../media/image77.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8.xml"/><Relationship Id="rId3" Type="http://schemas.openxmlformats.org/officeDocument/2006/relationships/image" Target="../media/image81.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19.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3.xml"/><Relationship Id="rId3" Type="http://schemas.openxmlformats.org/officeDocument/2006/relationships/image" Target="../media/image86.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5.xml"/><Relationship Id="rId3" Type="http://schemas.openxmlformats.org/officeDocument/2006/relationships/hyperlink" Target="https://inst.eecs.berkeley.edu/~cs188/sp19/" TargetMode="Externa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6.xml"/><Relationship Id="rId3" Type="http://schemas.openxmlformats.org/officeDocument/2006/relationships/image" Target="../media/image78.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7.xml"/><Relationship Id="rId3" Type="http://schemas.openxmlformats.org/officeDocument/2006/relationships/image" Target="../media/image83.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8.xml"/><Relationship Id="rId3" Type="http://schemas.openxmlformats.org/officeDocument/2006/relationships/image" Target="../media/image88.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0.xml"/><Relationship Id="rId3" Type="http://schemas.openxmlformats.org/officeDocument/2006/relationships/image" Target="../media/image87.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1.xml"/><Relationship Id="rId3" Type="http://schemas.openxmlformats.org/officeDocument/2006/relationships/image" Target="../media/image82.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2.xml"/><Relationship Id="rId3" Type="http://schemas.openxmlformats.org/officeDocument/2006/relationships/image" Target="../media/image89.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6.xml"/><Relationship Id="rId3" Type="http://schemas.openxmlformats.org/officeDocument/2006/relationships/image" Target="../media/image84.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6.xml"/><Relationship Id="rId3" Type="http://schemas.openxmlformats.org/officeDocument/2006/relationships/image" Target="../media/image85.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0.xml"/><Relationship Id="rId3" Type="http://schemas.openxmlformats.org/officeDocument/2006/relationships/image" Target="../media/image90.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0.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1.pn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7.png"/><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7.png"/><Relationship Id="rId4" Type="http://schemas.openxmlformats.org/officeDocument/2006/relationships/image" Target="../media/image1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7.png"/><Relationship Id="rId4" Type="http://schemas.openxmlformats.org/officeDocument/2006/relationships/image" Target="../media/image1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7.png"/><Relationship Id="rId4"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1.png"/><Relationship Id="rId4" Type="http://schemas.openxmlformats.org/officeDocument/2006/relationships/image" Target="../media/image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2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2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887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Graph Algorithms</a:t>
            </a:r>
            <a:endParaRPr/>
          </a:p>
        </p:txBody>
      </p:sp>
      <p:sp>
        <p:nvSpPr>
          <p:cNvPr id="55" name="Google Shape;55;p13"/>
          <p:cNvSpPr txBox="1"/>
          <p:nvPr>
            <p:ph idx="1" type="subTitle"/>
          </p:nvPr>
        </p:nvSpPr>
        <p:spPr>
          <a:xfrm>
            <a:off x="311700" y="3900925"/>
            <a:ext cx="8520600" cy="1134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Omkar Deshpande</a:t>
            </a:r>
            <a:endParaRPr/>
          </a:p>
          <a:p>
            <a:pPr indent="0" lvl="0" marL="0" rtl="0" algn="r">
              <a:spcBef>
                <a:spcPts val="0"/>
              </a:spcBef>
              <a:spcAft>
                <a:spcPts val="0"/>
              </a:spcAft>
              <a:buNone/>
            </a:pPr>
            <a:r>
              <a:rPr lang="en" u="sng">
                <a:solidFill>
                  <a:schemeClr val="hlink"/>
                </a:solidFill>
                <a:hlinkClick r:id="rId3"/>
              </a:rPr>
              <a:t>http://ai.stanford.edu/~omkard/</a:t>
            </a:r>
            <a:endParaRPr/>
          </a:p>
          <a:p>
            <a:pPr indent="0" lvl="0" marL="0" rtl="0" algn="r">
              <a:spcBef>
                <a:spcPts val="0"/>
              </a:spcBef>
              <a:spcAft>
                <a:spcPts val="0"/>
              </a:spcAft>
              <a:buNone/>
            </a:pPr>
            <a:r>
              <a:t/>
            </a:r>
            <a:endParaRPr/>
          </a:p>
        </p:txBody>
      </p:sp>
      <p:pic>
        <p:nvPicPr>
          <p:cNvPr id="56" name="Google Shape;56;p13"/>
          <p:cNvPicPr preferRelativeResize="0"/>
          <p:nvPr/>
        </p:nvPicPr>
        <p:blipFill>
          <a:blip r:embed="rId4">
            <a:alphaModFix/>
          </a:blip>
          <a:stretch>
            <a:fillRect/>
          </a:stretch>
        </p:blipFill>
        <p:spPr>
          <a:xfrm>
            <a:off x="1786575" y="261688"/>
            <a:ext cx="6096000" cy="2695575"/>
          </a:xfrm>
          <a:prstGeom prst="rect">
            <a:avLst/>
          </a:prstGeom>
          <a:noFill/>
          <a:ln>
            <a:noFill/>
          </a:ln>
        </p:spPr>
      </p:pic>
      <p:sp>
        <p:nvSpPr>
          <p:cNvPr id="57" name="Google Shape;57;p13"/>
          <p:cNvSpPr txBox="1"/>
          <p:nvPr/>
        </p:nvSpPr>
        <p:spPr>
          <a:xfrm>
            <a:off x="0" y="4800600"/>
            <a:ext cx="30000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https://xkcd.com/399/</a:t>
            </a:r>
            <a:endParaRPr/>
          </a:p>
        </p:txBody>
      </p:sp>
      <p:sp>
        <p:nvSpPr>
          <p:cNvPr id="58" name="Google Shape;58;p13"/>
          <p:cNvSpPr txBox="1"/>
          <p:nvPr/>
        </p:nvSpPr>
        <p:spPr>
          <a:xfrm>
            <a:off x="4643500" y="4791575"/>
            <a:ext cx="5484300" cy="2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(Some slides taken from CS161 @Stanford)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54" name="Google Shape;154;p2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55" name="Google Shape;155;p22"/>
          <p:cNvPicPr preferRelativeResize="0"/>
          <p:nvPr/>
        </p:nvPicPr>
        <p:blipFill>
          <a:blip r:embed="rId3">
            <a:alphaModFix/>
          </a:blip>
          <a:stretch>
            <a:fillRect/>
          </a:stretch>
        </p:blipFill>
        <p:spPr>
          <a:xfrm>
            <a:off x="1924471" y="0"/>
            <a:ext cx="5295058" cy="51435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9" name="Shape 1219"/>
        <p:cNvGrpSpPr/>
        <p:nvPr/>
      </p:nvGrpSpPr>
      <p:grpSpPr>
        <a:xfrm>
          <a:off x="0" y="0"/>
          <a:ext cx="0" cy="0"/>
          <a:chOff x="0" y="0"/>
          <a:chExt cx="0" cy="0"/>
        </a:xfrm>
      </p:grpSpPr>
      <p:pic>
        <p:nvPicPr>
          <p:cNvPr id="1220" name="Google Shape;1220;p112"/>
          <p:cNvPicPr preferRelativeResize="0"/>
          <p:nvPr/>
        </p:nvPicPr>
        <p:blipFill>
          <a:blip r:embed="rId3">
            <a:alphaModFix/>
          </a:blip>
          <a:stretch>
            <a:fillRect/>
          </a:stretch>
        </p:blipFill>
        <p:spPr>
          <a:xfrm>
            <a:off x="107575" y="1833300"/>
            <a:ext cx="8839200" cy="1954168"/>
          </a:xfrm>
          <a:prstGeom prst="rect">
            <a:avLst/>
          </a:prstGeom>
          <a:noFill/>
          <a:ln>
            <a:noFill/>
          </a:ln>
        </p:spPr>
      </p:pic>
      <p:sp>
        <p:nvSpPr>
          <p:cNvPr id="1221" name="Google Shape;1221;p112"/>
          <p:cNvSpPr txBox="1"/>
          <p:nvPr/>
        </p:nvSpPr>
        <p:spPr>
          <a:xfrm>
            <a:off x="412375" y="3787475"/>
            <a:ext cx="87339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https://careers.google.com/how-we-hire/interview/#interviews-for-software-engineering-and-technical-roles</a:t>
            </a:r>
            <a:endParaRPr/>
          </a:p>
        </p:txBody>
      </p:sp>
      <p:pic>
        <p:nvPicPr>
          <p:cNvPr id="1222" name="Google Shape;1222;p112"/>
          <p:cNvPicPr preferRelativeResize="0"/>
          <p:nvPr/>
        </p:nvPicPr>
        <p:blipFill>
          <a:blip r:embed="rId5">
            <a:alphaModFix/>
          </a:blip>
          <a:stretch>
            <a:fillRect/>
          </a:stretch>
        </p:blipFill>
        <p:spPr>
          <a:xfrm>
            <a:off x="1809750" y="9625"/>
            <a:ext cx="5077375" cy="1742975"/>
          </a:xfrm>
          <a:prstGeom prst="rect">
            <a:avLst/>
          </a:prstGeom>
          <a:noFill/>
          <a:ln>
            <a:noFill/>
          </a:ln>
        </p:spPr>
      </p:pic>
      <p:cxnSp>
        <p:nvCxnSpPr>
          <p:cNvPr id="1223" name="Google Shape;1223;p112"/>
          <p:cNvCxnSpPr/>
          <p:nvPr/>
        </p:nvCxnSpPr>
        <p:spPr>
          <a:xfrm>
            <a:off x="4612350" y="2250150"/>
            <a:ext cx="3220500" cy="0"/>
          </a:xfrm>
          <a:prstGeom prst="straightConnector1">
            <a:avLst/>
          </a:prstGeom>
          <a:noFill/>
          <a:ln cap="flat" cmpd="sng" w="76200">
            <a:solidFill>
              <a:srgbClr val="3C78D8"/>
            </a:solidFill>
            <a:prstDash val="solid"/>
            <a:round/>
            <a:headEnd len="med" w="med" type="none"/>
            <a:tailEnd len="med" w="med" type="none"/>
          </a:ln>
        </p:spPr>
      </p:cxnSp>
      <p:cxnSp>
        <p:nvCxnSpPr>
          <p:cNvPr id="1224" name="Google Shape;1224;p112"/>
          <p:cNvCxnSpPr/>
          <p:nvPr/>
        </p:nvCxnSpPr>
        <p:spPr>
          <a:xfrm>
            <a:off x="497550" y="2478750"/>
            <a:ext cx="2729700" cy="0"/>
          </a:xfrm>
          <a:prstGeom prst="straightConnector1">
            <a:avLst/>
          </a:prstGeom>
          <a:noFill/>
          <a:ln cap="flat" cmpd="sng" w="76200">
            <a:solidFill>
              <a:srgbClr val="3C78D8"/>
            </a:solidFill>
            <a:prstDash val="solid"/>
            <a:round/>
            <a:headEnd len="med" w="med" type="none"/>
            <a:tailEnd len="med" w="med" type="none"/>
          </a:ln>
        </p:spPr>
      </p:cxnSp>
      <p:cxnSp>
        <p:nvCxnSpPr>
          <p:cNvPr id="1225" name="Google Shape;1225;p112"/>
          <p:cNvCxnSpPr/>
          <p:nvPr/>
        </p:nvCxnSpPr>
        <p:spPr>
          <a:xfrm>
            <a:off x="4536150" y="2478750"/>
            <a:ext cx="3509700" cy="0"/>
          </a:xfrm>
          <a:prstGeom prst="straightConnector1">
            <a:avLst/>
          </a:prstGeom>
          <a:noFill/>
          <a:ln cap="flat" cmpd="sng" w="76200">
            <a:solidFill>
              <a:srgbClr val="3C78D8"/>
            </a:solidFill>
            <a:prstDash val="solid"/>
            <a:round/>
            <a:headEnd len="med" w="med" type="none"/>
            <a:tailEnd len="med" w="med" type="none"/>
          </a:ln>
        </p:spPr>
      </p:cxnSp>
      <p:cxnSp>
        <p:nvCxnSpPr>
          <p:cNvPr id="1226" name="Google Shape;1226;p112"/>
          <p:cNvCxnSpPr/>
          <p:nvPr/>
        </p:nvCxnSpPr>
        <p:spPr>
          <a:xfrm>
            <a:off x="4155150" y="3012150"/>
            <a:ext cx="4316400" cy="0"/>
          </a:xfrm>
          <a:prstGeom prst="straightConnector1">
            <a:avLst/>
          </a:prstGeom>
          <a:noFill/>
          <a:ln cap="flat" cmpd="sng" w="76200">
            <a:solidFill>
              <a:srgbClr val="3C78D8"/>
            </a:solidFill>
            <a:prstDash val="solid"/>
            <a:round/>
            <a:headEnd len="med" w="med" type="none"/>
            <a:tailEnd len="med" w="med" type="none"/>
          </a:ln>
        </p:spPr>
      </p:cxnSp>
      <p:cxnSp>
        <p:nvCxnSpPr>
          <p:cNvPr id="1227" name="Google Shape;1227;p112"/>
          <p:cNvCxnSpPr/>
          <p:nvPr/>
        </p:nvCxnSpPr>
        <p:spPr>
          <a:xfrm>
            <a:off x="497550" y="3316950"/>
            <a:ext cx="1833300" cy="0"/>
          </a:xfrm>
          <a:prstGeom prst="straightConnector1">
            <a:avLst/>
          </a:prstGeom>
          <a:noFill/>
          <a:ln cap="flat" cmpd="sng" w="76200">
            <a:solidFill>
              <a:srgbClr val="3C78D8"/>
            </a:solidFill>
            <a:prstDash val="solid"/>
            <a:round/>
            <a:headEnd len="med" w="med" type="none"/>
            <a:tailEnd len="med" w="med" type="none"/>
          </a:ln>
        </p:spPr>
      </p:cxn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1" name="Shape 1231"/>
        <p:cNvGrpSpPr/>
        <p:nvPr/>
      </p:nvGrpSpPr>
      <p:grpSpPr>
        <a:xfrm>
          <a:off x="0" y="0"/>
          <a:ext cx="0" cy="0"/>
          <a:chOff x="0" y="0"/>
          <a:chExt cx="0" cy="0"/>
        </a:xfrm>
      </p:grpSpPr>
      <p:pic>
        <p:nvPicPr>
          <p:cNvPr id="1232" name="Google Shape;1232;p113"/>
          <p:cNvPicPr preferRelativeResize="0"/>
          <p:nvPr/>
        </p:nvPicPr>
        <p:blipFill>
          <a:blip r:embed="rId3">
            <a:alphaModFix/>
          </a:blip>
          <a:stretch>
            <a:fillRect/>
          </a:stretch>
        </p:blipFill>
        <p:spPr>
          <a:xfrm>
            <a:off x="152400" y="2236700"/>
            <a:ext cx="8839204" cy="1463696"/>
          </a:xfrm>
          <a:prstGeom prst="rect">
            <a:avLst/>
          </a:prstGeom>
          <a:noFill/>
          <a:ln>
            <a:noFill/>
          </a:ln>
        </p:spPr>
      </p:pic>
      <p:pic>
        <p:nvPicPr>
          <p:cNvPr id="1233" name="Google Shape;1233;p113"/>
          <p:cNvPicPr preferRelativeResize="0"/>
          <p:nvPr/>
        </p:nvPicPr>
        <p:blipFill>
          <a:blip r:embed="rId4">
            <a:alphaModFix/>
          </a:blip>
          <a:stretch>
            <a:fillRect/>
          </a:stretch>
        </p:blipFill>
        <p:spPr>
          <a:xfrm>
            <a:off x="2057400" y="708501"/>
            <a:ext cx="4419598" cy="860899"/>
          </a:xfrm>
          <a:prstGeom prst="rect">
            <a:avLst/>
          </a:prstGeom>
          <a:noFill/>
          <a:ln>
            <a:noFill/>
          </a:ln>
        </p:spPr>
      </p:pic>
      <p:sp>
        <p:nvSpPr>
          <p:cNvPr id="1234" name="Google Shape;1234;p113"/>
          <p:cNvSpPr txBox="1"/>
          <p:nvPr/>
        </p:nvSpPr>
        <p:spPr>
          <a:xfrm>
            <a:off x="806825" y="3899650"/>
            <a:ext cx="7799400" cy="4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5"/>
              </a:rPr>
              <a:t>https://www.facebook.com/careers/life/preparing-for-your-software-engineering-interview-at-facebook/</a:t>
            </a:r>
            <a:endParaRPr sz="1200"/>
          </a:p>
        </p:txBody>
      </p:sp>
      <p:cxnSp>
        <p:nvCxnSpPr>
          <p:cNvPr id="1235" name="Google Shape;1235;p113"/>
          <p:cNvCxnSpPr/>
          <p:nvPr/>
        </p:nvCxnSpPr>
        <p:spPr>
          <a:xfrm>
            <a:off x="4840950" y="3316950"/>
            <a:ext cx="638700" cy="0"/>
          </a:xfrm>
          <a:prstGeom prst="straightConnector1">
            <a:avLst/>
          </a:prstGeom>
          <a:noFill/>
          <a:ln cap="flat" cmpd="sng" w="76200">
            <a:solidFill>
              <a:srgbClr val="3C78D8"/>
            </a:solidFill>
            <a:prstDash val="solid"/>
            <a:round/>
            <a:headEnd len="med" w="med" type="none"/>
            <a:tailEnd len="med" w="med" type="none"/>
          </a:ln>
        </p:spPr>
      </p:cxnSp>
      <p:cxnSp>
        <p:nvCxnSpPr>
          <p:cNvPr id="1236" name="Google Shape;1236;p113"/>
          <p:cNvCxnSpPr/>
          <p:nvPr/>
        </p:nvCxnSpPr>
        <p:spPr>
          <a:xfrm flipH="1" rot="10800000">
            <a:off x="1183350" y="3619350"/>
            <a:ext cx="1775100" cy="2400"/>
          </a:xfrm>
          <a:prstGeom prst="straightConnector1">
            <a:avLst/>
          </a:prstGeom>
          <a:noFill/>
          <a:ln cap="flat" cmpd="sng" w="76200">
            <a:solidFill>
              <a:srgbClr val="3C78D8"/>
            </a:solidFill>
            <a:prstDash val="solid"/>
            <a:round/>
            <a:headEnd len="med" w="med" type="none"/>
            <a:tailEnd len="med" w="med" type="none"/>
          </a:ln>
        </p:spPr>
      </p:cxn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0" name="Shape 1240"/>
        <p:cNvGrpSpPr/>
        <p:nvPr/>
      </p:nvGrpSpPr>
      <p:grpSpPr>
        <a:xfrm>
          <a:off x="0" y="0"/>
          <a:ext cx="0" cy="0"/>
          <a:chOff x="0" y="0"/>
          <a:chExt cx="0" cy="0"/>
        </a:xfrm>
      </p:grpSpPr>
      <p:pic>
        <p:nvPicPr>
          <p:cNvPr id="1241" name="Google Shape;1241;p114"/>
          <p:cNvPicPr preferRelativeResize="0"/>
          <p:nvPr/>
        </p:nvPicPr>
        <p:blipFill>
          <a:blip r:embed="rId3">
            <a:alphaModFix/>
          </a:blip>
          <a:stretch>
            <a:fillRect/>
          </a:stretch>
        </p:blipFill>
        <p:spPr>
          <a:xfrm>
            <a:off x="152400" y="1676400"/>
            <a:ext cx="8839200" cy="1719460"/>
          </a:xfrm>
          <a:prstGeom prst="rect">
            <a:avLst/>
          </a:prstGeom>
          <a:noFill/>
          <a:ln>
            <a:noFill/>
          </a:ln>
        </p:spPr>
      </p:pic>
      <p:sp>
        <p:nvSpPr>
          <p:cNvPr id="1242" name="Google Shape;1242;p114"/>
          <p:cNvSpPr txBox="1"/>
          <p:nvPr/>
        </p:nvSpPr>
        <p:spPr>
          <a:xfrm>
            <a:off x="268950" y="3641900"/>
            <a:ext cx="87228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https://www.amazon.jobs/en/landing_pages/in-software-development-topics</a:t>
            </a:r>
            <a:endParaRPr/>
          </a:p>
        </p:txBody>
      </p:sp>
      <p:pic>
        <p:nvPicPr>
          <p:cNvPr id="1243" name="Google Shape;1243;p114"/>
          <p:cNvPicPr preferRelativeResize="0"/>
          <p:nvPr/>
        </p:nvPicPr>
        <p:blipFill>
          <a:blip r:embed="rId5">
            <a:alphaModFix/>
          </a:blip>
          <a:stretch>
            <a:fillRect/>
          </a:stretch>
        </p:blipFill>
        <p:spPr>
          <a:xfrm>
            <a:off x="2501150" y="520092"/>
            <a:ext cx="3529850" cy="1062649"/>
          </a:xfrm>
          <a:prstGeom prst="rect">
            <a:avLst/>
          </a:prstGeom>
          <a:noFill/>
          <a:ln>
            <a:noFill/>
          </a:ln>
        </p:spPr>
      </p:pic>
      <p:cxnSp>
        <p:nvCxnSpPr>
          <p:cNvPr id="1244" name="Google Shape;1244;p114"/>
          <p:cNvCxnSpPr/>
          <p:nvPr/>
        </p:nvCxnSpPr>
        <p:spPr>
          <a:xfrm>
            <a:off x="345150" y="3012150"/>
            <a:ext cx="3767400" cy="0"/>
          </a:xfrm>
          <a:prstGeom prst="straightConnector1">
            <a:avLst/>
          </a:prstGeom>
          <a:noFill/>
          <a:ln cap="flat" cmpd="sng" w="38100">
            <a:solidFill>
              <a:srgbClr val="3C78D8"/>
            </a:solidFill>
            <a:prstDash val="solid"/>
            <a:round/>
            <a:headEnd len="med" w="med" type="none"/>
            <a:tailEnd len="med" w="med" type="none"/>
          </a:ln>
        </p:spPr>
      </p:cxnSp>
      <p:cxnSp>
        <p:nvCxnSpPr>
          <p:cNvPr id="1245" name="Google Shape;1245;p114"/>
          <p:cNvCxnSpPr/>
          <p:nvPr/>
        </p:nvCxnSpPr>
        <p:spPr>
          <a:xfrm>
            <a:off x="7736550" y="2792525"/>
            <a:ext cx="793500" cy="13500"/>
          </a:xfrm>
          <a:prstGeom prst="straightConnector1">
            <a:avLst/>
          </a:prstGeom>
          <a:noFill/>
          <a:ln cap="flat" cmpd="sng" w="38100">
            <a:solidFill>
              <a:srgbClr val="3C78D8"/>
            </a:solidFill>
            <a:prstDash val="solid"/>
            <a:round/>
            <a:headEnd len="med" w="med" type="none"/>
            <a:tailEnd len="med" w="med" type="none"/>
          </a:ln>
        </p:spPr>
      </p:cxn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9" name="Shape 1249"/>
        <p:cNvGrpSpPr/>
        <p:nvPr/>
      </p:nvGrpSpPr>
      <p:grpSpPr>
        <a:xfrm>
          <a:off x="0" y="0"/>
          <a:ext cx="0" cy="0"/>
          <a:chOff x="0" y="0"/>
          <a:chExt cx="0" cy="0"/>
        </a:xfrm>
      </p:grpSpPr>
      <p:sp>
        <p:nvSpPr>
          <p:cNvPr id="1250" name="Google Shape;1250;p115"/>
          <p:cNvSpPr/>
          <p:nvPr/>
        </p:nvSpPr>
        <p:spPr>
          <a:xfrm>
            <a:off x="1068225" y="143325"/>
            <a:ext cx="2770800" cy="374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Basic Graph Theory</a:t>
            </a:r>
            <a:endParaRPr/>
          </a:p>
        </p:txBody>
      </p:sp>
      <p:sp>
        <p:nvSpPr>
          <p:cNvPr id="1251" name="Google Shape;1251;p115"/>
          <p:cNvSpPr/>
          <p:nvPr/>
        </p:nvSpPr>
        <p:spPr>
          <a:xfrm>
            <a:off x="1068225" y="724550"/>
            <a:ext cx="2770800" cy="374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Graph representations</a:t>
            </a:r>
            <a:endParaRPr/>
          </a:p>
        </p:txBody>
      </p:sp>
      <p:cxnSp>
        <p:nvCxnSpPr>
          <p:cNvPr id="1252" name="Google Shape;1252;p115"/>
          <p:cNvCxnSpPr/>
          <p:nvPr/>
        </p:nvCxnSpPr>
        <p:spPr>
          <a:xfrm>
            <a:off x="2148825" y="517425"/>
            <a:ext cx="0" cy="207000"/>
          </a:xfrm>
          <a:prstGeom prst="straightConnector1">
            <a:avLst/>
          </a:prstGeom>
          <a:noFill/>
          <a:ln cap="flat" cmpd="sng" w="9525">
            <a:solidFill>
              <a:schemeClr val="dk2"/>
            </a:solidFill>
            <a:prstDash val="solid"/>
            <a:round/>
            <a:headEnd len="med" w="med" type="none"/>
            <a:tailEnd len="med" w="med" type="triangle"/>
          </a:ln>
        </p:spPr>
      </p:cxnSp>
      <p:sp>
        <p:nvSpPr>
          <p:cNvPr id="1253" name="Google Shape;1253;p115"/>
          <p:cNvSpPr/>
          <p:nvPr/>
        </p:nvSpPr>
        <p:spPr>
          <a:xfrm>
            <a:off x="1068225" y="1305775"/>
            <a:ext cx="2770800" cy="374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General graph traversal</a:t>
            </a:r>
            <a:endParaRPr/>
          </a:p>
        </p:txBody>
      </p:sp>
      <p:cxnSp>
        <p:nvCxnSpPr>
          <p:cNvPr id="1254" name="Google Shape;1254;p115"/>
          <p:cNvCxnSpPr/>
          <p:nvPr/>
        </p:nvCxnSpPr>
        <p:spPr>
          <a:xfrm>
            <a:off x="2148825" y="1098650"/>
            <a:ext cx="0" cy="207000"/>
          </a:xfrm>
          <a:prstGeom prst="straightConnector1">
            <a:avLst/>
          </a:prstGeom>
          <a:noFill/>
          <a:ln cap="flat" cmpd="sng" w="9525">
            <a:solidFill>
              <a:schemeClr val="dk2"/>
            </a:solidFill>
            <a:prstDash val="solid"/>
            <a:round/>
            <a:headEnd len="med" w="med" type="none"/>
            <a:tailEnd len="med" w="med" type="triangle"/>
          </a:ln>
        </p:spPr>
      </p:cxnSp>
      <p:sp>
        <p:nvSpPr>
          <p:cNvPr id="1255" name="Google Shape;1255;p115"/>
          <p:cNvSpPr/>
          <p:nvPr/>
        </p:nvSpPr>
        <p:spPr>
          <a:xfrm>
            <a:off x="1259075" y="2022375"/>
            <a:ext cx="891900" cy="5493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BFS</a:t>
            </a:r>
            <a:endParaRPr/>
          </a:p>
        </p:txBody>
      </p:sp>
      <p:sp>
        <p:nvSpPr>
          <p:cNvPr id="1256" name="Google Shape;1256;p115"/>
          <p:cNvSpPr/>
          <p:nvPr/>
        </p:nvSpPr>
        <p:spPr>
          <a:xfrm>
            <a:off x="2402075" y="2030250"/>
            <a:ext cx="891900" cy="54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DFS</a:t>
            </a:r>
            <a:endParaRPr/>
          </a:p>
        </p:txBody>
      </p:sp>
      <p:sp>
        <p:nvSpPr>
          <p:cNvPr id="1257" name="Google Shape;1257;p115"/>
          <p:cNvSpPr/>
          <p:nvPr/>
        </p:nvSpPr>
        <p:spPr>
          <a:xfrm>
            <a:off x="4131075" y="2022375"/>
            <a:ext cx="1194300" cy="5493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Dijkstra</a:t>
            </a:r>
            <a:endParaRPr/>
          </a:p>
        </p:txBody>
      </p:sp>
      <p:sp>
        <p:nvSpPr>
          <p:cNvPr id="1258" name="Google Shape;1258;p115"/>
          <p:cNvSpPr/>
          <p:nvPr/>
        </p:nvSpPr>
        <p:spPr>
          <a:xfrm>
            <a:off x="5450075" y="2022375"/>
            <a:ext cx="891900" cy="5493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Prim</a:t>
            </a:r>
            <a:endParaRPr/>
          </a:p>
        </p:txBody>
      </p:sp>
      <p:sp>
        <p:nvSpPr>
          <p:cNvPr id="1259" name="Google Shape;1259;p115"/>
          <p:cNvSpPr/>
          <p:nvPr/>
        </p:nvSpPr>
        <p:spPr>
          <a:xfrm>
            <a:off x="5323025" y="3455375"/>
            <a:ext cx="1970100" cy="10272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Bellman-Ford</a:t>
            </a:r>
            <a:endParaRPr/>
          </a:p>
          <a:p>
            <a:pPr indent="0" lvl="0" marL="0" rtl="0" algn="l">
              <a:spcBef>
                <a:spcPts val="0"/>
              </a:spcBef>
              <a:spcAft>
                <a:spcPts val="0"/>
              </a:spcAft>
              <a:buNone/>
            </a:pPr>
            <a:r>
              <a:rPr lang="en"/>
              <a:t>Floyd-Warshall</a:t>
            </a:r>
            <a:endParaRPr/>
          </a:p>
        </p:txBody>
      </p:sp>
      <p:sp>
        <p:nvSpPr>
          <p:cNvPr id="1260" name="Google Shape;1260;p115"/>
          <p:cNvSpPr/>
          <p:nvPr/>
        </p:nvSpPr>
        <p:spPr>
          <a:xfrm>
            <a:off x="3650700" y="3022175"/>
            <a:ext cx="1115400" cy="62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top.sort</a:t>
            </a:r>
            <a:endParaRPr/>
          </a:p>
        </p:txBody>
      </p:sp>
      <p:cxnSp>
        <p:nvCxnSpPr>
          <p:cNvPr id="1261" name="Google Shape;1261;p115"/>
          <p:cNvCxnSpPr>
            <a:stCxn id="1256" idx="5"/>
            <a:endCxn id="1260" idx="1"/>
          </p:cNvCxnSpPr>
          <p:nvPr/>
        </p:nvCxnSpPr>
        <p:spPr>
          <a:xfrm>
            <a:off x="3163359" y="2492449"/>
            <a:ext cx="650700" cy="621900"/>
          </a:xfrm>
          <a:prstGeom prst="straightConnector1">
            <a:avLst/>
          </a:prstGeom>
          <a:noFill/>
          <a:ln cap="flat" cmpd="sng" w="9525">
            <a:solidFill>
              <a:schemeClr val="dk2"/>
            </a:solidFill>
            <a:prstDash val="solid"/>
            <a:round/>
            <a:headEnd len="med" w="med" type="none"/>
            <a:tailEnd len="med" w="med" type="triangle"/>
          </a:ln>
        </p:spPr>
      </p:cxnSp>
      <p:sp>
        <p:nvSpPr>
          <p:cNvPr id="1262" name="Google Shape;1262;p115"/>
          <p:cNvSpPr/>
          <p:nvPr/>
        </p:nvSpPr>
        <p:spPr>
          <a:xfrm>
            <a:off x="3698825" y="4101775"/>
            <a:ext cx="1011900" cy="8604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SCC etc.</a:t>
            </a:r>
            <a:endParaRPr/>
          </a:p>
        </p:txBody>
      </p:sp>
      <p:cxnSp>
        <p:nvCxnSpPr>
          <p:cNvPr id="1263" name="Google Shape;1263;p115"/>
          <p:cNvCxnSpPr>
            <a:stCxn id="1260" idx="4"/>
            <a:endCxn id="1262" idx="0"/>
          </p:cNvCxnSpPr>
          <p:nvPr/>
        </p:nvCxnSpPr>
        <p:spPr>
          <a:xfrm flipH="1">
            <a:off x="4204800" y="3651275"/>
            <a:ext cx="3600" cy="450600"/>
          </a:xfrm>
          <a:prstGeom prst="straightConnector1">
            <a:avLst/>
          </a:prstGeom>
          <a:noFill/>
          <a:ln cap="flat" cmpd="sng" w="9525">
            <a:solidFill>
              <a:schemeClr val="dk2"/>
            </a:solidFill>
            <a:prstDash val="solid"/>
            <a:round/>
            <a:headEnd len="med" w="med" type="none"/>
            <a:tailEnd len="med" w="med" type="triangle"/>
          </a:ln>
        </p:spPr>
      </p:cxnSp>
      <p:sp>
        <p:nvSpPr>
          <p:cNvPr id="1264" name="Google Shape;1264;p115"/>
          <p:cNvSpPr/>
          <p:nvPr/>
        </p:nvSpPr>
        <p:spPr>
          <a:xfrm>
            <a:off x="6516875" y="2022375"/>
            <a:ext cx="891900" cy="5493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Best-first</a:t>
            </a:r>
            <a:endParaRPr/>
          </a:p>
        </p:txBody>
      </p:sp>
      <p:sp>
        <p:nvSpPr>
          <p:cNvPr id="1265" name="Google Shape;1265;p115"/>
          <p:cNvSpPr/>
          <p:nvPr/>
        </p:nvSpPr>
        <p:spPr>
          <a:xfrm>
            <a:off x="7812275" y="2022375"/>
            <a:ext cx="891900" cy="5493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a:t>
            </a:r>
            <a:endParaRPr/>
          </a:p>
        </p:txBody>
      </p:sp>
      <p:cxnSp>
        <p:nvCxnSpPr>
          <p:cNvPr id="1266" name="Google Shape;1266;p115"/>
          <p:cNvCxnSpPr>
            <a:stCxn id="1264" idx="6"/>
            <a:endCxn id="1265" idx="2"/>
          </p:cNvCxnSpPr>
          <p:nvPr/>
        </p:nvCxnSpPr>
        <p:spPr>
          <a:xfrm>
            <a:off x="7408775" y="2297025"/>
            <a:ext cx="403500" cy="0"/>
          </a:xfrm>
          <a:prstGeom prst="straightConnector1">
            <a:avLst/>
          </a:prstGeom>
          <a:noFill/>
          <a:ln cap="flat" cmpd="sng" w="9525">
            <a:solidFill>
              <a:schemeClr val="dk2"/>
            </a:solidFill>
            <a:prstDash val="solid"/>
            <a:round/>
            <a:headEnd len="med" w="med" type="none"/>
            <a:tailEnd len="med" w="med" type="triangle"/>
          </a:ln>
        </p:spPr>
      </p:cxnSp>
      <p:sp>
        <p:nvSpPr>
          <p:cNvPr id="1267" name="Google Shape;1267;p115"/>
          <p:cNvSpPr/>
          <p:nvPr/>
        </p:nvSpPr>
        <p:spPr>
          <a:xfrm>
            <a:off x="1518850" y="2990225"/>
            <a:ext cx="1970100" cy="19428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AutoNum type="arabicPeriod"/>
            </a:pPr>
            <a:r>
              <a:rPr lang="en"/>
              <a:t>Traversals of undirected and directed graphs</a:t>
            </a:r>
            <a:endParaRPr/>
          </a:p>
          <a:p>
            <a:pPr indent="-317500" lvl="0" marL="457200" rtl="0" algn="l">
              <a:spcBef>
                <a:spcPts val="0"/>
              </a:spcBef>
              <a:spcAft>
                <a:spcPts val="0"/>
              </a:spcAft>
              <a:buSzPts val="1400"/>
              <a:buAutoNum type="arabicPeriod"/>
            </a:pPr>
            <a:r>
              <a:rPr lang="en"/>
              <a:t>Finding connected components</a:t>
            </a:r>
            <a:endParaRPr/>
          </a:p>
          <a:p>
            <a:pPr indent="-317500" lvl="0" marL="457200" rtl="0" algn="l">
              <a:spcBef>
                <a:spcPts val="0"/>
              </a:spcBef>
              <a:spcAft>
                <a:spcPts val="0"/>
              </a:spcAft>
              <a:buSzPts val="1400"/>
              <a:buAutoNum type="arabicPeriod"/>
            </a:pPr>
            <a:r>
              <a:rPr lang="en"/>
              <a:t>Detecting cycles</a:t>
            </a:r>
            <a:endParaRPr/>
          </a:p>
          <a:p>
            <a:pPr indent="-317500" lvl="0" marL="457200" rtl="0" algn="l">
              <a:spcBef>
                <a:spcPts val="0"/>
              </a:spcBef>
              <a:spcAft>
                <a:spcPts val="0"/>
              </a:spcAft>
              <a:buSzPts val="1400"/>
              <a:buAutoNum type="arabicPeriod"/>
            </a:pPr>
            <a:r>
              <a:rPr lang="en"/>
              <a:t>Bipartite</a:t>
            </a:r>
            <a:endParaRPr/>
          </a:p>
        </p:txBody>
      </p:sp>
      <p:sp>
        <p:nvSpPr>
          <p:cNvPr id="1268" name="Google Shape;1268;p115"/>
          <p:cNvSpPr/>
          <p:nvPr/>
        </p:nvSpPr>
        <p:spPr>
          <a:xfrm>
            <a:off x="111000" y="2997300"/>
            <a:ext cx="1334400" cy="8604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Shortest paths</a:t>
            </a:r>
            <a:endParaRPr/>
          </a:p>
        </p:txBody>
      </p:sp>
      <p:cxnSp>
        <p:nvCxnSpPr>
          <p:cNvPr id="1269" name="Google Shape;1269;p115"/>
          <p:cNvCxnSpPr>
            <a:stCxn id="1255" idx="3"/>
            <a:endCxn id="1268" idx="0"/>
          </p:cNvCxnSpPr>
          <p:nvPr/>
        </p:nvCxnSpPr>
        <p:spPr>
          <a:xfrm flipH="1">
            <a:off x="778291" y="2491232"/>
            <a:ext cx="611400" cy="506100"/>
          </a:xfrm>
          <a:prstGeom prst="straightConnector1">
            <a:avLst/>
          </a:prstGeom>
          <a:noFill/>
          <a:ln cap="flat" cmpd="sng" w="9525">
            <a:solidFill>
              <a:schemeClr val="dk2"/>
            </a:solidFill>
            <a:prstDash val="solid"/>
            <a:round/>
            <a:headEnd len="med" w="med" type="none"/>
            <a:tailEnd len="med" w="med" type="triangle"/>
          </a:ln>
        </p:spPr>
      </p:cxnSp>
      <p:cxnSp>
        <p:nvCxnSpPr>
          <p:cNvPr id="1270" name="Google Shape;1270;p115"/>
          <p:cNvCxnSpPr>
            <a:stCxn id="1255" idx="4"/>
          </p:cNvCxnSpPr>
          <p:nvPr/>
        </p:nvCxnSpPr>
        <p:spPr>
          <a:xfrm>
            <a:off x="1705025" y="2571675"/>
            <a:ext cx="330300" cy="407100"/>
          </a:xfrm>
          <a:prstGeom prst="straightConnector1">
            <a:avLst/>
          </a:prstGeom>
          <a:noFill/>
          <a:ln cap="flat" cmpd="sng" w="9525">
            <a:solidFill>
              <a:schemeClr val="dk2"/>
            </a:solidFill>
            <a:prstDash val="solid"/>
            <a:round/>
            <a:headEnd len="med" w="med" type="none"/>
            <a:tailEnd len="med" w="med" type="triangle"/>
          </a:ln>
        </p:spPr>
      </p:cxnSp>
      <p:cxnSp>
        <p:nvCxnSpPr>
          <p:cNvPr id="1271" name="Google Shape;1271;p115"/>
          <p:cNvCxnSpPr>
            <a:stCxn id="1256" idx="4"/>
            <a:endCxn id="1267" idx="0"/>
          </p:cNvCxnSpPr>
          <p:nvPr/>
        </p:nvCxnSpPr>
        <p:spPr>
          <a:xfrm flipH="1">
            <a:off x="2503925" y="2571750"/>
            <a:ext cx="344100" cy="418500"/>
          </a:xfrm>
          <a:prstGeom prst="straightConnector1">
            <a:avLst/>
          </a:prstGeom>
          <a:noFill/>
          <a:ln cap="flat" cmpd="sng" w="9525">
            <a:solidFill>
              <a:schemeClr val="dk2"/>
            </a:solidFill>
            <a:prstDash val="solid"/>
            <a:round/>
            <a:headEnd len="med" w="med" type="none"/>
            <a:tailEnd len="med" w="med" type="triangle"/>
          </a:ln>
        </p:spPr>
      </p:cxnSp>
      <p:cxnSp>
        <p:nvCxnSpPr>
          <p:cNvPr id="1272" name="Google Shape;1272;p115"/>
          <p:cNvCxnSpPr>
            <a:endCxn id="1255" idx="0"/>
          </p:cNvCxnSpPr>
          <p:nvPr/>
        </p:nvCxnSpPr>
        <p:spPr>
          <a:xfrm flipH="1">
            <a:off x="1705025" y="1702275"/>
            <a:ext cx="163800" cy="320100"/>
          </a:xfrm>
          <a:prstGeom prst="straightConnector1">
            <a:avLst/>
          </a:prstGeom>
          <a:noFill/>
          <a:ln cap="flat" cmpd="sng" w="9525">
            <a:solidFill>
              <a:schemeClr val="dk2"/>
            </a:solidFill>
            <a:prstDash val="solid"/>
            <a:round/>
            <a:headEnd len="med" w="med" type="none"/>
            <a:tailEnd len="med" w="med" type="triangle"/>
          </a:ln>
        </p:spPr>
      </p:cxnSp>
      <p:cxnSp>
        <p:nvCxnSpPr>
          <p:cNvPr id="1273" name="Google Shape;1273;p115"/>
          <p:cNvCxnSpPr>
            <a:stCxn id="1253" idx="2"/>
            <a:endCxn id="1256" idx="0"/>
          </p:cNvCxnSpPr>
          <p:nvPr/>
        </p:nvCxnSpPr>
        <p:spPr>
          <a:xfrm>
            <a:off x="2453625" y="1679875"/>
            <a:ext cx="394500" cy="350400"/>
          </a:xfrm>
          <a:prstGeom prst="straightConnector1">
            <a:avLst/>
          </a:prstGeom>
          <a:noFill/>
          <a:ln cap="flat" cmpd="sng" w="9525">
            <a:solidFill>
              <a:schemeClr val="dk2"/>
            </a:solidFill>
            <a:prstDash val="solid"/>
            <a:round/>
            <a:headEnd len="med" w="med" type="none"/>
            <a:tailEnd len="med" w="med" type="triangle"/>
          </a:ln>
        </p:spPr>
      </p:cxnSp>
      <p:cxnSp>
        <p:nvCxnSpPr>
          <p:cNvPr id="1274" name="Google Shape;1274;p115"/>
          <p:cNvCxnSpPr>
            <a:stCxn id="1253" idx="3"/>
            <a:endCxn id="1257" idx="0"/>
          </p:cNvCxnSpPr>
          <p:nvPr/>
        </p:nvCxnSpPr>
        <p:spPr>
          <a:xfrm>
            <a:off x="3839025" y="1492825"/>
            <a:ext cx="889200" cy="529500"/>
          </a:xfrm>
          <a:prstGeom prst="curvedConnector2">
            <a:avLst/>
          </a:prstGeom>
          <a:noFill/>
          <a:ln cap="flat" cmpd="sng" w="9525">
            <a:solidFill>
              <a:schemeClr val="dk2"/>
            </a:solidFill>
            <a:prstDash val="solid"/>
            <a:round/>
            <a:headEnd len="med" w="med" type="none"/>
            <a:tailEnd len="med" w="med" type="triangle"/>
          </a:ln>
        </p:spPr>
      </p:cxnSp>
      <p:cxnSp>
        <p:nvCxnSpPr>
          <p:cNvPr id="1275" name="Google Shape;1275;p115"/>
          <p:cNvCxnSpPr>
            <a:stCxn id="1253" idx="3"/>
            <a:endCxn id="1258" idx="0"/>
          </p:cNvCxnSpPr>
          <p:nvPr/>
        </p:nvCxnSpPr>
        <p:spPr>
          <a:xfrm>
            <a:off x="3839025" y="1492825"/>
            <a:ext cx="2057100" cy="529500"/>
          </a:xfrm>
          <a:prstGeom prst="curvedConnector2">
            <a:avLst/>
          </a:prstGeom>
          <a:noFill/>
          <a:ln cap="flat" cmpd="sng" w="9525">
            <a:solidFill>
              <a:schemeClr val="dk2"/>
            </a:solidFill>
            <a:prstDash val="solid"/>
            <a:round/>
            <a:headEnd len="med" w="med" type="none"/>
            <a:tailEnd len="med" w="med" type="triangle"/>
          </a:ln>
        </p:spPr>
      </p:cxnSp>
      <p:cxnSp>
        <p:nvCxnSpPr>
          <p:cNvPr id="1276" name="Google Shape;1276;p115"/>
          <p:cNvCxnSpPr>
            <a:stCxn id="1253" idx="3"/>
            <a:endCxn id="1264" idx="0"/>
          </p:cNvCxnSpPr>
          <p:nvPr/>
        </p:nvCxnSpPr>
        <p:spPr>
          <a:xfrm>
            <a:off x="3839025" y="1492825"/>
            <a:ext cx="3123900" cy="529500"/>
          </a:xfrm>
          <a:prstGeom prst="curvedConnector2">
            <a:avLst/>
          </a:prstGeom>
          <a:noFill/>
          <a:ln cap="flat" cmpd="sng" w="9525">
            <a:solidFill>
              <a:schemeClr val="dk2"/>
            </a:solidFill>
            <a:prstDash val="solid"/>
            <a:round/>
            <a:headEnd len="med" w="med" type="none"/>
            <a:tailEnd len="med" w="med" type="triangle"/>
          </a:ln>
        </p:spPr>
      </p:cxnSp>
      <p:sp>
        <p:nvSpPr>
          <p:cNvPr id="1277" name="Google Shape;1277;p115"/>
          <p:cNvSpPr/>
          <p:nvPr/>
        </p:nvSpPr>
        <p:spPr>
          <a:xfrm>
            <a:off x="7653625" y="3525375"/>
            <a:ext cx="1334400" cy="728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Kruskal</a:t>
            </a:r>
            <a:endParaRPr/>
          </a:p>
        </p:txBody>
      </p:sp>
      <p:cxnSp>
        <p:nvCxnSpPr>
          <p:cNvPr id="1278" name="Google Shape;1278;p115"/>
          <p:cNvCxnSpPr>
            <a:stCxn id="1257" idx="4"/>
          </p:cNvCxnSpPr>
          <p:nvPr/>
        </p:nvCxnSpPr>
        <p:spPr>
          <a:xfrm flipH="1" rot="-5400000">
            <a:off x="4843275" y="2456625"/>
            <a:ext cx="958200" cy="1188300"/>
          </a:xfrm>
          <a:prstGeom prst="curvedConnector2">
            <a:avLst/>
          </a:prstGeom>
          <a:noFill/>
          <a:ln cap="flat" cmpd="sng" w="9525">
            <a:solidFill>
              <a:schemeClr val="dk2"/>
            </a:solidFill>
            <a:prstDash val="solid"/>
            <a:round/>
            <a:headEnd len="med" w="med" type="none"/>
            <a:tailEnd len="med" w="med" type="triangle"/>
          </a:ln>
        </p:spPr>
      </p:cxnSp>
      <p:cxnSp>
        <p:nvCxnSpPr>
          <p:cNvPr id="1279" name="Google Shape;1279;p115"/>
          <p:cNvCxnSpPr>
            <a:stCxn id="1258" idx="5"/>
            <a:endCxn id="1277" idx="0"/>
          </p:cNvCxnSpPr>
          <p:nvPr/>
        </p:nvCxnSpPr>
        <p:spPr>
          <a:xfrm flipH="1" rot="-5400000">
            <a:off x="6749109" y="1953482"/>
            <a:ext cx="1034100" cy="2109600"/>
          </a:xfrm>
          <a:prstGeom prst="curvedConnector3">
            <a:avLst>
              <a:gd fmla="val 53892" name="adj1"/>
            </a:avLst>
          </a:prstGeom>
          <a:noFill/>
          <a:ln cap="flat" cmpd="sng" w="9525">
            <a:solidFill>
              <a:schemeClr val="dk2"/>
            </a:solidFill>
            <a:prstDash val="solid"/>
            <a:round/>
            <a:headEnd len="med" w="med" type="none"/>
            <a:tailEnd len="med" w="med" type="triangle"/>
          </a:ln>
        </p:spPr>
      </p:cxnSp>
      <p:sp>
        <p:nvSpPr>
          <p:cNvPr id="1280" name="Google Shape;1280;p115"/>
          <p:cNvSpPr txBox="1"/>
          <p:nvPr/>
        </p:nvSpPr>
        <p:spPr>
          <a:xfrm>
            <a:off x="5535700" y="268950"/>
            <a:ext cx="3395400" cy="6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IK Graphs curriculum</a:t>
            </a:r>
            <a:endParaRPr sz="24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4" name="Shape 1284"/>
        <p:cNvGrpSpPr/>
        <p:nvPr/>
      </p:nvGrpSpPr>
      <p:grpSpPr>
        <a:xfrm>
          <a:off x="0" y="0"/>
          <a:ext cx="0" cy="0"/>
          <a:chOff x="0" y="0"/>
          <a:chExt cx="0" cy="0"/>
        </a:xfrm>
      </p:grpSpPr>
      <p:sp>
        <p:nvSpPr>
          <p:cNvPr id="1285" name="Google Shape;1285;p116"/>
          <p:cNvSpPr/>
          <p:nvPr/>
        </p:nvSpPr>
        <p:spPr>
          <a:xfrm>
            <a:off x="1068225" y="143325"/>
            <a:ext cx="2770800" cy="374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Basic Graph Theory</a:t>
            </a:r>
            <a:endParaRPr/>
          </a:p>
        </p:txBody>
      </p:sp>
      <p:sp>
        <p:nvSpPr>
          <p:cNvPr id="1286" name="Google Shape;1286;p116"/>
          <p:cNvSpPr/>
          <p:nvPr/>
        </p:nvSpPr>
        <p:spPr>
          <a:xfrm>
            <a:off x="1068225" y="724550"/>
            <a:ext cx="2770800" cy="374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Graph representations</a:t>
            </a:r>
            <a:endParaRPr/>
          </a:p>
        </p:txBody>
      </p:sp>
      <p:cxnSp>
        <p:nvCxnSpPr>
          <p:cNvPr id="1287" name="Google Shape;1287;p116"/>
          <p:cNvCxnSpPr/>
          <p:nvPr/>
        </p:nvCxnSpPr>
        <p:spPr>
          <a:xfrm>
            <a:off x="2148825" y="517425"/>
            <a:ext cx="0" cy="207000"/>
          </a:xfrm>
          <a:prstGeom prst="straightConnector1">
            <a:avLst/>
          </a:prstGeom>
          <a:noFill/>
          <a:ln cap="flat" cmpd="sng" w="9525">
            <a:solidFill>
              <a:schemeClr val="dk2"/>
            </a:solidFill>
            <a:prstDash val="solid"/>
            <a:round/>
            <a:headEnd len="med" w="med" type="none"/>
            <a:tailEnd len="med" w="med" type="triangle"/>
          </a:ln>
        </p:spPr>
      </p:cxnSp>
      <p:sp>
        <p:nvSpPr>
          <p:cNvPr id="1288" name="Google Shape;1288;p116"/>
          <p:cNvSpPr/>
          <p:nvPr/>
        </p:nvSpPr>
        <p:spPr>
          <a:xfrm>
            <a:off x="1068225" y="1305775"/>
            <a:ext cx="2770800" cy="374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General graph traversal</a:t>
            </a:r>
            <a:endParaRPr/>
          </a:p>
        </p:txBody>
      </p:sp>
      <p:cxnSp>
        <p:nvCxnSpPr>
          <p:cNvPr id="1289" name="Google Shape;1289;p116"/>
          <p:cNvCxnSpPr/>
          <p:nvPr/>
        </p:nvCxnSpPr>
        <p:spPr>
          <a:xfrm>
            <a:off x="2148825" y="1098650"/>
            <a:ext cx="0" cy="207000"/>
          </a:xfrm>
          <a:prstGeom prst="straightConnector1">
            <a:avLst/>
          </a:prstGeom>
          <a:noFill/>
          <a:ln cap="flat" cmpd="sng" w="9525">
            <a:solidFill>
              <a:schemeClr val="dk2"/>
            </a:solidFill>
            <a:prstDash val="solid"/>
            <a:round/>
            <a:headEnd len="med" w="med" type="none"/>
            <a:tailEnd len="med" w="med" type="triangle"/>
          </a:ln>
        </p:spPr>
      </p:cxnSp>
      <p:sp>
        <p:nvSpPr>
          <p:cNvPr id="1290" name="Google Shape;1290;p116"/>
          <p:cNvSpPr/>
          <p:nvPr/>
        </p:nvSpPr>
        <p:spPr>
          <a:xfrm>
            <a:off x="1259075" y="2022375"/>
            <a:ext cx="891900" cy="5493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BFS</a:t>
            </a:r>
            <a:endParaRPr/>
          </a:p>
        </p:txBody>
      </p:sp>
      <p:sp>
        <p:nvSpPr>
          <p:cNvPr id="1291" name="Google Shape;1291;p116"/>
          <p:cNvSpPr/>
          <p:nvPr/>
        </p:nvSpPr>
        <p:spPr>
          <a:xfrm>
            <a:off x="2402075" y="2030250"/>
            <a:ext cx="891900" cy="54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DFS</a:t>
            </a:r>
            <a:endParaRPr/>
          </a:p>
        </p:txBody>
      </p:sp>
      <p:sp>
        <p:nvSpPr>
          <p:cNvPr id="1292" name="Google Shape;1292;p116"/>
          <p:cNvSpPr/>
          <p:nvPr/>
        </p:nvSpPr>
        <p:spPr>
          <a:xfrm>
            <a:off x="4131075" y="2022375"/>
            <a:ext cx="1194300" cy="5493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Dijkstra</a:t>
            </a:r>
            <a:endParaRPr/>
          </a:p>
        </p:txBody>
      </p:sp>
      <p:sp>
        <p:nvSpPr>
          <p:cNvPr id="1293" name="Google Shape;1293;p116"/>
          <p:cNvSpPr/>
          <p:nvPr/>
        </p:nvSpPr>
        <p:spPr>
          <a:xfrm>
            <a:off x="5450075" y="2022375"/>
            <a:ext cx="891900" cy="5493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Prim</a:t>
            </a:r>
            <a:endParaRPr/>
          </a:p>
        </p:txBody>
      </p:sp>
      <p:sp>
        <p:nvSpPr>
          <p:cNvPr id="1294" name="Google Shape;1294;p116"/>
          <p:cNvSpPr/>
          <p:nvPr/>
        </p:nvSpPr>
        <p:spPr>
          <a:xfrm>
            <a:off x="5323025" y="3455375"/>
            <a:ext cx="1970100" cy="10272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Bellman-Ford</a:t>
            </a:r>
            <a:endParaRPr/>
          </a:p>
          <a:p>
            <a:pPr indent="0" lvl="0" marL="0" rtl="0" algn="l">
              <a:spcBef>
                <a:spcPts val="0"/>
              </a:spcBef>
              <a:spcAft>
                <a:spcPts val="0"/>
              </a:spcAft>
              <a:buNone/>
            </a:pPr>
            <a:r>
              <a:rPr lang="en"/>
              <a:t>Floyd-Warshall</a:t>
            </a:r>
            <a:endParaRPr/>
          </a:p>
        </p:txBody>
      </p:sp>
      <p:sp>
        <p:nvSpPr>
          <p:cNvPr id="1295" name="Google Shape;1295;p116"/>
          <p:cNvSpPr/>
          <p:nvPr/>
        </p:nvSpPr>
        <p:spPr>
          <a:xfrm>
            <a:off x="3650700" y="3022175"/>
            <a:ext cx="1115400" cy="62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top.sort</a:t>
            </a:r>
            <a:endParaRPr/>
          </a:p>
        </p:txBody>
      </p:sp>
      <p:cxnSp>
        <p:nvCxnSpPr>
          <p:cNvPr id="1296" name="Google Shape;1296;p116"/>
          <p:cNvCxnSpPr>
            <a:stCxn id="1291" idx="5"/>
            <a:endCxn id="1295" idx="1"/>
          </p:cNvCxnSpPr>
          <p:nvPr/>
        </p:nvCxnSpPr>
        <p:spPr>
          <a:xfrm>
            <a:off x="3163359" y="2492449"/>
            <a:ext cx="650700" cy="621900"/>
          </a:xfrm>
          <a:prstGeom prst="straightConnector1">
            <a:avLst/>
          </a:prstGeom>
          <a:noFill/>
          <a:ln cap="flat" cmpd="sng" w="9525">
            <a:solidFill>
              <a:schemeClr val="dk2"/>
            </a:solidFill>
            <a:prstDash val="solid"/>
            <a:round/>
            <a:headEnd len="med" w="med" type="none"/>
            <a:tailEnd len="med" w="med" type="triangle"/>
          </a:ln>
        </p:spPr>
      </p:cxnSp>
      <p:sp>
        <p:nvSpPr>
          <p:cNvPr id="1297" name="Google Shape;1297;p116"/>
          <p:cNvSpPr/>
          <p:nvPr/>
        </p:nvSpPr>
        <p:spPr>
          <a:xfrm>
            <a:off x="3698825" y="4101775"/>
            <a:ext cx="1011900" cy="8604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SCC etc.</a:t>
            </a:r>
            <a:endParaRPr/>
          </a:p>
        </p:txBody>
      </p:sp>
      <p:cxnSp>
        <p:nvCxnSpPr>
          <p:cNvPr id="1298" name="Google Shape;1298;p116"/>
          <p:cNvCxnSpPr>
            <a:stCxn id="1295" idx="4"/>
            <a:endCxn id="1297" idx="0"/>
          </p:cNvCxnSpPr>
          <p:nvPr/>
        </p:nvCxnSpPr>
        <p:spPr>
          <a:xfrm flipH="1">
            <a:off x="4204800" y="3651275"/>
            <a:ext cx="3600" cy="450600"/>
          </a:xfrm>
          <a:prstGeom prst="straightConnector1">
            <a:avLst/>
          </a:prstGeom>
          <a:noFill/>
          <a:ln cap="flat" cmpd="sng" w="9525">
            <a:solidFill>
              <a:schemeClr val="dk2"/>
            </a:solidFill>
            <a:prstDash val="solid"/>
            <a:round/>
            <a:headEnd len="med" w="med" type="none"/>
            <a:tailEnd len="med" w="med" type="triangle"/>
          </a:ln>
        </p:spPr>
      </p:cxnSp>
      <p:sp>
        <p:nvSpPr>
          <p:cNvPr id="1299" name="Google Shape;1299;p116"/>
          <p:cNvSpPr/>
          <p:nvPr/>
        </p:nvSpPr>
        <p:spPr>
          <a:xfrm>
            <a:off x="6516875" y="2022375"/>
            <a:ext cx="891900" cy="5493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Best-first</a:t>
            </a:r>
            <a:endParaRPr/>
          </a:p>
        </p:txBody>
      </p:sp>
      <p:sp>
        <p:nvSpPr>
          <p:cNvPr id="1300" name="Google Shape;1300;p116"/>
          <p:cNvSpPr/>
          <p:nvPr/>
        </p:nvSpPr>
        <p:spPr>
          <a:xfrm>
            <a:off x="7812275" y="2022375"/>
            <a:ext cx="891900" cy="5493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a:t>
            </a:r>
            <a:endParaRPr/>
          </a:p>
        </p:txBody>
      </p:sp>
      <p:cxnSp>
        <p:nvCxnSpPr>
          <p:cNvPr id="1301" name="Google Shape;1301;p116"/>
          <p:cNvCxnSpPr>
            <a:stCxn id="1299" idx="6"/>
            <a:endCxn id="1300" idx="2"/>
          </p:cNvCxnSpPr>
          <p:nvPr/>
        </p:nvCxnSpPr>
        <p:spPr>
          <a:xfrm>
            <a:off x="7408775" y="2297025"/>
            <a:ext cx="403500" cy="0"/>
          </a:xfrm>
          <a:prstGeom prst="straightConnector1">
            <a:avLst/>
          </a:prstGeom>
          <a:noFill/>
          <a:ln cap="flat" cmpd="sng" w="9525">
            <a:solidFill>
              <a:schemeClr val="dk2"/>
            </a:solidFill>
            <a:prstDash val="solid"/>
            <a:round/>
            <a:headEnd len="med" w="med" type="none"/>
            <a:tailEnd len="med" w="med" type="triangle"/>
          </a:ln>
        </p:spPr>
      </p:cxnSp>
      <p:sp>
        <p:nvSpPr>
          <p:cNvPr id="1302" name="Google Shape;1302;p116"/>
          <p:cNvSpPr/>
          <p:nvPr/>
        </p:nvSpPr>
        <p:spPr>
          <a:xfrm>
            <a:off x="1518850" y="2990225"/>
            <a:ext cx="1970100" cy="19428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AutoNum type="arabicPeriod"/>
            </a:pPr>
            <a:r>
              <a:rPr lang="en"/>
              <a:t>Traversals of undirected and directed graphs</a:t>
            </a:r>
            <a:endParaRPr/>
          </a:p>
          <a:p>
            <a:pPr indent="-317500" lvl="0" marL="457200" rtl="0" algn="l">
              <a:spcBef>
                <a:spcPts val="0"/>
              </a:spcBef>
              <a:spcAft>
                <a:spcPts val="0"/>
              </a:spcAft>
              <a:buSzPts val="1400"/>
              <a:buAutoNum type="arabicPeriod"/>
            </a:pPr>
            <a:r>
              <a:rPr lang="en"/>
              <a:t>Finding connected components</a:t>
            </a:r>
            <a:endParaRPr/>
          </a:p>
          <a:p>
            <a:pPr indent="-317500" lvl="0" marL="457200" rtl="0" algn="l">
              <a:spcBef>
                <a:spcPts val="0"/>
              </a:spcBef>
              <a:spcAft>
                <a:spcPts val="0"/>
              </a:spcAft>
              <a:buSzPts val="1400"/>
              <a:buAutoNum type="arabicPeriod"/>
            </a:pPr>
            <a:r>
              <a:rPr lang="en"/>
              <a:t>Detecting cycles</a:t>
            </a:r>
            <a:endParaRPr/>
          </a:p>
          <a:p>
            <a:pPr indent="-317500" lvl="0" marL="457200" rtl="0" algn="l">
              <a:spcBef>
                <a:spcPts val="0"/>
              </a:spcBef>
              <a:spcAft>
                <a:spcPts val="0"/>
              </a:spcAft>
              <a:buSzPts val="1400"/>
              <a:buAutoNum type="arabicPeriod"/>
            </a:pPr>
            <a:r>
              <a:rPr lang="en"/>
              <a:t>Bipartite</a:t>
            </a:r>
            <a:endParaRPr/>
          </a:p>
        </p:txBody>
      </p:sp>
      <p:sp>
        <p:nvSpPr>
          <p:cNvPr id="1303" name="Google Shape;1303;p116"/>
          <p:cNvSpPr/>
          <p:nvPr/>
        </p:nvSpPr>
        <p:spPr>
          <a:xfrm>
            <a:off x="111000" y="2997300"/>
            <a:ext cx="1334400" cy="8604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Shortest paths</a:t>
            </a:r>
            <a:endParaRPr/>
          </a:p>
        </p:txBody>
      </p:sp>
      <p:cxnSp>
        <p:nvCxnSpPr>
          <p:cNvPr id="1304" name="Google Shape;1304;p116"/>
          <p:cNvCxnSpPr>
            <a:stCxn id="1290" idx="3"/>
            <a:endCxn id="1303" idx="0"/>
          </p:cNvCxnSpPr>
          <p:nvPr/>
        </p:nvCxnSpPr>
        <p:spPr>
          <a:xfrm flipH="1">
            <a:off x="778291" y="2491232"/>
            <a:ext cx="611400" cy="506100"/>
          </a:xfrm>
          <a:prstGeom prst="straightConnector1">
            <a:avLst/>
          </a:prstGeom>
          <a:noFill/>
          <a:ln cap="flat" cmpd="sng" w="9525">
            <a:solidFill>
              <a:schemeClr val="dk2"/>
            </a:solidFill>
            <a:prstDash val="solid"/>
            <a:round/>
            <a:headEnd len="med" w="med" type="none"/>
            <a:tailEnd len="med" w="med" type="triangle"/>
          </a:ln>
        </p:spPr>
      </p:cxnSp>
      <p:cxnSp>
        <p:nvCxnSpPr>
          <p:cNvPr id="1305" name="Google Shape;1305;p116"/>
          <p:cNvCxnSpPr>
            <a:stCxn id="1290" idx="4"/>
          </p:cNvCxnSpPr>
          <p:nvPr/>
        </p:nvCxnSpPr>
        <p:spPr>
          <a:xfrm>
            <a:off x="1705025" y="2571675"/>
            <a:ext cx="330300" cy="407100"/>
          </a:xfrm>
          <a:prstGeom prst="straightConnector1">
            <a:avLst/>
          </a:prstGeom>
          <a:noFill/>
          <a:ln cap="flat" cmpd="sng" w="9525">
            <a:solidFill>
              <a:schemeClr val="dk2"/>
            </a:solidFill>
            <a:prstDash val="solid"/>
            <a:round/>
            <a:headEnd len="med" w="med" type="none"/>
            <a:tailEnd len="med" w="med" type="triangle"/>
          </a:ln>
        </p:spPr>
      </p:cxnSp>
      <p:cxnSp>
        <p:nvCxnSpPr>
          <p:cNvPr id="1306" name="Google Shape;1306;p116"/>
          <p:cNvCxnSpPr>
            <a:stCxn id="1291" idx="4"/>
            <a:endCxn id="1302" idx="0"/>
          </p:cNvCxnSpPr>
          <p:nvPr/>
        </p:nvCxnSpPr>
        <p:spPr>
          <a:xfrm flipH="1">
            <a:off x="2503925" y="2571750"/>
            <a:ext cx="344100" cy="418500"/>
          </a:xfrm>
          <a:prstGeom prst="straightConnector1">
            <a:avLst/>
          </a:prstGeom>
          <a:noFill/>
          <a:ln cap="flat" cmpd="sng" w="9525">
            <a:solidFill>
              <a:schemeClr val="dk2"/>
            </a:solidFill>
            <a:prstDash val="solid"/>
            <a:round/>
            <a:headEnd len="med" w="med" type="none"/>
            <a:tailEnd len="med" w="med" type="triangle"/>
          </a:ln>
        </p:spPr>
      </p:cxnSp>
      <p:cxnSp>
        <p:nvCxnSpPr>
          <p:cNvPr id="1307" name="Google Shape;1307;p116"/>
          <p:cNvCxnSpPr>
            <a:endCxn id="1290" idx="0"/>
          </p:cNvCxnSpPr>
          <p:nvPr/>
        </p:nvCxnSpPr>
        <p:spPr>
          <a:xfrm flipH="1">
            <a:off x="1705025" y="1702275"/>
            <a:ext cx="163800" cy="320100"/>
          </a:xfrm>
          <a:prstGeom prst="straightConnector1">
            <a:avLst/>
          </a:prstGeom>
          <a:noFill/>
          <a:ln cap="flat" cmpd="sng" w="9525">
            <a:solidFill>
              <a:schemeClr val="dk2"/>
            </a:solidFill>
            <a:prstDash val="solid"/>
            <a:round/>
            <a:headEnd len="med" w="med" type="none"/>
            <a:tailEnd len="med" w="med" type="triangle"/>
          </a:ln>
        </p:spPr>
      </p:cxnSp>
      <p:cxnSp>
        <p:nvCxnSpPr>
          <p:cNvPr id="1308" name="Google Shape;1308;p116"/>
          <p:cNvCxnSpPr>
            <a:stCxn id="1288" idx="2"/>
            <a:endCxn id="1291" idx="0"/>
          </p:cNvCxnSpPr>
          <p:nvPr/>
        </p:nvCxnSpPr>
        <p:spPr>
          <a:xfrm>
            <a:off x="2453625" y="1679875"/>
            <a:ext cx="394500" cy="350400"/>
          </a:xfrm>
          <a:prstGeom prst="straightConnector1">
            <a:avLst/>
          </a:prstGeom>
          <a:noFill/>
          <a:ln cap="flat" cmpd="sng" w="9525">
            <a:solidFill>
              <a:schemeClr val="dk2"/>
            </a:solidFill>
            <a:prstDash val="solid"/>
            <a:round/>
            <a:headEnd len="med" w="med" type="none"/>
            <a:tailEnd len="med" w="med" type="triangle"/>
          </a:ln>
        </p:spPr>
      </p:cxnSp>
      <p:cxnSp>
        <p:nvCxnSpPr>
          <p:cNvPr id="1309" name="Google Shape;1309;p116"/>
          <p:cNvCxnSpPr>
            <a:stCxn id="1288" idx="3"/>
            <a:endCxn id="1292" idx="0"/>
          </p:cNvCxnSpPr>
          <p:nvPr/>
        </p:nvCxnSpPr>
        <p:spPr>
          <a:xfrm>
            <a:off x="3839025" y="1492825"/>
            <a:ext cx="889200" cy="529500"/>
          </a:xfrm>
          <a:prstGeom prst="curvedConnector2">
            <a:avLst/>
          </a:prstGeom>
          <a:noFill/>
          <a:ln cap="flat" cmpd="sng" w="9525">
            <a:solidFill>
              <a:schemeClr val="dk2"/>
            </a:solidFill>
            <a:prstDash val="solid"/>
            <a:round/>
            <a:headEnd len="med" w="med" type="none"/>
            <a:tailEnd len="med" w="med" type="triangle"/>
          </a:ln>
        </p:spPr>
      </p:cxnSp>
      <p:cxnSp>
        <p:nvCxnSpPr>
          <p:cNvPr id="1310" name="Google Shape;1310;p116"/>
          <p:cNvCxnSpPr>
            <a:stCxn id="1288" idx="3"/>
            <a:endCxn id="1293" idx="0"/>
          </p:cNvCxnSpPr>
          <p:nvPr/>
        </p:nvCxnSpPr>
        <p:spPr>
          <a:xfrm>
            <a:off x="3839025" y="1492825"/>
            <a:ext cx="2057100" cy="529500"/>
          </a:xfrm>
          <a:prstGeom prst="curvedConnector2">
            <a:avLst/>
          </a:prstGeom>
          <a:noFill/>
          <a:ln cap="flat" cmpd="sng" w="9525">
            <a:solidFill>
              <a:schemeClr val="dk2"/>
            </a:solidFill>
            <a:prstDash val="solid"/>
            <a:round/>
            <a:headEnd len="med" w="med" type="none"/>
            <a:tailEnd len="med" w="med" type="triangle"/>
          </a:ln>
        </p:spPr>
      </p:cxnSp>
      <p:cxnSp>
        <p:nvCxnSpPr>
          <p:cNvPr id="1311" name="Google Shape;1311;p116"/>
          <p:cNvCxnSpPr>
            <a:stCxn id="1288" idx="3"/>
            <a:endCxn id="1299" idx="0"/>
          </p:cNvCxnSpPr>
          <p:nvPr/>
        </p:nvCxnSpPr>
        <p:spPr>
          <a:xfrm>
            <a:off x="3839025" y="1492825"/>
            <a:ext cx="3123900" cy="529500"/>
          </a:xfrm>
          <a:prstGeom prst="curvedConnector2">
            <a:avLst/>
          </a:prstGeom>
          <a:noFill/>
          <a:ln cap="flat" cmpd="sng" w="9525">
            <a:solidFill>
              <a:schemeClr val="dk2"/>
            </a:solidFill>
            <a:prstDash val="solid"/>
            <a:round/>
            <a:headEnd len="med" w="med" type="none"/>
            <a:tailEnd len="med" w="med" type="triangle"/>
          </a:ln>
        </p:spPr>
      </p:cxnSp>
      <p:sp>
        <p:nvSpPr>
          <p:cNvPr id="1312" name="Google Shape;1312;p116"/>
          <p:cNvSpPr/>
          <p:nvPr/>
        </p:nvSpPr>
        <p:spPr>
          <a:xfrm>
            <a:off x="7653625" y="3525375"/>
            <a:ext cx="1334400" cy="728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Kruskal</a:t>
            </a:r>
            <a:endParaRPr/>
          </a:p>
        </p:txBody>
      </p:sp>
      <p:cxnSp>
        <p:nvCxnSpPr>
          <p:cNvPr id="1313" name="Google Shape;1313;p116"/>
          <p:cNvCxnSpPr>
            <a:stCxn id="1292" idx="4"/>
          </p:cNvCxnSpPr>
          <p:nvPr/>
        </p:nvCxnSpPr>
        <p:spPr>
          <a:xfrm flipH="1" rot="-5400000">
            <a:off x="4843275" y="2456625"/>
            <a:ext cx="958200" cy="1188300"/>
          </a:xfrm>
          <a:prstGeom prst="curvedConnector2">
            <a:avLst/>
          </a:prstGeom>
          <a:noFill/>
          <a:ln cap="flat" cmpd="sng" w="9525">
            <a:solidFill>
              <a:schemeClr val="dk2"/>
            </a:solidFill>
            <a:prstDash val="solid"/>
            <a:round/>
            <a:headEnd len="med" w="med" type="none"/>
            <a:tailEnd len="med" w="med" type="triangle"/>
          </a:ln>
        </p:spPr>
      </p:cxnSp>
      <p:cxnSp>
        <p:nvCxnSpPr>
          <p:cNvPr id="1314" name="Google Shape;1314;p116"/>
          <p:cNvCxnSpPr>
            <a:stCxn id="1293" idx="5"/>
            <a:endCxn id="1312" idx="0"/>
          </p:cNvCxnSpPr>
          <p:nvPr/>
        </p:nvCxnSpPr>
        <p:spPr>
          <a:xfrm flipH="1" rot="-5400000">
            <a:off x="6749109" y="1953482"/>
            <a:ext cx="1034100" cy="2109600"/>
          </a:xfrm>
          <a:prstGeom prst="curvedConnector3">
            <a:avLst>
              <a:gd fmla="val 53892" name="adj1"/>
            </a:avLst>
          </a:prstGeom>
          <a:noFill/>
          <a:ln cap="flat" cmpd="sng" w="9525">
            <a:solidFill>
              <a:schemeClr val="dk2"/>
            </a:solidFill>
            <a:prstDash val="solid"/>
            <a:round/>
            <a:headEnd len="med" w="med" type="none"/>
            <a:tailEnd len="med" w="med" type="triangle"/>
          </a:ln>
        </p:spPr>
      </p:cxnSp>
      <p:sp>
        <p:nvSpPr>
          <p:cNvPr id="1315" name="Google Shape;1315;p116"/>
          <p:cNvSpPr/>
          <p:nvPr/>
        </p:nvSpPr>
        <p:spPr>
          <a:xfrm>
            <a:off x="5266775" y="235325"/>
            <a:ext cx="784400" cy="336175"/>
          </a:xfrm>
          <a:prstGeom prst="flowChartProcess">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16"/>
          <p:cNvSpPr txBox="1"/>
          <p:nvPr/>
        </p:nvSpPr>
        <p:spPr>
          <a:xfrm>
            <a:off x="6342525" y="246525"/>
            <a:ext cx="22188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Foundation &amp; Live class</a:t>
            </a:r>
            <a:endParaRPr/>
          </a:p>
        </p:txBody>
      </p:sp>
      <p:sp>
        <p:nvSpPr>
          <p:cNvPr id="1317" name="Google Shape;1317;p116"/>
          <p:cNvSpPr/>
          <p:nvPr/>
        </p:nvSpPr>
        <p:spPr>
          <a:xfrm>
            <a:off x="5266775" y="692525"/>
            <a:ext cx="784400" cy="336175"/>
          </a:xfrm>
          <a:prstGeom prst="flowChartProcess">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16"/>
          <p:cNvSpPr txBox="1"/>
          <p:nvPr/>
        </p:nvSpPr>
        <p:spPr>
          <a:xfrm>
            <a:off x="6342525" y="703725"/>
            <a:ext cx="22188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Extension I</a:t>
            </a:r>
            <a:endParaRPr/>
          </a:p>
        </p:txBody>
      </p:sp>
      <p:sp>
        <p:nvSpPr>
          <p:cNvPr id="1319" name="Google Shape;1319;p116"/>
          <p:cNvSpPr/>
          <p:nvPr/>
        </p:nvSpPr>
        <p:spPr>
          <a:xfrm>
            <a:off x="5266775" y="1149725"/>
            <a:ext cx="784400" cy="336175"/>
          </a:xfrm>
          <a:prstGeom prst="flowChartProcess">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16"/>
          <p:cNvSpPr txBox="1"/>
          <p:nvPr/>
        </p:nvSpPr>
        <p:spPr>
          <a:xfrm>
            <a:off x="6342525" y="1160925"/>
            <a:ext cx="22188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Extension II</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4" name="Shape 1324"/>
        <p:cNvGrpSpPr/>
        <p:nvPr/>
      </p:nvGrpSpPr>
      <p:grpSpPr>
        <a:xfrm>
          <a:off x="0" y="0"/>
          <a:ext cx="0" cy="0"/>
          <a:chOff x="0" y="0"/>
          <a:chExt cx="0" cy="0"/>
        </a:xfrm>
      </p:grpSpPr>
      <p:sp>
        <p:nvSpPr>
          <p:cNvPr id="1325" name="Google Shape;1325;p117"/>
          <p:cNvSpPr/>
          <p:nvPr/>
        </p:nvSpPr>
        <p:spPr>
          <a:xfrm>
            <a:off x="4273150" y="1620175"/>
            <a:ext cx="1740300" cy="27402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17"/>
          <p:cNvSpPr/>
          <p:nvPr/>
        </p:nvSpPr>
        <p:spPr>
          <a:xfrm>
            <a:off x="6616250" y="1550750"/>
            <a:ext cx="1740300" cy="2740200"/>
          </a:xfrm>
          <a:prstGeom prst="flowChartConnector">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7" name="Google Shape;1327;p117"/>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1328" name="Google Shape;1328;p117"/>
          <p:cNvSpPr txBox="1"/>
          <p:nvPr/>
        </p:nvSpPr>
        <p:spPr>
          <a:xfrm>
            <a:off x="4067725" y="4480100"/>
            <a:ext cx="19455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Pulled out</a:t>
            </a:r>
            <a:endParaRPr sz="2400"/>
          </a:p>
        </p:txBody>
      </p:sp>
      <p:sp>
        <p:nvSpPr>
          <p:cNvPr id="1329" name="Google Shape;1329;p117"/>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Undiscovered</a:t>
            </a:r>
            <a:endParaRPr sz="2400"/>
          </a:p>
        </p:txBody>
      </p:sp>
      <p:sp>
        <p:nvSpPr>
          <p:cNvPr id="1330" name="Google Shape;1330;p117"/>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331" name="Google Shape;1331;p117"/>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332" name="Google Shape;1332;p117"/>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333" name="Google Shape;1333;p117"/>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334" name="Google Shape;1334;p117"/>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335" name="Google Shape;1335;p117"/>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336" name="Google Shape;1336;p117"/>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1337" name="Google Shape;1337;p117"/>
          <p:cNvCxnSpPr>
            <a:stCxn id="1330" idx="6"/>
            <a:endCxn id="1331"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1338" name="Google Shape;1338;p117"/>
          <p:cNvCxnSpPr>
            <a:stCxn id="1331" idx="3"/>
            <a:endCxn id="1330"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1339" name="Google Shape;1339;p117"/>
          <p:cNvCxnSpPr>
            <a:stCxn id="1331" idx="6"/>
            <a:endCxn id="1332"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1340" name="Google Shape;1340;p117"/>
          <p:cNvCxnSpPr>
            <a:stCxn id="1331" idx="4"/>
            <a:endCxn id="1335"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1341" name="Google Shape;1341;p117"/>
          <p:cNvCxnSpPr>
            <a:stCxn id="1332" idx="4"/>
            <a:endCxn id="1335"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1342" name="Google Shape;1342;p117"/>
          <p:cNvCxnSpPr>
            <a:stCxn id="1334" idx="6"/>
            <a:endCxn id="1335"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1343" name="Google Shape;1343;p117"/>
          <p:cNvCxnSpPr>
            <a:stCxn id="1335" idx="3"/>
            <a:endCxn id="1334"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1344" name="Google Shape;1344;p117"/>
          <p:cNvCxnSpPr>
            <a:stCxn id="1333" idx="7"/>
            <a:endCxn id="1330"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1345" name="Google Shape;1345;p117"/>
          <p:cNvCxnSpPr>
            <a:stCxn id="1333" idx="5"/>
            <a:endCxn id="1334"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1346" name="Google Shape;1346;p117"/>
          <p:cNvSpPr/>
          <p:nvPr/>
        </p:nvSpPr>
        <p:spPr>
          <a:xfrm>
            <a:off x="66387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1347" name="Google Shape;1347;p117"/>
          <p:cNvCxnSpPr>
            <a:stCxn id="1330" idx="4"/>
            <a:endCxn id="1334"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1348" name="Google Shape;1348;p117"/>
          <p:cNvSpPr/>
          <p:nvPr/>
        </p:nvSpPr>
        <p:spPr>
          <a:xfrm>
            <a:off x="7302025" y="19745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349" name="Google Shape;1349;p117"/>
          <p:cNvSpPr/>
          <p:nvPr/>
        </p:nvSpPr>
        <p:spPr>
          <a:xfrm>
            <a:off x="7486850" y="23571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350" name="Google Shape;1350;p117"/>
          <p:cNvSpPr/>
          <p:nvPr/>
        </p:nvSpPr>
        <p:spPr>
          <a:xfrm>
            <a:off x="6888525" y="32188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351" name="Google Shape;1351;p117"/>
          <p:cNvSpPr/>
          <p:nvPr/>
        </p:nvSpPr>
        <p:spPr>
          <a:xfrm>
            <a:off x="73344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352" name="Google Shape;1352;p117"/>
          <p:cNvSpPr/>
          <p:nvPr/>
        </p:nvSpPr>
        <p:spPr>
          <a:xfrm>
            <a:off x="7845650" y="30226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353" name="Google Shape;1353;p117"/>
          <p:cNvSpPr/>
          <p:nvPr/>
        </p:nvSpPr>
        <p:spPr>
          <a:xfrm>
            <a:off x="6860550" y="23619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354" name="Google Shape;1354;p117"/>
          <p:cNvSpPr txBox="1"/>
          <p:nvPr/>
        </p:nvSpPr>
        <p:spPr>
          <a:xfrm>
            <a:off x="1766925" y="323775"/>
            <a:ext cx="5624700" cy="8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General Graph Traversal</a:t>
            </a:r>
            <a:endParaRPr sz="3000"/>
          </a:p>
        </p:txBody>
      </p:sp>
      <p:sp>
        <p:nvSpPr>
          <p:cNvPr id="1355" name="Google Shape;1355;p117"/>
          <p:cNvSpPr txBox="1"/>
          <p:nvPr/>
        </p:nvSpPr>
        <p:spPr>
          <a:xfrm>
            <a:off x="453300" y="1203575"/>
            <a:ext cx="3339600" cy="11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Given this directed graph, which vertices are reachable from vertex 1?</a:t>
            </a:r>
            <a:endParaRPr sz="24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9" name="Shape 1359"/>
        <p:cNvGrpSpPr/>
        <p:nvPr/>
      </p:nvGrpSpPr>
      <p:grpSpPr>
        <a:xfrm>
          <a:off x="0" y="0"/>
          <a:ext cx="0" cy="0"/>
          <a:chOff x="0" y="0"/>
          <a:chExt cx="0" cy="0"/>
        </a:xfrm>
      </p:grpSpPr>
      <p:sp>
        <p:nvSpPr>
          <p:cNvPr id="1360" name="Google Shape;1360;p118"/>
          <p:cNvSpPr/>
          <p:nvPr/>
        </p:nvSpPr>
        <p:spPr>
          <a:xfrm>
            <a:off x="4273150" y="1620175"/>
            <a:ext cx="1740300" cy="27402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18"/>
          <p:cNvSpPr/>
          <p:nvPr/>
        </p:nvSpPr>
        <p:spPr>
          <a:xfrm>
            <a:off x="6616250" y="1550750"/>
            <a:ext cx="1740300" cy="2740200"/>
          </a:xfrm>
          <a:prstGeom prst="flowChartConnector">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2" name="Google Shape;1362;p118"/>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1363" name="Google Shape;1363;p118"/>
          <p:cNvSpPr txBox="1"/>
          <p:nvPr/>
        </p:nvSpPr>
        <p:spPr>
          <a:xfrm>
            <a:off x="4067725" y="4480100"/>
            <a:ext cx="19455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Pulled out</a:t>
            </a:r>
            <a:endParaRPr sz="2400"/>
          </a:p>
        </p:txBody>
      </p:sp>
      <p:sp>
        <p:nvSpPr>
          <p:cNvPr id="1364" name="Google Shape;1364;p118"/>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Undiscovered</a:t>
            </a:r>
            <a:endParaRPr sz="2400"/>
          </a:p>
        </p:txBody>
      </p:sp>
      <p:sp>
        <p:nvSpPr>
          <p:cNvPr id="1365" name="Google Shape;1365;p118"/>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366" name="Google Shape;1366;p118"/>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367" name="Google Shape;1367;p118"/>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368" name="Google Shape;1368;p118"/>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369" name="Google Shape;1369;p118"/>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370" name="Google Shape;1370;p118"/>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371" name="Google Shape;1371;p118"/>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1372" name="Google Shape;1372;p118"/>
          <p:cNvCxnSpPr>
            <a:stCxn id="1365" idx="6"/>
            <a:endCxn id="1366"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1373" name="Google Shape;1373;p118"/>
          <p:cNvCxnSpPr>
            <a:stCxn id="1366" idx="3"/>
            <a:endCxn id="1365"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1374" name="Google Shape;1374;p118"/>
          <p:cNvCxnSpPr>
            <a:stCxn id="1366" idx="6"/>
            <a:endCxn id="1367"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1375" name="Google Shape;1375;p118"/>
          <p:cNvCxnSpPr>
            <a:stCxn id="1366" idx="4"/>
            <a:endCxn id="1370"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1376" name="Google Shape;1376;p118"/>
          <p:cNvCxnSpPr>
            <a:stCxn id="1367" idx="4"/>
            <a:endCxn id="1370"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1377" name="Google Shape;1377;p118"/>
          <p:cNvCxnSpPr>
            <a:stCxn id="1369" idx="6"/>
            <a:endCxn id="1370"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1378" name="Google Shape;1378;p118"/>
          <p:cNvCxnSpPr>
            <a:stCxn id="1370" idx="3"/>
            <a:endCxn id="1369"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1379" name="Google Shape;1379;p118"/>
          <p:cNvCxnSpPr>
            <a:stCxn id="1368" idx="7"/>
            <a:endCxn id="1365"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1380" name="Google Shape;1380;p118"/>
          <p:cNvCxnSpPr>
            <a:stCxn id="1368" idx="5"/>
            <a:endCxn id="1369"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1381" name="Google Shape;1381;p118"/>
          <p:cNvSpPr/>
          <p:nvPr/>
        </p:nvSpPr>
        <p:spPr>
          <a:xfrm>
            <a:off x="66387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1382" name="Google Shape;1382;p118"/>
          <p:cNvCxnSpPr>
            <a:stCxn id="1365" idx="4"/>
            <a:endCxn id="1369"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1383" name="Google Shape;1383;p118"/>
          <p:cNvSpPr/>
          <p:nvPr/>
        </p:nvSpPr>
        <p:spPr>
          <a:xfrm>
            <a:off x="7302025" y="19745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384" name="Google Shape;1384;p118"/>
          <p:cNvSpPr/>
          <p:nvPr/>
        </p:nvSpPr>
        <p:spPr>
          <a:xfrm>
            <a:off x="7486850" y="23571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385" name="Google Shape;1385;p118"/>
          <p:cNvSpPr/>
          <p:nvPr/>
        </p:nvSpPr>
        <p:spPr>
          <a:xfrm>
            <a:off x="6888525" y="32188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386" name="Google Shape;1386;p118"/>
          <p:cNvSpPr/>
          <p:nvPr/>
        </p:nvSpPr>
        <p:spPr>
          <a:xfrm>
            <a:off x="73344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387" name="Google Shape;1387;p118"/>
          <p:cNvSpPr/>
          <p:nvPr/>
        </p:nvSpPr>
        <p:spPr>
          <a:xfrm>
            <a:off x="7845650" y="30226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388" name="Google Shape;1388;p118"/>
          <p:cNvSpPr/>
          <p:nvPr/>
        </p:nvSpPr>
        <p:spPr>
          <a:xfrm>
            <a:off x="6860550" y="23619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389" name="Google Shape;1389;p118"/>
          <p:cNvSpPr txBox="1"/>
          <p:nvPr/>
        </p:nvSpPr>
        <p:spPr>
          <a:xfrm>
            <a:off x="1766925" y="323775"/>
            <a:ext cx="5624700" cy="8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General Graph Traversal</a:t>
            </a:r>
            <a:endParaRPr sz="3000"/>
          </a:p>
        </p:txBody>
      </p:sp>
      <p:sp>
        <p:nvSpPr>
          <p:cNvPr id="1390" name="Google Shape;1390;p118"/>
          <p:cNvSpPr txBox="1"/>
          <p:nvPr/>
        </p:nvSpPr>
        <p:spPr>
          <a:xfrm>
            <a:off x="453300" y="1203575"/>
            <a:ext cx="3339600" cy="16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Initially, all the vertices are unreachable. They lie undiscovered, like fish swimming deep inside an ocean.  </a:t>
            </a:r>
            <a:endParaRPr sz="1800"/>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4" name="Shape 1394"/>
        <p:cNvGrpSpPr/>
        <p:nvPr/>
      </p:nvGrpSpPr>
      <p:grpSpPr>
        <a:xfrm>
          <a:off x="0" y="0"/>
          <a:ext cx="0" cy="0"/>
          <a:chOff x="0" y="0"/>
          <a:chExt cx="0" cy="0"/>
        </a:xfrm>
      </p:grpSpPr>
      <p:sp>
        <p:nvSpPr>
          <p:cNvPr id="1395" name="Google Shape;1395;p119"/>
          <p:cNvSpPr/>
          <p:nvPr/>
        </p:nvSpPr>
        <p:spPr>
          <a:xfrm>
            <a:off x="4273150" y="1620175"/>
            <a:ext cx="1740300" cy="27402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19"/>
          <p:cNvSpPr/>
          <p:nvPr/>
        </p:nvSpPr>
        <p:spPr>
          <a:xfrm>
            <a:off x="6616250" y="1550750"/>
            <a:ext cx="1740300" cy="2740200"/>
          </a:xfrm>
          <a:prstGeom prst="flowChartConnector">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7" name="Google Shape;1397;p119"/>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1398" name="Google Shape;1398;p119"/>
          <p:cNvSpPr txBox="1"/>
          <p:nvPr/>
        </p:nvSpPr>
        <p:spPr>
          <a:xfrm>
            <a:off x="4067725" y="4480100"/>
            <a:ext cx="19455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Pulled out</a:t>
            </a:r>
            <a:endParaRPr sz="2400"/>
          </a:p>
        </p:txBody>
      </p:sp>
      <p:sp>
        <p:nvSpPr>
          <p:cNvPr id="1399" name="Google Shape;1399;p119"/>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Undiscovered</a:t>
            </a:r>
            <a:endParaRPr sz="2400"/>
          </a:p>
        </p:txBody>
      </p:sp>
      <p:sp>
        <p:nvSpPr>
          <p:cNvPr id="1400" name="Google Shape;1400;p119"/>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401" name="Google Shape;1401;p119"/>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402" name="Google Shape;1402;p119"/>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403" name="Google Shape;1403;p119"/>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404" name="Google Shape;1404;p119"/>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405" name="Google Shape;1405;p119"/>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406" name="Google Shape;1406;p119"/>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1407" name="Google Shape;1407;p119"/>
          <p:cNvCxnSpPr>
            <a:stCxn id="1400" idx="6"/>
            <a:endCxn id="1401"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1408" name="Google Shape;1408;p119"/>
          <p:cNvCxnSpPr>
            <a:stCxn id="1401" idx="3"/>
            <a:endCxn id="1400"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1409" name="Google Shape;1409;p119"/>
          <p:cNvCxnSpPr>
            <a:stCxn id="1401" idx="6"/>
            <a:endCxn id="1402"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1410" name="Google Shape;1410;p119"/>
          <p:cNvCxnSpPr>
            <a:stCxn id="1401" idx="4"/>
            <a:endCxn id="1405"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1411" name="Google Shape;1411;p119"/>
          <p:cNvCxnSpPr>
            <a:stCxn id="1402" idx="4"/>
            <a:endCxn id="1405"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1412" name="Google Shape;1412;p119"/>
          <p:cNvCxnSpPr>
            <a:stCxn id="1404" idx="6"/>
            <a:endCxn id="1405"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1413" name="Google Shape;1413;p119"/>
          <p:cNvCxnSpPr>
            <a:stCxn id="1405" idx="3"/>
            <a:endCxn id="1404"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1414" name="Google Shape;1414;p119"/>
          <p:cNvCxnSpPr>
            <a:stCxn id="1403" idx="7"/>
            <a:endCxn id="1400"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1415" name="Google Shape;1415;p119"/>
          <p:cNvCxnSpPr>
            <a:stCxn id="1403" idx="5"/>
            <a:endCxn id="1404"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1416" name="Google Shape;1416;p119"/>
          <p:cNvSpPr/>
          <p:nvPr/>
        </p:nvSpPr>
        <p:spPr>
          <a:xfrm>
            <a:off x="6638750" y="2815925"/>
            <a:ext cx="358800" cy="2829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1417" name="Google Shape;1417;p119"/>
          <p:cNvCxnSpPr>
            <a:stCxn id="1400" idx="4"/>
            <a:endCxn id="1404"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1418" name="Google Shape;1418;p119"/>
          <p:cNvSpPr/>
          <p:nvPr/>
        </p:nvSpPr>
        <p:spPr>
          <a:xfrm>
            <a:off x="7302025" y="19745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419" name="Google Shape;1419;p119"/>
          <p:cNvSpPr/>
          <p:nvPr/>
        </p:nvSpPr>
        <p:spPr>
          <a:xfrm>
            <a:off x="7486850" y="23571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420" name="Google Shape;1420;p119"/>
          <p:cNvSpPr/>
          <p:nvPr/>
        </p:nvSpPr>
        <p:spPr>
          <a:xfrm>
            <a:off x="6888525" y="32188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421" name="Google Shape;1421;p119"/>
          <p:cNvSpPr/>
          <p:nvPr/>
        </p:nvSpPr>
        <p:spPr>
          <a:xfrm>
            <a:off x="73344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422" name="Google Shape;1422;p119"/>
          <p:cNvSpPr/>
          <p:nvPr/>
        </p:nvSpPr>
        <p:spPr>
          <a:xfrm>
            <a:off x="7845650" y="30226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423" name="Google Shape;1423;p119"/>
          <p:cNvSpPr/>
          <p:nvPr/>
        </p:nvSpPr>
        <p:spPr>
          <a:xfrm>
            <a:off x="6860550" y="23619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424" name="Google Shape;1424;p119"/>
          <p:cNvSpPr txBox="1"/>
          <p:nvPr/>
        </p:nvSpPr>
        <p:spPr>
          <a:xfrm>
            <a:off x="862850" y="560300"/>
            <a:ext cx="5468400" cy="9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We do have one vertex that is reachable though, and that is the source vertex.  </a:t>
            </a:r>
            <a:endParaRPr sz="1800"/>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8" name="Shape 1428"/>
        <p:cNvGrpSpPr/>
        <p:nvPr/>
      </p:nvGrpSpPr>
      <p:grpSpPr>
        <a:xfrm>
          <a:off x="0" y="0"/>
          <a:ext cx="0" cy="0"/>
          <a:chOff x="0" y="0"/>
          <a:chExt cx="0" cy="0"/>
        </a:xfrm>
      </p:grpSpPr>
      <p:sp>
        <p:nvSpPr>
          <p:cNvPr id="1429" name="Google Shape;1429;p120"/>
          <p:cNvSpPr/>
          <p:nvPr/>
        </p:nvSpPr>
        <p:spPr>
          <a:xfrm>
            <a:off x="4273150" y="1620175"/>
            <a:ext cx="1740300" cy="27402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20"/>
          <p:cNvSpPr/>
          <p:nvPr/>
        </p:nvSpPr>
        <p:spPr>
          <a:xfrm>
            <a:off x="6616250" y="1550750"/>
            <a:ext cx="1740300" cy="2740200"/>
          </a:xfrm>
          <a:prstGeom prst="flowChartConnector">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1" name="Google Shape;1431;p120"/>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1432" name="Google Shape;1432;p120"/>
          <p:cNvSpPr txBox="1"/>
          <p:nvPr/>
        </p:nvSpPr>
        <p:spPr>
          <a:xfrm>
            <a:off x="4067725" y="4480100"/>
            <a:ext cx="19455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Pulled out</a:t>
            </a:r>
            <a:endParaRPr sz="2400"/>
          </a:p>
        </p:txBody>
      </p:sp>
      <p:sp>
        <p:nvSpPr>
          <p:cNvPr id="1433" name="Google Shape;1433;p120"/>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Undiscovered</a:t>
            </a:r>
            <a:endParaRPr sz="2400"/>
          </a:p>
        </p:txBody>
      </p:sp>
      <p:sp>
        <p:nvSpPr>
          <p:cNvPr id="1434" name="Google Shape;1434;p120"/>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435" name="Google Shape;1435;p120"/>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436" name="Google Shape;1436;p120"/>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437" name="Google Shape;1437;p120"/>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438" name="Google Shape;1438;p120"/>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439" name="Google Shape;1439;p120"/>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440" name="Google Shape;1440;p120"/>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1441" name="Google Shape;1441;p120"/>
          <p:cNvCxnSpPr>
            <a:stCxn id="1434" idx="6"/>
            <a:endCxn id="1435"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1442" name="Google Shape;1442;p120"/>
          <p:cNvCxnSpPr>
            <a:stCxn id="1435" idx="3"/>
            <a:endCxn id="1434"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1443" name="Google Shape;1443;p120"/>
          <p:cNvCxnSpPr>
            <a:stCxn id="1435" idx="6"/>
            <a:endCxn id="1436"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1444" name="Google Shape;1444;p120"/>
          <p:cNvCxnSpPr>
            <a:stCxn id="1435" idx="4"/>
            <a:endCxn id="1439"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1445" name="Google Shape;1445;p120"/>
          <p:cNvCxnSpPr>
            <a:stCxn id="1436" idx="4"/>
            <a:endCxn id="1439"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1446" name="Google Shape;1446;p120"/>
          <p:cNvCxnSpPr>
            <a:stCxn id="1438" idx="6"/>
            <a:endCxn id="1439"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1447" name="Google Shape;1447;p120"/>
          <p:cNvCxnSpPr>
            <a:stCxn id="1439" idx="3"/>
            <a:endCxn id="1438"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1448" name="Google Shape;1448;p120"/>
          <p:cNvCxnSpPr>
            <a:stCxn id="1437" idx="7"/>
            <a:endCxn id="1434"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1449" name="Google Shape;1449;p120"/>
          <p:cNvCxnSpPr>
            <a:stCxn id="1437" idx="5"/>
            <a:endCxn id="1438"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1450" name="Google Shape;1450;p120"/>
          <p:cNvSpPr/>
          <p:nvPr/>
        </p:nvSpPr>
        <p:spPr>
          <a:xfrm>
            <a:off x="6638750" y="2815925"/>
            <a:ext cx="358800" cy="2829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1451" name="Google Shape;1451;p120"/>
          <p:cNvCxnSpPr>
            <a:stCxn id="1434" idx="4"/>
            <a:endCxn id="1438"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1452" name="Google Shape;1452;p120"/>
          <p:cNvSpPr/>
          <p:nvPr/>
        </p:nvSpPr>
        <p:spPr>
          <a:xfrm>
            <a:off x="7302025" y="19745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453" name="Google Shape;1453;p120"/>
          <p:cNvSpPr/>
          <p:nvPr/>
        </p:nvSpPr>
        <p:spPr>
          <a:xfrm>
            <a:off x="7486850" y="23571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454" name="Google Shape;1454;p120"/>
          <p:cNvSpPr/>
          <p:nvPr/>
        </p:nvSpPr>
        <p:spPr>
          <a:xfrm>
            <a:off x="6888525" y="32188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455" name="Google Shape;1455;p120"/>
          <p:cNvSpPr/>
          <p:nvPr/>
        </p:nvSpPr>
        <p:spPr>
          <a:xfrm>
            <a:off x="73344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456" name="Google Shape;1456;p120"/>
          <p:cNvSpPr/>
          <p:nvPr/>
        </p:nvSpPr>
        <p:spPr>
          <a:xfrm>
            <a:off x="7845650" y="30226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457" name="Google Shape;1457;p120"/>
          <p:cNvSpPr/>
          <p:nvPr/>
        </p:nvSpPr>
        <p:spPr>
          <a:xfrm>
            <a:off x="6860550" y="23619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458" name="Google Shape;1458;p120"/>
          <p:cNvSpPr txBox="1"/>
          <p:nvPr/>
        </p:nvSpPr>
        <p:spPr>
          <a:xfrm>
            <a:off x="862850" y="560300"/>
            <a:ext cx="5468400" cy="9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Like a fish caught inside a fishing net/bag.  </a:t>
            </a:r>
            <a:endParaRPr sz="1800"/>
          </a:p>
        </p:txBody>
      </p:sp>
      <p:sp>
        <p:nvSpPr>
          <p:cNvPr id="1459" name="Google Shape;1459;p120"/>
          <p:cNvSpPr/>
          <p:nvPr/>
        </p:nvSpPr>
        <p:spPr>
          <a:xfrm>
            <a:off x="6512625" y="2655000"/>
            <a:ext cx="598200" cy="6180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3" name="Shape 1463"/>
        <p:cNvGrpSpPr/>
        <p:nvPr/>
      </p:nvGrpSpPr>
      <p:grpSpPr>
        <a:xfrm>
          <a:off x="0" y="0"/>
          <a:ext cx="0" cy="0"/>
          <a:chOff x="0" y="0"/>
          <a:chExt cx="0" cy="0"/>
        </a:xfrm>
      </p:grpSpPr>
      <p:sp>
        <p:nvSpPr>
          <p:cNvPr id="1464" name="Google Shape;1464;p121"/>
          <p:cNvSpPr/>
          <p:nvPr/>
        </p:nvSpPr>
        <p:spPr>
          <a:xfrm>
            <a:off x="4273150" y="1620175"/>
            <a:ext cx="1740300" cy="27402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21"/>
          <p:cNvSpPr/>
          <p:nvPr/>
        </p:nvSpPr>
        <p:spPr>
          <a:xfrm>
            <a:off x="6616250" y="1550750"/>
            <a:ext cx="1740300" cy="2740200"/>
          </a:xfrm>
          <a:prstGeom prst="flowChartConnector">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6" name="Google Shape;1466;p121"/>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1467" name="Google Shape;1467;p121"/>
          <p:cNvSpPr txBox="1"/>
          <p:nvPr/>
        </p:nvSpPr>
        <p:spPr>
          <a:xfrm>
            <a:off x="4273150" y="4556300"/>
            <a:ext cx="18927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Pulled out</a:t>
            </a:r>
            <a:endParaRPr sz="2400"/>
          </a:p>
        </p:txBody>
      </p:sp>
      <p:sp>
        <p:nvSpPr>
          <p:cNvPr id="1468" name="Google Shape;1468;p121"/>
          <p:cNvSpPr txBox="1"/>
          <p:nvPr/>
        </p:nvSpPr>
        <p:spPr>
          <a:xfrm>
            <a:off x="6752875" y="4501925"/>
            <a:ext cx="2316000" cy="5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Undiscovered</a:t>
            </a:r>
            <a:endParaRPr sz="2400"/>
          </a:p>
        </p:txBody>
      </p:sp>
      <p:sp>
        <p:nvSpPr>
          <p:cNvPr id="1469" name="Google Shape;1469;p121"/>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470" name="Google Shape;1470;p121"/>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471" name="Google Shape;1471;p121"/>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472" name="Google Shape;1472;p121"/>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473" name="Google Shape;1473;p121"/>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474" name="Google Shape;1474;p121"/>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475" name="Google Shape;1475;p121"/>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1476" name="Google Shape;1476;p121"/>
          <p:cNvCxnSpPr>
            <a:stCxn id="1469" idx="6"/>
            <a:endCxn id="1470"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1477" name="Google Shape;1477;p121"/>
          <p:cNvCxnSpPr>
            <a:stCxn id="1470" idx="3"/>
            <a:endCxn id="1469"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1478" name="Google Shape;1478;p121"/>
          <p:cNvCxnSpPr>
            <a:stCxn id="1470" idx="6"/>
            <a:endCxn id="1471"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1479" name="Google Shape;1479;p121"/>
          <p:cNvCxnSpPr>
            <a:stCxn id="1470" idx="4"/>
            <a:endCxn id="1474"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1480" name="Google Shape;1480;p121"/>
          <p:cNvCxnSpPr>
            <a:stCxn id="1471" idx="4"/>
            <a:endCxn id="1474"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1481" name="Google Shape;1481;p121"/>
          <p:cNvCxnSpPr>
            <a:stCxn id="1473" idx="6"/>
            <a:endCxn id="1474"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1482" name="Google Shape;1482;p121"/>
          <p:cNvCxnSpPr>
            <a:stCxn id="1474" idx="3"/>
            <a:endCxn id="1473"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1483" name="Google Shape;1483;p121"/>
          <p:cNvCxnSpPr>
            <a:stCxn id="1472" idx="7"/>
            <a:endCxn id="1469"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1484" name="Google Shape;1484;p121"/>
          <p:cNvCxnSpPr>
            <a:stCxn id="1472" idx="5"/>
            <a:endCxn id="1473"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1485" name="Google Shape;1485;p121"/>
          <p:cNvSpPr/>
          <p:nvPr/>
        </p:nvSpPr>
        <p:spPr>
          <a:xfrm>
            <a:off x="4886150" y="2815925"/>
            <a:ext cx="358800" cy="282900"/>
          </a:xfrm>
          <a:prstGeom prst="ellipse">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1486" name="Google Shape;1486;p121"/>
          <p:cNvCxnSpPr>
            <a:stCxn id="1469" idx="4"/>
            <a:endCxn id="1473"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1487" name="Google Shape;1487;p121"/>
          <p:cNvSpPr/>
          <p:nvPr/>
        </p:nvSpPr>
        <p:spPr>
          <a:xfrm>
            <a:off x="7302025" y="19745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488" name="Google Shape;1488;p121"/>
          <p:cNvSpPr/>
          <p:nvPr/>
        </p:nvSpPr>
        <p:spPr>
          <a:xfrm>
            <a:off x="7486850" y="23571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489" name="Google Shape;1489;p121"/>
          <p:cNvSpPr/>
          <p:nvPr/>
        </p:nvSpPr>
        <p:spPr>
          <a:xfrm>
            <a:off x="6888525" y="32188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490" name="Google Shape;1490;p121"/>
          <p:cNvSpPr/>
          <p:nvPr/>
        </p:nvSpPr>
        <p:spPr>
          <a:xfrm>
            <a:off x="73344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491" name="Google Shape;1491;p121"/>
          <p:cNvSpPr/>
          <p:nvPr/>
        </p:nvSpPr>
        <p:spPr>
          <a:xfrm>
            <a:off x="7845650" y="30226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492" name="Google Shape;1492;p121"/>
          <p:cNvSpPr/>
          <p:nvPr/>
        </p:nvSpPr>
        <p:spPr>
          <a:xfrm>
            <a:off x="6860550" y="23619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493" name="Google Shape;1493;p121"/>
          <p:cNvSpPr txBox="1"/>
          <p:nvPr/>
        </p:nvSpPr>
        <p:spPr>
          <a:xfrm>
            <a:off x="2084300" y="448225"/>
            <a:ext cx="3630600" cy="8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Now it has been pulled out of the bag, and brought ashore. </a:t>
            </a:r>
            <a:endParaRPr sz="1800"/>
          </a:p>
        </p:txBody>
      </p:sp>
      <p:sp>
        <p:nvSpPr>
          <p:cNvPr id="1494" name="Google Shape;1494;p121"/>
          <p:cNvSpPr/>
          <p:nvPr/>
        </p:nvSpPr>
        <p:spPr>
          <a:xfrm>
            <a:off x="6588825" y="2655000"/>
            <a:ext cx="598200" cy="6180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257150" y="21308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Can one walk across the seven bridges without crossing the same bridge twice?</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8" name="Shape 1498"/>
        <p:cNvGrpSpPr/>
        <p:nvPr/>
      </p:nvGrpSpPr>
      <p:grpSpPr>
        <a:xfrm>
          <a:off x="0" y="0"/>
          <a:ext cx="0" cy="0"/>
          <a:chOff x="0" y="0"/>
          <a:chExt cx="0" cy="0"/>
        </a:xfrm>
      </p:grpSpPr>
      <p:sp>
        <p:nvSpPr>
          <p:cNvPr id="1499" name="Google Shape;1499;p122"/>
          <p:cNvSpPr txBox="1"/>
          <p:nvPr>
            <p:ph idx="4294967295" type="body"/>
          </p:nvPr>
        </p:nvSpPr>
        <p:spPr>
          <a:xfrm>
            <a:off x="181200" y="14029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500" name="Google Shape;1500;p122"/>
          <p:cNvSpPr/>
          <p:nvPr/>
        </p:nvSpPr>
        <p:spPr>
          <a:xfrm>
            <a:off x="4273150" y="1620175"/>
            <a:ext cx="1740300" cy="27402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22"/>
          <p:cNvSpPr/>
          <p:nvPr/>
        </p:nvSpPr>
        <p:spPr>
          <a:xfrm>
            <a:off x="6611275" y="1543975"/>
            <a:ext cx="1740300" cy="2740200"/>
          </a:xfrm>
          <a:prstGeom prst="flowChartConnector">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2" name="Google Shape;1502;p122"/>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1503" name="Google Shape;1503;p122"/>
          <p:cNvSpPr txBox="1"/>
          <p:nvPr/>
        </p:nvSpPr>
        <p:spPr>
          <a:xfrm>
            <a:off x="4304825" y="4556300"/>
            <a:ext cx="18609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Pulled out</a:t>
            </a:r>
            <a:endParaRPr sz="2400"/>
          </a:p>
        </p:txBody>
      </p:sp>
      <p:sp>
        <p:nvSpPr>
          <p:cNvPr id="1504" name="Google Shape;1504;p122"/>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Undiscovered</a:t>
            </a:r>
            <a:endParaRPr sz="2400"/>
          </a:p>
        </p:txBody>
      </p:sp>
      <p:sp>
        <p:nvSpPr>
          <p:cNvPr id="1505" name="Google Shape;1505;p122"/>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506" name="Google Shape;1506;p122"/>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507" name="Google Shape;1507;p122"/>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508" name="Google Shape;1508;p122"/>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509" name="Google Shape;1509;p122"/>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510" name="Google Shape;1510;p122"/>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511" name="Google Shape;1511;p122"/>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1512" name="Google Shape;1512;p122"/>
          <p:cNvCxnSpPr>
            <a:stCxn id="1505" idx="6"/>
            <a:endCxn id="1506"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1513" name="Google Shape;1513;p122"/>
          <p:cNvCxnSpPr>
            <a:stCxn id="1506" idx="3"/>
            <a:endCxn id="1505"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1514" name="Google Shape;1514;p122"/>
          <p:cNvCxnSpPr>
            <a:stCxn id="1506" idx="6"/>
            <a:endCxn id="1507"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1515" name="Google Shape;1515;p122"/>
          <p:cNvCxnSpPr>
            <a:stCxn id="1506" idx="4"/>
            <a:endCxn id="1510"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1516" name="Google Shape;1516;p122"/>
          <p:cNvCxnSpPr>
            <a:stCxn id="1507" idx="4"/>
            <a:endCxn id="1510"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1517" name="Google Shape;1517;p122"/>
          <p:cNvCxnSpPr>
            <a:stCxn id="1509" idx="6"/>
            <a:endCxn id="1510"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1518" name="Google Shape;1518;p122"/>
          <p:cNvCxnSpPr>
            <a:stCxn id="1510" idx="3"/>
            <a:endCxn id="1509"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1519" name="Google Shape;1519;p122"/>
          <p:cNvCxnSpPr>
            <a:stCxn id="1508" idx="7"/>
            <a:endCxn id="1505"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1520" name="Google Shape;1520;p122"/>
          <p:cNvCxnSpPr>
            <a:stCxn id="1508" idx="5"/>
            <a:endCxn id="1509"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1521" name="Google Shape;1521;p122"/>
          <p:cNvSpPr/>
          <p:nvPr/>
        </p:nvSpPr>
        <p:spPr>
          <a:xfrm>
            <a:off x="4886150" y="2815925"/>
            <a:ext cx="358800" cy="282900"/>
          </a:xfrm>
          <a:prstGeom prst="ellipse">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522" name="Google Shape;1522;p122"/>
          <p:cNvSpPr/>
          <p:nvPr/>
        </p:nvSpPr>
        <p:spPr>
          <a:xfrm>
            <a:off x="7105850" y="2739725"/>
            <a:ext cx="358800" cy="2829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1523" name="Google Shape;1523;p122"/>
          <p:cNvCxnSpPr>
            <a:stCxn id="1521" idx="6"/>
            <a:endCxn id="1522" idx="2"/>
          </p:cNvCxnSpPr>
          <p:nvPr/>
        </p:nvCxnSpPr>
        <p:spPr>
          <a:xfrm flipH="1" rot="10800000">
            <a:off x="5244950" y="2881175"/>
            <a:ext cx="1860900" cy="76200"/>
          </a:xfrm>
          <a:prstGeom prst="straightConnector1">
            <a:avLst/>
          </a:prstGeom>
          <a:noFill/>
          <a:ln cap="flat" cmpd="sng" w="9525">
            <a:solidFill>
              <a:schemeClr val="dk2"/>
            </a:solidFill>
            <a:prstDash val="solid"/>
            <a:round/>
            <a:headEnd len="med" w="med" type="none"/>
            <a:tailEnd len="med" w="med" type="triangle"/>
          </a:ln>
        </p:spPr>
      </p:cxnSp>
      <p:cxnSp>
        <p:nvCxnSpPr>
          <p:cNvPr id="1524" name="Google Shape;1524;p122"/>
          <p:cNvCxnSpPr>
            <a:stCxn id="1505" idx="4"/>
            <a:endCxn id="1509"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1525" name="Google Shape;1525;p122"/>
          <p:cNvSpPr/>
          <p:nvPr/>
        </p:nvSpPr>
        <p:spPr>
          <a:xfrm>
            <a:off x="7069413" y="2130125"/>
            <a:ext cx="358800" cy="2829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1526" name="Google Shape;1526;p122"/>
          <p:cNvCxnSpPr>
            <a:stCxn id="1521" idx="7"/>
            <a:endCxn id="1525" idx="2"/>
          </p:cNvCxnSpPr>
          <p:nvPr/>
        </p:nvCxnSpPr>
        <p:spPr>
          <a:xfrm flipH="1" rot="10800000">
            <a:off x="5192405" y="2271455"/>
            <a:ext cx="1877100" cy="585900"/>
          </a:xfrm>
          <a:prstGeom prst="straightConnector1">
            <a:avLst/>
          </a:prstGeom>
          <a:noFill/>
          <a:ln cap="flat" cmpd="sng" w="9525">
            <a:solidFill>
              <a:schemeClr val="dk2"/>
            </a:solidFill>
            <a:prstDash val="solid"/>
            <a:round/>
            <a:headEnd len="med" w="med" type="none"/>
            <a:tailEnd len="med" w="med" type="triangle"/>
          </a:ln>
        </p:spPr>
      </p:cxnSp>
      <p:sp>
        <p:nvSpPr>
          <p:cNvPr id="1527" name="Google Shape;1527;p122"/>
          <p:cNvSpPr/>
          <p:nvPr/>
        </p:nvSpPr>
        <p:spPr>
          <a:xfrm>
            <a:off x="7639250" y="2206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528" name="Google Shape;1528;p122"/>
          <p:cNvSpPr/>
          <p:nvPr/>
        </p:nvSpPr>
        <p:spPr>
          <a:xfrm>
            <a:off x="7639250" y="2663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529" name="Google Shape;1529;p122"/>
          <p:cNvSpPr/>
          <p:nvPr/>
        </p:nvSpPr>
        <p:spPr>
          <a:xfrm>
            <a:off x="7639250" y="3120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530" name="Google Shape;1530;p122"/>
          <p:cNvSpPr/>
          <p:nvPr/>
        </p:nvSpPr>
        <p:spPr>
          <a:xfrm>
            <a:off x="7563050" y="3577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531" name="Google Shape;1531;p122"/>
          <p:cNvSpPr/>
          <p:nvPr/>
        </p:nvSpPr>
        <p:spPr>
          <a:xfrm>
            <a:off x="7105850" y="3501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532" name="Google Shape;1532;p122"/>
          <p:cNvSpPr txBox="1"/>
          <p:nvPr/>
        </p:nvSpPr>
        <p:spPr>
          <a:xfrm>
            <a:off x="2633375" y="425825"/>
            <a:ext cx="5718300" cy="7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But it has these “hooks” (relationships) connecting it to neighbors  that were so far undiscovered, but which now become reachable. We put them into the bag.</a:t>
            </a:r>
            <a:endParaRPr/>
          </a:p>
        </p:txBody>
      </p:sp>
      <p:sp>
        <p:nvSpPr>
          <p:cNvPr id="1533" name="Google Shape;1533;p122"/>
          <p:cNvSpPr/>
          <p:nvPr/>
        </p:nvSpPr>
        <p:spPr>
          <a:xfrm>
            <a:off x="6882675" y="1794675"/>
            <a:ext cx="680400" cy="14784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7" name="Shape 1537"/>
        <p:cNvGrpSpPr/>
        <p:nvPr/>
      </p:nvGrpSpPr>
      <p:grpSpPr>
        <a:xfrm>
          <a:off x="0" y="0"/>
          <a:ext cx="0" cy="0"/>
          <a:chOff x="0" y="0"/>
          <a:chExt cx="0" cy="0"/>
        </a:xfrm>
      </p:grpSpPr>
      <p:sp>
        <p:nvSpPr>
          <p:cNvPr id="1538" name="Google Shape;1538;p123"/>
          <p:cNvSpPr txBox="1"/>
          <p:nvPr>
            <p:ph idx="4294967295" type="body"/>
          </p:nvPr>
        </p:nvSpPr>
        <p:spPr>
          <a:xfrm>
            <a:off x="181200" y="14029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539" name="Google Shape;1539;p123"/>
          <p:cNvSpPr/>
          <p:nvPr/>
        </p:nvSpPr>
        <p:spPr>
          <a:xfrm>
            <a:off x="4273150" y="1620175"/>
            <a:ext cx="1740300" cy="27402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23"/>
          <p:cNvSpPr/>
          <p:nvPr/>
        </p:nvSpPr>
        <p:spPr>
          <a:xfrm>
            <a:off x="6611275" y="1543975"/>
            <a:ext cx="1740300" cy="2740200"/>
          </a:xfrm>
          <a:prstGeom prst="flowChartConnector">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1" name="Google Shape;1541;p123"/>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1542" name="Google Shape;1542;p123"/>
          <p:cNvSpPr txBox="1"/>
          <p:nvPr/>
        </p:nvSpPr>
        <p:spPr>
          <a:xfrm>
            <a:off x="4304825" y="4556300"/>
            <a:ext cx="18609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Pulled out</a:t>
            </a:r>
            <a:endParaRPr sz="2400"/>
          </a:p>
        </p:txBody>
      </p:sp>
      <p:sp>
        <p:nvSpPr>
          <p:cNvPr id="1543" name="Google Shape;1543;p123"/>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Undiscovered</a:t>
            </a:r>
            <a:endParaRPr sz="2400"/>
          </a:p>
        </p:txBody>
      </p:sp>
      <p:sp>
        <p:nvSpPr>
          <p:cNvPr id="1544" name="Google Shape;1544;p123"/>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545" name="Google Shape;1545;p123"/>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546" name="Google Shape;1546;p123"/>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547" name="Google Shape;1547;p123"/>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548" name="Google Shape;1548;p123"/>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549" name="Google Shape;1549;p123"/>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550" name="Google Shape;1550;p123"/>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1551" name="Google Shape;1551;p123"/>
          <p:cNvCxnSpPr>
            <a:stCxn id="1544" idx="6"/>
            <a:endCxn id="1545"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1552" name="Google Shape;1552;p123"/>
          <p:cNvCxnSpPr>
            <a:stCxn id="1545" idx="3"/>
            <a:endCxn id="1544"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1553" name="Google Shape;1553;p123"/>
          <p:cNvCxnSpPr>
            <a:stCxn id="1545" idx="6"/>
            <a:endCxn id="1546"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1554" name="Google Shape;1554;p123"/>
          <p:cNvCxnSpPr>
            <a:stCxn id="1545" idx="4"/>
            <a:endCxn id="1549"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1555" name="Google Shape;1555;p123"/>
          <p:cNvCxnSpPr>
            <a:stCxn id="1546" idx="4"/>
            <a:endCxn id="1549"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1556" name="Google Shape;1556;p123"/>
          <p:cNvCxnSpPr>
            <a:stCxn id="1548" idx="6"/>
            <a:endCxn id="1549"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1557" name="Google Shape;1557;p123"/>
          <p:cNvCxnSpPr>
            <a:stCxn id="1549" idx="3"/>
            <a:endCxn id="1548"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1558" name="Google Shape;1558;p123"/>
          <p:cNvCxnSpPr>
            <a:stCxn id="1547" idx="7"/>
            <a:endCxn id="1544"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1559" name="Google Shape;1559;p123"/>
          <p:cNvCxnSpPr>
            <a:stCxn id="1547" idx="5"/>
            <a:endCxn id="1548"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1560" name="Google Shape;1560;p123"/>
          <p:cNvSpPr/>
          <p:nvPr/>
        </p:nvSpPr>
        <p:spPr>
          <a:xfrm>
            <a:off x="4886150" y="2815925"/>
            <a:ext cx="358800" cy="282900"/>
          </a:xfrm>
          <a:prstGeom prst="ellipse">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561" name="Google Shape;1561;p123"/>
          <p:cNvSpPr/>
          <p:nvPr/>
        </p:nvSpPr>
        <p:spPr>
          <a:xfrm>
            <a:off x="7105850" y="2739725"/>
            <a:ext cx="358800" cy="282900"/>
          </a:xfrm>
          <a:prstGeom prst="ellipse">
            <a:avLst/>
          </a:prstGeom>
          <a:solidFill>
            <a:srgbClr val="E06666"/>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1562" name="Google Shape;1562;p123"/>
          <p:cNvCxnSpPr>
            <a:stCxn id="1560" idx="6"/>
            <a:endCxn id="1561" idx="2"/>
          </p:cNvCxnSpPr>
          <p:nvPr/>
        </p:nvCxnSpPr>
        <p:spPr>
          <a:xfrm flipH="1" rot="10800000">
            <a:off x="5244950" y="2881175"/>
            <a:ext cx="1860900" cy="76200"/>
          </a:xfrm>
          <a:prstGeom prst="straightConnector1">
            <a:avLst/>
          </a:prstGeom>
          <a:noFill/>
          <a:ln cap="flat" cmpd="sng" w="28575">
            <a:solidFill>
              <a:schemeClr val="dk2"/>
            </a:solidFill>
            <a:prstDash val="solid"/>
            <a:round/>
            <a:headEnd len="med" w="med" type="none"/>
            <a:tailEnd len="med" w="med" type="triangle"/>
          </a:ln>
        </p:spPr>
      </p:cxnSp>
      <p:cxnSp>
        <p:nvCxnSpPr>
          <p:cNvPr id="1563" name="Google Shape;1563;p123"/>
          <p:cNvCxnSpPr>
            <a:stCxn id="1544" idx="4"/>
            <a:endCxn id="1548"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1564" name="Google Shape;1564;p123"/>
          <p:cNvSpPr/>
          <p:nvPr/>
        </p:nvSpPr>
        <p:spPr>
          <a:xfrm>
            <a:off x="7069413" y="2130125"/>
            <a:ext cx="358800" cy="2829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1565" name="Google Shape;1565;p123"/>
          <p:cNvCxnSpPr>
            <a:stCxn id="1560" idx="7"/>
            <a:endCxn id="1564" idx="2"/>
          </p:cNvCxnSpPr>
          <p:nvPr/>
        </p:nvCxnSpPr>
        <p:spPr>
          <a:xfrm flipH="1" rot="10800000">
            <a:off x="5192405" y="2271455"/>
            <a:ext cx="1877100" cy="585900"/>
          </a:xfrm>
          <a:prstGeom prst="straightConnector1">
            <a:avLst/>
          </a:prstGeom>
          <a:noFill/>
          <a:ln cap="flat" cmpd="sng" w="9525">
            <a:solidFill>
              <a:schemeClr val="dk2"/>
            </a:solidFill>
            <a:prstDash val="solid"/>
            <a:round/>
            <a:headEnd len="med" w="med" type="none"/>
            <a:tailEnd len="med" w="med" type="triangle"/>
          </a:ln>
        </p:spPr>
      </p:cxnSp>
      <p:sp>
        <p:nvSpPr>
          <p:cNvPr id="1566" name="Google Shape;1566;p123"/>
          <p:cNvSpPr/>
          <p:nvPr/>
        </p:nvSpPr>
        <p:spPr>
          <a:xfrm>
            <a:off x="7639250" y="2206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567" name="Google Shape;1567;p123"/>
          <p:cNvSpPr/>
          <p:nvPr/>
        </p:nvSpPr>
        <p:spPr>
          <a:xfrm>
            <a:off x="7639250" y="2663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568" name="Google Shape;1568;p123"/>
          <p:cNvSpPr/>
          <p:nvPr/>
        </p:nvSpPr>
        <p:spPr>
          <a:xfrm>
            <a:off x="7639250" y="3120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569" name="Google Shape;1569;p123"/>
          <p:cNvSpPr/>
          <p:nvPr/>
        </p:nvSpPr>
        <p:spPr>
          <a:xfrm>
            <a:off x="7563050" y="3577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570" name="Google Shape;1570;p123"/>
          <p:cNvSpPr/>
          <p:nvPr/>
        </p:nvSpPr>
        <p:spPr>
          <a:xfrm>
            <a:off x="7105850" y="3501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571" name="Google Shape;1571;p123"/>
          <p:cNvSpPr txBox="1"/>
          <p:nvPr/>
        </p:nvSpPr>
        <p:spPr>
          <a:xfrm>
            <a:off x="2633375" y="425825"/>
            <a:ext cx="4929600" cy="7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 now pull another vertex out of the bag. </a:t>
            </a:r>
            <a:endParaRPr/>
          </a:p>
        </p:txBody>
      </p:sp>
      <p:sp>
        <p:nvSpPr>
          <p:cNvPr id="1572" name="Google Shape;1572;p123"/>
          <p:cNvSpPr/>
          <p:nvPr/>
        </p:nvSpPr>
        <p:spPr>
          <a:xfrm>
            <a:off x="6882675" y="1794675"/>
            <a:ext cx="680400" cy="14784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6" name="Shape 1576"/>
        <p:cNvGrpSpPr/>
        <p:nvPr/>
      </p:nvGrpSpPr>
      <p:grpSpPr>
        <a:xfrm>
          <a:off x="0" y="0"/>
          <a:ext cx="0" cy="0"/>
          <a:chOff x="0" y="0"/>
          <a:chExt cx="0" cy="0"/>
        </a:xfrm>
      </p:grpSpPr>
      <p:sp>
        <p:nvSpPr>
          <p:cNvPr id="1577" name="Google Shape;1577;p124"/>
          <p:cNvSpPr txBox="1"/>
          <p:nvPr>
            <p:ph idx="4294967295" type="body"/>
          </p:nvPr>
        </p:nvSpPr>
        <p:spPr>
          <a:xfrm>
            <a:off x="181200" y="13963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578" name="Google Shape;1578;p124"/>
          <p:cNvSpPr/>
          <p:nvPr/>
        </p:nvSpPr>
        <p:spPr>
          <a:xfrm>
            <a:off x="4273150" y="1620175"/>
            <a:ext cx="1740300" cy="27402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24"/>
          <p:cNvSpPr/>
          <p:nvPr/>
        </p:nvSpPr>
        <p:spPr>
          <a:xfrm>
            <a:off x="6616250" y="1550750"/>
            <a:ext cx="1740300" cy="2740200"/>
          </a:xfrm>
          <a:prstGeom prst="flowChartConnector">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80" name="Google Shape;1580;p124"/>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1581" name="Google Shape;1581;p124"/>
          <p:cNvSpPr txBox="1"/>
          <p:nvPr/>
        </p:nvSpPr>
        <p:spPr>
          <a:xfrm>
            <a:off x="4273150" y="4556300"/>
            <a:ext cx="18927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Pulled out</a:t>
            </a:r>
            <a:endParaRPr sz="2400"/>
          </a:p>
        </p:txBody>
      </p:sp>
      <p:sp>
        <p:nvSpPr>
          <p:cNvPr id="1582" name="Google Shape;1582;p124"/>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Undiscovered</a:t>
            </a:r>
            <a:endParaRPr sz="2400"/>
          </a:p>
        </p:txBody>
      </p:sp>
      <p:sp>
        <p:nvSpPr>
          <p:cNvPr id="1583" name="Google Shape;1583;p124"/>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584" name="Google Shape;1584;p124"/>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585" name="Google Shape;1585;p124"/>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586" name="Google Shape;1586;p124"/>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587" name="Google Shape;1587;p124"/>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588" name="Google Shape;1588;p124"/>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589" name="Google Shape;1589;p124"/>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1590" name="Google Shape;1590;p124"/>
          <p:cNvCxnSpPr>
            <a:stCxn id="1583" idx="6"/>
            <a:endCxn id="1584"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1591" name="Google Shape;1591;p124"/>
          <p:cNvCxnSpPr>
            <a:stCxn id="1584" idx="3"/>
            <a:endCxn id="1583"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1592" name="Google Shape;1592;p124"/>
          <p:cNvCxnSpPr>
            <a:stCxn id="1584" idx="6"/>
            <a:endCxn id="1585"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1593" name="Google Shape;1593;p124"/>
          <p:cNvCxnSpPr>
            <a:stCxn id="1584" idx="4"/>
            <a:endCxn id="1588"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1594" name="Google Shape;1594;p124"/>
          <p:cNvCxnSpPr>
            <a:stCxn id="1585" idx="4"/>
            <a:endCxn id="1588"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1595" name="Google Shape;1595;p124"/>
          <p:cNvCxnSpPr>
            <a:stCxn id="1587" idx="6"/>
            <a:endCxn id="1588"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1596" name="Google Shape;1596;p124"/>
          <p:cNvCxnSpPr>
            <a:stCxn id="1588" idx="3"/>
            <a:endCxn id="1587"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1597" name="Google Shape;1597;p124"/>
          <p:cNvCxnSpPr>
            <a:stCxn id="1586" idx="7"/>
            <a:endCxn id="1583"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1598" name="Google Shape;1598;p124"/>
          <p:cNvCxnSpPr>
            <a:stCxn id="1586" idx="5"/>
            <a:endCxn id="1587"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1599" name="Google Shape;1599;p124"/>
          <p:cNvSpPr/>
          <p:nvPr/>
        </p:nvSpPr>
        <p:spPr>
          <a:xfrm>
            <a:off x="4886150" y="2815925"/>
            <a:ext cx="358800" cy="282900"/>
          </a:xfrm>
          <a:prstGeom prst="ellipse">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1600" name="Google Shape;1600;p124"/>
          <p:cNvCxnSpPr>
            <a:stCxn id="1599" idx="5"/>
            <a:endCxn id="1601" idx="1"/>
          </p:cNvCxnSpPr>
          <p:nvPr/>
        </p:nvCxnSpPr>
        <p:spPr>
          <a:xfrm>
            <a:off x="5192405" y="3057395"/>
            <a:ext cx="213300" cy="333300"/>
          </a:xfrm>
          <a:prstGeom prst="straightConnector1">
            <a:avLst/>
          </a:prstGeom>
          <a:noFill/>
          <a:ln cap="flat" cmpd="sng" w="9525">
            <a:solidFill>
              <a:schemeClr val="dk2"/>
            </a:solidFill>
            <a:prstDash val="solid"/>
            <a:round/>
            <a:headEnd len="med" w="med" type="none"/>
            <a:tailEnd len="med" w="med" type="triangle"/>
          </a:ln>
        </p:spPr>
      </p:cxnSp>
      <p:sp>
        <p:nvSpPr>
          <p:cNvPr id="1601" name="Google Shape;1601;p124"/>
          <p:cNvSpPr/>
          <p:nvPr/>
        </p:nvSpPr>
        <p:spPr>
          <a:xfrm>
            <a:off x="5353250" y="3349325"/>
            <a:ext cx="358800" cy="282900"/>
          </a:xfrm>
          <a:prstGeom prst="ellipse">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1602" name="Google Shape;1602;p124"/>
          <p:cNvCxnSpPr>
            <a:stCxn id="1583" idx="4"/>
            <a:endCxn id="1587"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1603" name="Google Shape;1603;p124"/>
          <p:cNvSpPr/>
          <p:nvPr/>
        </p:nvSpPr>
        <p:spPr>
          <a:xfrm>
            <a:off x="6917013" y="2358725"/>
            <a:ext cx="358800" cy="2829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1604" name="Google Shape;1604;p124"/>
          <p:cNvCxnSpPr>
            <a:stCxn id="1599" idx="6"/>
            <a:endCxn id="1603" idx="2"/>
          </p:cNvCxnSpPr>
          <p:nvPr/>
        </p:nvCxnSpPr>
        <p:spPr>
          <a:xfrm flipH="1" rot="10800000">
            <a:off x="5244950" y="2500175"/>
            <a:ext cx="1672200" cy="457200"/>
          </a:xfrm>
          <a:prstGeom prst="straightConnector1">
            <a:avLst/>
          </a:prstGeom>
          <a:noFill/>
          <a:ln cap="flat" cmpd="sng" w="9525">
            <a:solidFill>
              <a:schemeClr val="dk2"/>
            </a:solidFill>
            <a:prstDash val="solid"/>
            <a:round/>
            <a:headEnd len="med" w="med" type="none"/>
            <a:tailEnd len="med" w="med" type="triangle"/>
          </a:ln>
        </p:spPr>
      </p:cxnSp>
      <p:sp>
        <p:nvSpPr>
          <p:cNvPr id="1605" name="Google Shape;1605;p124"/>
          <p:cNvSpPr/>
          <p:nvPr/>
        </p:nvSpPr>
        <p:spPr>
          <a:xfrm>
            <a:off x="6917013" y="3044525"/>
            <a:ext cx="358800" cy="2829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606" name="Google Shape;1606;p124"/>
          <p:cNvSpPr/>
          <p:nvPr/>
        </p:nvSpPr>
        <p:spPr>
          <a:xfrm>
            <a:off x="6993213" y="3501725"/>
            <a:ext cx="358800" cy="2829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607" name="Google Shape;1607;p124"/>
          <p:cNvSpPr/>
          <p:nvPr/>
        </p:nvSpPr>
        <p:spPr>
          <a:xfrm>
            <a:off x="7526613" y="2511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608" name="Google Shape;1608;p124"/>
          <p:cNvSpPr/>
          <p:nvPr/>
        </p:nvSpPr>
        <p:spPr>
          <a:xfrm>
            <a:off x="7526613"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609" name="Google Shape;1609;p124"/>
          <p:cNvSpPr/>
          <p:nvPr/>
        </p:nvSpPr>
        <p:spPr>
          <a:xfrm>
            <a:off x="6882675" y="1794675"/>
            <a:ext cx="482400" cy="11736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3" name="Shape 1613"/>
        <p:cNvGrpSpPr/>
        <p:nvPr/>
      </p:nvGrpSpPr>
      <p:grpSpPr>
        <a:xfrm>
          <a:off x="0" y="0"/>
          <a:ext cx="0" cy="0"/>
          <a:chOff x="0" y="0"/>
          <a:chExt cx="0" cy="0"/>
        </a:xfrm>
      </p:grpSpPr>
      <p:sp>
        <p:nvSpPr>
          <p:cNvPr id="1614" name="Google Shape;1614;p125"/>
          <p:cNvSpPr txBox="1"/>
          <p:nvPr>
            <p:ph idx="4294967295" type="body"/>
          </p:nvPr>
        </p:nvSpPr>
        <p:spPr>
          <a:xfrm>
            <a:off x="181200" y="13963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615" name="Google Shape;1615;p125"/>
          <p:cNvSpPr/>
          <p:nvPr/>
        </p:nvSpPr>
        <p:spPr>
          <a:xfrm>
            <a:off x="4273150" y="1620175"/>
            <a:ext cx="1740300" cy="27402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25"/>
          <p:cNvSpPr/>
          <p:nvPr/>
        </p:nvSpPr>
        <p:spPr>
          <a:xfrm>
            <a:off x="6616250" y="1550750"/>
            <a:ext cx="1740300" cy="2740200"/>
          </a:xfrm>
          <a:prstGeom prst="flowChartConnector">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7" name="Google Shape;1617;p125"/>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1618" name="Google Shape;1618;p125"/>
          <p:cNvSpPr txBox="1"/>
          <p:nvPr/>
        </p:nvSpPr>
        <p:spPr>
          <a:xfrm>
            <a:off x="4273150" y="4556300"/>
            <a:ext cx="18927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Pulled out</a:t>
            </a:r>
            <a:endParaRPr sz="2400"/>
          </a:p>
        </p:txBody>
      </p:sp>
      <p:sp>
        <p:nvSpPr>
          <p:cNvPr id="1619" name="Google Shape;1619;p125"/>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Undiscovered</a:t>
            </a:r>
            <a:endParaRPr sz="2400"/>
          </a:p>
        </p:txBody>
      </p:sp>
      <p:sp>
        <p:nvSpPr>
          <p:cNvPr id="1620" name="Google Shape;1620;p125"/>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621" name="Google Shape;1621;p125"/>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622" name="Google Shape;1622;p125"/>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623" name="Google Shape;1623;p125"/>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624" name="Google Shape;1624;p125"/>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625" name="Google Shape;1625;p125"/>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626" name="Google Shape;1626;p125"/>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1627" name="Google Shape;1627;p125"/>
          <p:cNvCxnSpPr>
            <a:stCxn id="1620" idx="6"/>
            <a:endCxn id="1621"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1628" name="Google Shape;1628;p125"/>
          <p:cNvCxnSpPr>
            <a:stCxn id="1621" idx="3"/>
            <a:endCxn id="1620"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1629" name="Google Shape;1629;p125"/>
          <p:cNvCxnSpPr>
            <a:stCxn id="1621" idx="6"/>
            <a:endCxn id="1622"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1630" name="Google Shape;1630;p125"/>
          <p:cNvCxnSpPr>
            <a:stCxn id="1621" idx="4"/>
            <a:endCxn id="1625"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1631" name="Google Shape;1631;p125"/>
          <p:cNvCxnSpPr>
            <a:stCxn id="1622" idx="4"/>
            <a:endCxn id="1625"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1632" name="Google Shape;1632;p125"/>
          <p:cNvCxnSpPr>
            <a:stCxn id="1624" idx="6"/>
            <a:endCxn id="1625"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1633" name="Google Shape;1633;p125"/>
          <p:cNvCxnSpPr>
            <a:stCxn id="1625" idx="3"/>
            <a:endCxn id="1624"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1634" name="Google Shape;1634;p125"/>
          <p:cNvCxnSpPr>
            <a:stCxn id="1623" idx="7"/>
            <a:endCxn id="1620"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1635" name="Google Shape;1635;p125"/>
          <p:cNvCxnSpPr>
            <a:stCxn id="1623" idx="5"/>
            <a:endCxn id="1624"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1636" name="Google Shape;1636;p125"/>
          <p:cNvSpPr/>
          <p:nvPr/>
        </p:nvSpPr>
        <p:spPr>
          <a:xfrm>
            <a:off x="4886150" y="2815925"/>
            <a:ext cx="358800" cy="282900"/>
          </a:xfrm>
          <a:prstGeom prst="ellipse">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1637" name="Google Shape;1637;p125"/>
          <p:cNvCxnSpPr>
            <a:stCxn id="1636" idx="5"/>
            <a:endCxn id="1638" idx="1"/>
          </p:cNvCxnSpPr>
          <p:nvPr/>
        </p:nvCxnSpPr>
        <p:spPr>
          <a:xfrm>
            <a:off x="5192405" y="3057395"/>
            <a:ext cx="213300" cy="333300"/>
          </a:xfrm>
          <a:prstGeom prst="straightConnector1">
            <a:avLst/>
          </a:prstGeom>
          <a:noFill/>
          <a:ln cap="flat" cmpd="sng" w="9525">
            <a:solidFill>
              <a:schemeClr val="dk2"/>
            </a:solidFill>
            <a:prstDash val="solid"/>
            <a:round/>
            <a:headEnd len="med" w="med" type="none"/>
            <a:tailEnd len="med" w="med" type="triangle"/>
          </a:ln>
        </p:spPr>
      </p:cxnSp>
      <p:sp>
        <p:nvSpPr>
          <p:cNvPr id="1638" name="Google Shape;1638;p125"/>
          <p:cNvSpPr/>
          <p:nvPr/>
        </p:nvSpPr>
        <p:spPr>
          <a:xfrm>
            <a:off x="5353250" y="3349325"/>
            <a:ext cx="358800" cy="282900"/>
          </a:xfrm>
          <a:prstGeom prst="ellipse">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1639" name="Google Shape;1639;p125"/>
          <p:cNvCxnSpPr>
            <a:stCxn id="1620" idx="4"/>
            <a:endCxn id="1624"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1640" name="Google Shape;1640;p125"/>
          <p:cNvSpPr/>
          <p:nvPr/>
        </p:nvSpPr>
        <p:spPr>
          <a:xfrm>
            <a:off x="6917013" y="2358725"/>
            <a:ext cx="358800" cy="2829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1641" name="Google Shape;1641;p125"/>
          <p:cNvCxnSpPr>
            <a:stCxn id="1636" idx="6"/>
            <a:endCxn id="1640" idx="2"/>
          </p:cNvCxnSpPr>
          <p:nvPr/>
        </p:nvCxnSpPr>
        <p:spPr>
          <a:xfrm flipH="1" rot="10800000">
            <a:off x="5244950" y="2500175"/>
            <a:ext cx="1672200" cy="457200"/>
          </a:xfrm>
          <a:prstGeom prst="straightConnector1">
            <a:avLst/>
          </a:prstGeom>
          <a:noFill/>
          <a:ln cap="flat" cmpd="sng" w="9525">
            <a:solidFill>
              <a:schemeClr val="dk2"/>
            </a:solidFill>
            <a:prstDash val="solid"/>
            <a:round/>
            <a:headEnd len="med" w="med" type="none"/>
            <a:tailEnd len="med" w="med" type="triangle"/>
          </a:ln>
        </p:spPr>
      </p:cxnSp>
      <p:sp>
        <p:nvSpPr>
          <p:cNvPr id="1642" name="Google Shape;1642;p125"/>
          <p:cNvSpPr/>
          <p:nvPr/>
        </p:nvSpPr>
        <p:spPr>
          <a:xfrm>
            <a:off x="6917013" y="3044525"/>
            <a:ext cx="358800" cy="2829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643" name="Google Shape;1643;p125"/>
          <p:cNvSpPr/>
          <p:nvPr/>
        </p:nvSpPr>
        <p:spPr>
          <a:xfrm>
            <a:off x="6993213" y="3501725"/>
            <a:ext cx="358800" cy="2829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644" name="Google Shape;1644;p125"/>
          <p:cNvSpPr/>
          <p:nvPr/>
        </p:nvSpPr>
        <p:spPr>
          <a:xfrm>
            <a:off x="7526613" y="2511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645" name="Google Shape;1645;p125"/>
          <p:cNvSpPr/>
          <p:nvPr/>
        </p:nvSpPr>
        <p:spPr>
          <a:xfrm>
            <a:off x="7526613"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cxnSp>
        <p:nvCxnSpPr>
          <p:cNvPr id="1646" name="Google Shape;1646;p125"/>
          <p:cNvCxnSpPr>
            <a:stCxn id="1638" idx="6"/>
            <a:endCxn id="1642" idx="2"/>
          </p:cNvCxnSpPr>
          <p:nvPr/>
        </p:nvCxnSpPr>
        <p:spPr>
          <a:xfrm flipH="1" rot="10800000">
            <a:off x="5712050" y="3185975"/>
            <a:ext cx="1205100" cy="304800"/>
          </a:xfrm>
          <a:prstGeom prst="straightConnector1">
            <a:avLst/>
          </a:prstGeom>
          <a:noFill/>
          <a:ln cap="flat" cmpd="sng" w="9525">
            <a:solidFill>
              <a:schemeClr val="dk2"/>
            </a:solidFill>
            <a:prstDash val="solid"/>
            <a:round/>
            <a:headEnd len="med" w="med" type="none"/>
            <a:tailEnd len="med" w="med" type="triangle"/>
          </a:ln>
        </p:spPr>
      </p:cxnSp>
      <p:cxnSp>
        <p:nvCxnSpPr>
          <p:cNvPr id="1647" name="Google Shape;1647;p125"/>
          <p:cNvCxnSpPr>
            <a:stCxn id="1638" idx="5"/>
            <a:endCxn id="1643" idx="2"/>
          </p:cNvCxnSpPr>
          <p:nvPr/>
        </p:nvCxnSpPr>
        <p:spPr>
          <a:xfrm>
            <a:off x="5659505" y="3590795"/>
            <a:ext cx="1333800" cy="52500"/>
          </a:xfrm>
          <a:prstGeom prst="straightConnector1">
            <a:avLst/>
          </a:prstGeom>
          <a:noFill/>
          <a:ln cap="flat" cmpd="sng" w="9525">
            <a:solidFill>
              <a:schemeClr val="dk2"/>
            </a:solidFill>
            <a:prstDash val="solid"/>
            <a:round/>
            <a:headEnd len="med" w="med" type="none"/>
            <a:tailEnd len="med" w="med" type="triangle"/>
          </a:ln>
        </p:spPr>
      </p:cxnSp>
      <p:sp>
        <p:nvSpPr>
          <p:cNvPr id="1648" name="Google Shape;1648;p125"/>
          <p:cNvSpPr txBox="1"/>
          <p:nvPr/>
        </p:nvSpPr>
        <p:spPr>
          <a:xfrm>
            <a:off x="2747525" y="222025"/>
            <a:ext cx="3413700" cy="7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Look at the neighbors of 2. If any of them was undiscovered, they are now reachable, so put them into the bag. </a:t>
            </a:r>
            <a:endParaRPr/>
          </a:p>
        </p:txBody>
      </p:sp>
      <p:sp>
        <p:nvSpPr>
          <p:cNvPr id="1649" name="Google Shape;1649;p125"/>
          <p:cNvSpPr/>
          <p:nvPr/>
        </p:nvSpPr>
        <p:spPr>
          <a:xfrm>
            <a:off x="6882675" y="1794675"/>
            <a:ext cx="598200" cy="22818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3" name="Shape 1653"/>
        <p:cNvGrpSpPr/>
        <p:nvPr/>
      </p:nvGrpSpPr>
      <p:grpSpPr>
        <a:xfrm>
          <a:off x="0" y="0"/>
          <a:ext cx="0" cy="0"/>
          <a:chOff x="0" y="0"/>
          <a:chExt cx="0" cy="0"/>
        </a:xfrm>
      </p:grpSpPr>
      <p:sp>
        <p:nvSpPr>
          <p:cNvPr id="1654" name="Google Shape;1654;p126"/>
          <p:cNvSpPr txBox="1"/>
          <p:nvPr>
            <p:ph idx="4294967295" type="body"/>
          </p:nvPr>
        </p:nvSpPr>
        <p:spPr>
          <a:xfrm>
            <a:off x="181200" y="13963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655" name="Google Shape;1655;p126"/>
          <p:cNvSpPr/>
          <p:nvPr/>
        </p:nvSpPr>
        <p:spPr>
          <a:xfrm>
            <a:off x="4273150" y="1620175"/>
            <a:ext cx="1740300" cy="27402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26"/>
          <p:cNvSpPr/>
          <p:nvPr/>
        </p:nvSpPr>
        <p:spPr>
          <a:xfrm>
            <a:off x="6616250" y="1550750"/>
            <a:ext cx="1740300" cy="2740200"/>
          </a:xfrm>
          <a:prstGeom prst="flowChartConnector">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7" name="Google Shape;1657;p126"/>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1658" name="Google Shape;1658;p126"/>
          <p:cNvSpPr txBox="1"/>
          <p:nvPr/>
        </p:nvSpPr>
        <p:spPr>
          <a:xfrm>
            <a:off x="4273150" y="4556300"/>
            <a:ext cx="18927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Pulled out</a:t>
            </a:r>
            <a:endParaRPr sz="2400"/>
          </a:p>
        </p:txBody>
      </p:sp>
      <p:sp>
        <p:nvSpPr>
          <p:cNvPr id="1659" name="Google Shape;1659;p126"/>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Undiscovered</a:t>
            </a:r>
            <a:endParaRPr sz="2400"/>
          </a:p>
        </p:txBody>
      </p:sp>
      <p:sp>
        <p:nvSpPr>
          <p:cNvPr id="1660" name="Google Shape;1660;p126"/>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661" name="Google Shape;1661;p126"/>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662" name="Google Shape;1662;p126"/>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663" name="Google Shape;1663;p126"/>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664" name="Google Shape;1664;p126"/>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665" name="Google Shape;1665;p126"/>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666" name="Google Shape;1666;p126"/>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1667" name="Google Shape;1667;p126"/>
          <p:cNvCxnSpPr>
            <a:stCxn id="1660" idx="6"/>
            <a:endCxn id="1661"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1668" name="Google Shape;1668;p126"/>
          <p:cNvCxnSpPr>
            <a:stCxn id="1661" idx="3"/>
            <a:endCxn id="1660"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1669" name="Google Shape;1669;p126"/>
          <p:cNvCxnSpPr>
            <a:stCxn id="1661" idx="6"/>
            <a:endCxn id="1662"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1670" name="Google Shape;1670;p126"/>
          <p:cNvCxnSpPr>
            <a:stCxn id="1661" idx="4"/>
            <a:endCxn id="1665"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1671" name="Google Shape;1671;p126"/>
          <p:cNvCxnSpPr>
            <a:stCxn id="1662" idx="4"/>
            <a:endCxn id="1665"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1672" name="Google Shape;1672;p126"/>
          <p:cNvCxnSpPr>
            <a:stCxn id="1664" idx="6"/>
            <a:endCxn id="1665"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1673" name="Google Shape;1673;p126"/>
          <p:cNvCxnSpPr>
            <a:stCxn id="1665" idx="3"/>
            <a:endCxn id="1664"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1674" name="Google Shape;1674;p126"/>
          <p:cNvCxnSpPr>
            <a:stCxn id="1663" idx="7"/>
            <a:endCxn id="1660"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1675" name="Google Shape;1675;p126"/>
          <p:cNvCxnSpPr>
            <a:stCxn id="1663" idx="5"/>
            <a:endCxn id="1664"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1676" name="Google Shape;1676;p126"/>
          <p:cNvSpPr/>
          <p:nvPr/>
        </p:nvSpPr>
        <p:spPr>
          <a:xfrm>
            <a:off x="4886150" y="2815925"/>
            <a:ext cx="358800" cy="282900"/>
          </a:xfrm>
          <a:prstGeom prst="ellipse">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1677" name="Google Shape;1677;p126"/>
          <p:cNvCxnSpPr>
            <a:stCxn id="1676" idx="5"/>
            <a:endCxn id="1678" idx="1"/>
          </p:cNvCxnSpPr>
          <p:nvPr/>
        </p:nvCxnSpPr>
        <p:spPr>
          <a:xfrm>
            <a:off x="5192405" y="3057395"/>
            <a:ext cx="213300" cy="333300"/>
          </a:xfrm>
          <a:prstGeom prst="straightConnector1">
            <a:avLst/>
          </a:prstGeom>
          <a:noFill/>
          <a:ln cap="flat" cmpd="sng" w="9525">
            <a:solidFill>
              <a:schemeClr val="dk2"/>
            </a:solidFill>
            <a:prstDash val="solid"/>
            <a:round/>
            <a:headEnd len="med" w="med" type="none"/>
            <a:tailEnd len="med" w="med" type="triangle"/>
          </a:ln>
        </p:spPr>
      </p:cxnSp>
      <p:sp>
        <p:nvSpPr>
          <p:cNvPr id="1678" name="Google Shape;1678;p126"/>
          <p:cNvSpPr/>
          <p:nvPr/>
        </p:nvSpPr>
        <p:spPr>
          <a:xfrm>
            <a:off x="5353250" y="3349325"/>
            <a:ext cx="358800" cy="282900"/>
          </a:xfrm>
          <a:prstGeom prst="ellipse">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1679" name="Google Shape;1679;p126"/>
          <p:cNvCxnSpPr>
            <a:stCxn id="1660" idx="4"/>
            <a:endCxn id="1664"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1680" name="Google Shape;1680;p126"/>
          <p:cNvSpPr/>
          <p:nvPr/>
        </p:nvSpPr>
        <p:spPr>
          <a:xfrm>
            <a:off x="6917013" y="2358725"/>
            <a:ext cx="358800" cy="2829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1681" name="Google Shape;1681;p126"/>
          <p:cNvCxnSpPr>
            <a:stCxn id="1676" idx="6"/>
            <a:endCxn id="1680" idx="2"/>
          </p:cNvCxnSpPr>
          <p:nvPr/>
        </p:nvCxnSpPr>
        <p:spPr>
          <a:xfrm flipH="1" rot="10800000">
            <a:off x="5244950" y="2500175"/>
            <a:ext cx="1672200" cy="457200"/>
          </a:xfrm>
          <a:prstGeom prst="straightConnector1">
            <a:avLst/>
          </a:prstGeom>
          <a:noFill/>
          <a:ln cap="flat" cmpd="sng" w="9525">
            <a:solidFill>
              <a:schemeClr val="dk2"/>
            </a:solidFill>
            <a:prstDash val="solid"/>
            <a:round/>
            <a:headEnd len="med" w="med" type="none"/>
            <a:tailEnd len="med" w="med" type="triangle"/>
          </a:ln>
        </p:spPr>
      </p:cxnSp>
      <p:sp>
        <p:nvSpPr>
          <p:cNvPr id="1682" name="Google Shape;1682;p126"/>
          <p:cNvSpPr/>
          <p:nvPr/>
        </p:nvSpPr>
        <p:spPr>
          <a:xfrm>
            <a:off x="6917013" y="3044525"/>
            <a:ext cx="358800" cy="2829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683" name="Google Shape;1683;p126"/>
          <p:cNvSpPr/>
          <p:nvPr/>
        </p:nvSpPr>
        <p:spPr>
          <a:xfrm>
            <a:off x="6993213" y="3501725"/>
            <a:ext cx="358800" cy="282900"/>
          </a:xfrm>
          <a:prstGeom prst="ellipse">
            <a:avLst/>
          </a:prstGeom>
          <a:solidFill>
            <a:srgbClr val="E06666"/>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684" name="Google Shape;1684;p126"/>
          <p:cNvSpPr/>
          <p:nvPr/>
        </p:nvSpPr>
        <p:spPr>
          <a:xfrm>
            <a:off x="7526613" y="2511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685" name="Google Shape;1685;p126"/>
          <p:cNvSpPr/>
          <p:nvPr/>
        </p:nvSpPr>
        <p:spPr>
          <a:xfrm>
            <a:off x="7526613"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cxnSp>
        <p:nvCxnSpPr>
          <p:cNvPr id="1686" name="Google Shape;1686;p126"/>
          <p:cNvCxnSpPr>
            <a:stCxn id="1678" idx="6"/>
            <a:endCxn id="1682" idx="2"/>
          </p:cNvCxnSpPr>
          <p:nvPr/>
        </p:nvCxnSpPr>
        <p:spPr>
          <a:xfrm flipH="1" rot="10800000">
            <a:off x="5712050" y="3185975"/>
            <a:ext cx="1205100" cy="304800"/>
          </a:xfrm>
          <a:prstGeom prst="straightConnector1">
            <a:avLst/>
          </a:prstGeom>
          <a:noFill/>
          <a:ln cap="flat" cmpd="sng" w="9525">
            <a:solidFill>
              <a:schemeClr val="dk2"/>
            </a:solidFill>
            <a:prstDash val="solid"/>
            <a:round/>
            <a:headEnd len="med" w="med" type="none"/>
            <a:tailEnd len="med" w="med" type="triangle"/>
          </a:ln>
        </p:spPr>
      </p:cxnSp>
      <p:cxnSp>
        <p:nvCxnSpPr>
          <p:cNvPr id="1687" name="Google Shape;1687;p126"/>
          <p:cNvCxnSpPr>
            <a:stCxn id="1678" idx="5"/>
            <a:endCxn id="1683" idx="2"/>
          </p:cNvCxnSpPr>
          <p:nvPr/>
        </p:nvCxnSpPr>
        <p:spPr>
          <a:xfrm>
            <a:off x="5659505" y="3590795"/>
            <a:ext cx="1333800" cy="52500"/>
          </a:xfrm>
          <a:prstGeom prst="straightConnector1">
            <a:avLst/>
          </a:prstGeom>
          <a:noFill/>
          <a:ln cap="flat" cmpd="sng" w="28575">
            <a:solidFill>
              <a:schemeClr val="dk2"/>
            </a:solidFill>
            <a:prstDash val="solid"/>
            <a:round/>
            <a:headEnd len="med" w="med" type="none"/>
            <a:tailEnd len="med" w="med" type="triangle"/>
          </a:ln>
        </p:spPr>
      </p:cxnSp>
      <p:sp>
        <p:nvSpPr>
          <p:cNvPr id="1688" name="Google Shape;1688;p126"/>
          <p:cNvSpPr/>
          <p:nvPr/>
        </p:nvSpPr>
        <p:spPr>
          <a:xfrm>
            <a:off x="6882675" y="1794675"/>
            <a:ext cx="598200" cy="22818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26"/>
          <p:cNvSpPr txBox="1"/>
          <p:nvPr/>
        </p:nvSpPr>
        <p:spPr>
          <a:xfrm>
            <a:off x="2978800" y="79200"/>
            <a:ext cx="2733300" cy="8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Choose the next vertex that will be pulled out of the bag.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3" name="Shape 1693"/>
        <p:cNvGrpSpPr/>
        <p:nvPr/>
      </p:nvGrpSpPr>
      <p:grpSpPr>
        <a:xfrm>
          <a:off x="0" y="0"/>
          <a:ext cx="0" cy="0"/>
          <a:chOff x="0" y="0"/>
          <a:chExt cx="0" cy="0"/>
        </a:xfrm>
      </p:grpSpPr>
      <p:sp>
        <p:nvSpPr>
          <p:cNvPr id="1694" name="Google Shape;1694;p127"/>
          <p:cNvSpPr txBox="1"/>
          <p:nvPr>
            <p:ph idx="4294967295" type="body"/>
          </p:nvPr>
        </p:nvSpPr>
        <p:spPr>
          <a:xfrm>
            <a:off x="181200" y="13963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695" name="Google Shape;1695;p127"/>
          <p:cNvSpPr/>
          <p:nvPr/>
        </p:nvSpPr>
        <p:spPr>
          <a:xfrm>
            <a:off x="4273150" y="1620175"/>
            <a:ext cx="1740300" cy="27402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27"/>
          <p:cNvSpPr/>
          <p:nvPr/>
        </p:nvSpPr>
        <p:spPr>
          <a:xfrm>
            <a:off x="6616250" y="1550750"/>
            <a:ext cx="1740300" cy="2740200"/>
          </a:xfrm>
          <a:prstGeom prst="flowChartConnector">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7" name="Google Shape;1697;p127"/>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1698" name="Google Shape;1698;p127"/>
          <p:cNvSpPr txBox="1"/>
          <p:nvPr/>
        </p:nvSpPr>
        <p:spPr>
          <a:xfrm>
            <a:off x="4427225" y="4556300"/>
            <a:ext cx="17385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Pulled out</a:t>
            </a:r>
            <a:endParaRPr sz="2400"/>
          </a:p>
        </p:txBody>
      </p:sp>
      <p:sp>
        <p:nvSpPr>
          <p:cNvPr id="1699" name="Google Shape;1699;p127"/>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Undiscovered</a:t>
            </a:r>
            <a:endParaRPr sz="2400"/>
          </a:p>
        </p:txBody>
      </p:sp>
      <p:sp>
        <p:nvSpPr>
          <p:cNvPr id="1700" name="Google Shape;1700;p127"/>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701" name="Google Shape;1701;p127"/>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702" name="Google Shape;1702;p127"/>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703" name="Google Shape;1703;p127"/>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704" name="Google Shape;1704;p127"/>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705" name="Google Shape;1705;p127"/>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706" name="Google Shape;1706;p127"/>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1707" name="Google Shape;1707;p127"/>
          <p:cNvCxnSpPr>
            <a:stCxn id="1700" idx="6"/>
            <a:endCxn id="1701"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1708" name="Google Shape;1708;p127"/>
          <p:cNvCxnSpPr>
            <a:stCxn id="1701" idx="3"/>
            <a:endCxn id="1700"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1709" name="Google Shape;1709;p127"/>
          <p:cNvCxnSpPr>
            <a:stCxn id="1701" idx="6"/>
            <a:endCxn id="1702"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1710" name="Google Shape;1710;p127"/>
          <p:cNvCxnSpPr>
            <a:stCxn id="1701" idx="4"/>
            <a:endCxn id="1705"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1711" name="Google Shape;1711;p127"/>
          <p:cNvCxnSpPr>
            <a:stCxn id="1702" idx="4"/>
            <a:endCxn id="1705"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1712" name="Google Shape;1712;p127"/>
          <p:cNvCxnSpPr>
            <a:stCxn id="1704" idx="6"/>
            <a:endCxn id="1705"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1713" name="Google Shape;1713;p127"/>
          <p:cNvCxnSpPr>
            <a:stCxn id="1705" idx="3"/>
            <a:endCxn id="1704"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1714" name="Google Shape;1714;p127"/>
          <p:cNvCxnSpPr>
            <a:stCxn id="1703" idx="7"/>
            <a:endCxn id="1700"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1715" name="Google Shape;1715;p127"/>
          <p:cNvCxnSpPr>
            <a:stCxn id="1703" idx="5"/>
            <a:endCxn id="1704"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1716" name="Google Shape;1716;p127"/>
          <p:cNvSpPr/>
          <p:nvPr/>
        </p:nvSpPr>
        <p:spPr>
          <a:xfrm>
            <a:off x="4352750" y="25873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1717" name="Google Shape;1717;p127"/>
          <p:cNvCxnSpPr>
            <a:stCxn id="1716" idx="5"/>
            <a:endCxn id="1718" idx="1"/>
          </p:cNvCxnSpPr>
          <p:nvPr/>
        </p:nvCxnSpPr>
        <p:spPr>
          <a:xfrm>
            <a:off x="4659005" y="2828795"/>
            <a:ext cx="213300" cy="257100"/>
          </a:xfrm>
          <a:prstGeom prst="straightConnector1">
            <a:avLst/>
          </a:prstGeom>
          <a:noFill/>
          <a:ln cap="flat" cmpd="sng" w="9525">
            <a:solidFill>
              <a:schemeClr val="dk2"/>
            </a:solidFill>
            <a:prstDash val="solid"/>
            <a:round/>
            <a:headEnd len="med" w="med" type="none"/>
            <a:tailEnd len="med" w="med" type="triangle"/>
          </a:ln>
        </p:spPr>
      </p:cxnSp>
      <p:sp>
        <p:nvSpPr>
          <p:cNvPr id="1718" name="Google Shape;1718;p127"/>
          <p:cNvSpPr/>
          <p:nvPr/>
        </p:nvSpPr>
        <p:spPr>
          <a:xfrm>
            <a:off x="4819850" y="30445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1719" name="Google Shape;1719;p127"/>
          <p:cNvCxnSpPr>
            <a:stCxn id="1700" idx="4"/>
            <a:endCxn id="1704"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1720" name="Google Shape;1720;p127"/>
          <p:cNvSpPr/>
          <p:nvPr/>
        </p:nvSpPr>
        <p:spPr>
          <a:xfrm>
            <a:off x="6917013" y="23587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1721" name="Google Shape;1721;p127"/>
          <p:cNvCxnSpPr>
            <a:stCxn id="1716" idx="6"/>
            <a:endCxn id="1720" idx="2"/>
          </p:cNvCxnSpPr>
          <p:nvPr/>
        </p:nvCxnSpPr>
        <p:spPr>
          <a:xfrm flipH="1" rot="10800000">
            <a:off x="4711550" y="2500175"/>
            <a:ext cx="2205600" cy="228600"/>
          </a:xfrm>
          <a:prstGeom prst="straightConnector1">
            <a:avLst/>
          </a:prstGeom>
          <a:noFill/>
          <a:ln cap="flat" cmpd="sng" w="9525">
            <a:solidFill>
              <a:schemeClr val="dk2"/>
            </a:solidFill>
            <a:prstDash val="solid"/>
            <a:round/>
            <a:headEnd len="med" w="med" type="none"/>
            <a:tailEnd len="med" w="med" type="triangle"/>
          </a:ln>
        </p:spPr>
      </p:cxnSp>
      <p:sp>
        <p:nvSpPr>
          <p:cNvPr id="1722" name="Google Shape;1722;p127"/>
          <p:cNvSpPr/>
          <p:nvPr/>
        </p:nvSpPr>
        <p:spPr>
          <a:xfrm>
            <a:off x="6917013" y="28921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723" name="Google Shape;1723;p127"/>
          <p:cNvSpPr/>
          <p:nvPr/>
        </p:nvSpPr>
        <p:spPr>
          <a:xfrm>
            <a:off x="5316813" y="33493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724" name="Google Shape;1724;p127"/>
          <p:cNvSpPr/>
          <p:nvPr/>
        </p:nvSpPr>
        <p:spPr>
          <a:xfrm>
            <a:off x="7526613" y="2511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725" name="Google Shape;1725;p127"/>
          <p:cNvSpPr/>
          <p:nvPr/>
        </p:nvSpPr>
        <p:spPr>
          <a:xfrm>
            <a:off x="7526613"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cxnSp>
        <p:nvCxnSpPr>
          <p:cNvPr id="1726" name="Google Shape;1726;p127"/>
          <p:cNvCxnSpPr>
            <a:stCxn id="1718" idx="6"/>
            <a:endCxn id="1722" idx="2"/>
          </p:cNvCxnSpPr>
          <p:nvPr/>
        </p:nvCxnSpPr>
        <p:spPr>
          <a:xfrm flipH="1" rot="10800000">
            <a:off x="5178650" y="3033575"/>
            <a:ext cx="1738500" cy="152400"/>
          </a:xfrm>
          <a:prstGeom prst="straightConnector1">
            <a:avLst/>
          </a:prstGeom>
          <a:noFill/>
          <a:ln cap="flat" cmpd="sng" w="9525">
            <a:solidFill>
              <a:schemeClr val="dk2"/>
            </a:solidFill>
            <a:prstDash val="solid"/>
            <a:round/>
            <a:headEnd len="med" w="med" type="none"/>
            <a:tailEnd len="med" w="med" type="triangle"/>
          </a:ln>
        </p:spPr>
      </p:cxnSp>
      <p:cxnSp>
        <p:nvCxnSpPr>
          <p:cNvPr id="1727" name="Google Shape;1727;p127"/>
          <p:cNvCxnSpPr>
            <a:stCxn id="1718" idx="5"/>
            <a:endCxn id="1723" idx="2"/>
          </p:cNvCxnSpPr>
          <p:nvPr/>
        </p:nvCxnSpPr>
        <p:spPr>
          <a:xfrm>
            <a:off x="5126105" y="3285995"/>
            <a:ext cx="190800" cy="204900"/>
          </a:xfrm>
          <a:prstGeom prst="straightConnector1">
            <a:avLst/>
          </a:prstGeom>
          <a:noFill/>
          <a:ln cap="flat" cmpd="sng" w="9525">
            <a:solidFill>
              <a:schemeClr val="dk2"/>
            </a:solidFill>
            <a:prstDash val="solid"/>
            <a:round/>
            <a:headEnd len="med" w="med" type="none"/>
            <a:tailEnd len="med" w="med" type="triangle"/>
          </a:ln>
        </p:spPr>
      </p:cxnSp>
      <p:cxnSp>
        <p:nvCxnSpPr>
          <p:cNvPr id="1728" name="Google Shape;1728;p127"/>
          <p:cNvCxnSpPr>
            <a:stCxn id="1723" idx="6"/>
            <a:endCxn id="1720" idx="3"/>
          </p:cNvCxnSpPr>
          <p:nvPr/>
        </p:nvCxnSpPr>
        <p:spPr>
          <a:xfrm flipH="1" rot="10800000">
            <a:off x="5675613" y="2600075"/>
            <a:ext cx="1293900" cy="890700"/>
          </a:xfrm>
          <a:prstGeom prst="straightConnector1">
            <a:avLst/>
          </a:prstGeom>
          <a:noFill/>
          <a:ln cap="flat" cmpd="sng" w="9525">
            <a:solidFill>
              <a:schemeClr val="dk2"/>
            </a:solidFill>
            <a:prstDash val="solid"/>
            <a:round/>
            <a:headEnd len="med" w="med" type="none"/>
            <a:tailEnd len="med" w="med" type="triangle"/>
          </a:ln>
        </p:spPr>
      </p:cxnSp>
      <p:sp>
        <p:nvSpPr>
          <p:cNvPr id="1729" name="Google Shape;1729;p127"/>
          <p:cNvSpPr/>
          <p:nvPr/>
        </p:nvSpPr>
        <p:spPr>
          <a:xfrm>
            <a:off x="6882675" y="1794675"/>
            <a:ext cx="598200" cy="22818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27"/>
          <p:cNvSpPr txBox="1"/>
          <p:nvPr/>
        </p:nvSpPr>
        <p:spPr>
          <a:xfrm>
            <a:off x="3163800" y="203525"/>
            <a:ext cx="3663300" cy="6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Vertex 4 has no undiscovered neighbors, so no new additions to the bag.</a:t>
            </a:r>
            <a:endParaRPr sz="18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4" name="Shape 1734"/>
        <p:cNvGrpSpPr/>
        <p:nvPr/>
      </p:nvGrpSpPr>
      <p:grpSpPr>
        <a:xfrm>
          <a:off x="0" y="0"/>
          <a:ext cx="0" cy="0"/>
          <a:chOff x="0" y="0"/>
          <a:chExt cx="0" cy="0"/>
        </a:xfrm>
      </p:grpSpPr>
      <p:sp>
        <p:nvSpPr>
          <p:cNvPr id="1735" name="Google Shape;1735;p128"/>
          <p:cNvSpPr txBox="1"/>
          <p:nvPr>
            <p:ph idx="4294967295" type="body"/>
          </p:nvPr>
        </p:nvSpPr>
        <p:spPr>
          <a:xfrm>
            <a:off x="181200" y="13963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736" name="Google Shape;1736;p128"/>
          <p:cNvSpPr/>
          <p:nvPr/>
        </p:nvSpPr>
        <p:spPr>
          <a:xfrm>
            <a:off x="4273150" y="1620175"/>
            <a:ext cx="1740300" cy="27402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28"/>
          <p:cNvSpPr/>
          <p:nvPr/>
        </p:nvSpPr>
        <p:spPr>
          <a:xfrm>
            <a:off x="6616250" y="1550750"/>
            <a:ext cx="1740300" cy="2740200"/>
          </a:xfrm>
          <a:prstGeom prst="flowChartConnector">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8" name="Google Shape;1738;p128"/>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1739" name="Google Shape;1739;p128"/>
          <p:cNvSpPr txBox="1"/>
          <p:nvPr/>
        </p:nvSpPr>
        <p:spPr>
          <a:xfrm>
            <a:off x="4427225" y="4556300"/>
            <a:ext cx="17385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Pulled out</a:t>
            </a:r>
            <a:endParaRPr sz="2400"/>
          </a:p>
        </p:txBody>
      </p:sp>
      <p:sp>
        <p:nvSpPr>
          <p:cNvPr id="1740" name="Google Shape;1740;p128"/>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Undiscovered</a:t>
            </a:r>
            <a:endParaRPr sz="2400"/>
          </a:p>
        </p:txBody>
      </p:sp>
      <p:sp>
        <p:nvSpPr>
          <p:cNvPr id="1741" name="Google Shape;1741;p128"/>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742" name="Google Shape;1742;p128"/>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743" name="Google Shape;1743;p128"/>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744" name="Google Shape;1744;p128"/>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745" name="Google Shape;1745;p128"/>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746" name="Google Shape;1746;p128"/>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747" name="Google Shape;1747;p128"/>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1748" name="Google Shape;1748;p128"/>
          <p:cNvCxnSpPr>
            <a:stCxn id="1741" idx="6"/>
            <a:endCxn id="1742"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1749" name="Google Shape;1749;p128"/>
          <p:cNvCxnSpPr>
            <a:stCxn id="1742" idx="3"/>
            <a:endCxn id="1741"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1750" name="Google Shape;1750;p128"/>
          <p:cNvCxnSpPr>
            <a:stCxn id="1742" idx="6"/>
            <a:endCxn id="1743"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1751" name="Google Shape;1751;p128"/>
          <p:cNvCxnSpPr>
            <a:stCxn id="1742" idx="4"/>
            <a:endCxn id="1746"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1752" name="Google Shape;1752;p128"/>
          <p:cNvCxnSpPr>
            <a:stCxn id="1743" idx="4"/>
            <a:endCxn id="1746"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1753" name="Google Shape;1753;p128"/>
          <p:cNvCxnSpPr>
            <a:stCxn id="1745" idx="6"/>
            <a:endCxn id="1746"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1754" name="Google Shape;1754;p128"/>
          <p:cNvCxnSpPr>
            <a:stCxn id="1746" idx="3"/>
            <a:endCxn id="1745"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1755" name="Google Shape;1755;p128"/>
          <p:cNvCxnSpPr>
            <a:stCxn id="1744" idx="7"/>
            <a:endCxn id="1741"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1756" name="Google Shape;1756;p128"/>
          <p:cNvCxnSpPr>
            <a:stCxn id="1744" idx="5"/>
            <a:endCxn id="1745"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1757" name="Google Shape;1757;p128"/>
          <p:cNvSpPr/>
          <p:nvPr/>
        </p:nvSpPr>
        <p:spPr>
          <a:xfrm>
            <a:off x="4352750" y="25873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1758" name="Google Shape;1758;p128"/>
          <p:cNvCxnSpPr>
            <a:stCxn id="1757" idx="5"/>
            <a:endCxn id="1759" idx="1"/>
          </p:cNvCxnSpPr>
          <p:nvPr/>
        </p:nvCxnSpPr>
        <p:spPr>
          <a:xfrm>
            <a:off x="4659005" y="2828795"/>
            <a:ext cx="213300" cy="257100"/>
          </a:xfrm>
          <a:prstGeom prst="straightConnector1">
            <a:avLst/>
          </a:prstGeom>
          <a:noFill/>
          <a:ln cap="flat" cmpd="sng" w="9525">
            <a:solidFill>
              <a:schemeClr val="dk2"/>
            </a:solidFill>
            <a:prstDash val="solid"/>
            <a:round/>
            <a:headEnd len="med" w="med" type="none"/>
            <a:tailEnd len="med" w="med" type="triangle"/>
          </a:ln>
        </p:spPr>
      </p:cxnSp>
      <p:sp>
        <p:nvSpPr>
          <p:cNvPr id="1759" name="Google Shape;1759;p128"/>
          <p:cNvSpPr/>
          <p:nvPr/>
        </p:nvSpPr>
        <p:spPr>
          <a:xfrm>
            <a:off x="4819850" y="30445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1760" name="Google Shape;1760;p128"/>
          <p:cNvCxnSpPr>
            <a:stCxn id="1741" idx="4"/>
            <a:endCxn id="1745"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1761" name="Google Shape;1761;p128"/>
          <p:cNvSpPr/>
          <p:nvPr/>
        </p:nvSpPr>
        <p:spPr>
          <a:xfrm>
            <a:off x="6917013" y="2358725"/>
            <a:ext cx="358800" cy="282900"/>
          </a:xfrm>
          <a:prstGeom prst="ellipse">
            <a:avLst/>
          </a:prstGeom>
          <a:solidFill>
            <a:srgbClr val="EA9999"/>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1762" name="Google Shape;1762;p128"/>
          <p:cNvCxnSpPr>
            <a:stCxn id="1757" idx="6"/>
            <a:endCxn id="1761" idx="2"/>
          </p:cNvCxnSpPr>
          <p:nvPr/>
        </p:nvCxnSpPr>
        <p:spPr>
          <a:xfrm flipH="1" rot="10800000">
            <a:off x="4711550" y="2500175"/>
            <a:ext cx="2205600" cy="228600"/>
          </a:xfrm>
          <a:prstGeom prst="straightConnector1">
            <a:avLst/>
          </a:prstGeom>
          <a:noFill/>
          <a:ln cap="flat" cmpd="sng" w="28575">
            <a:solidFill>
              <a:schemeClr val="dk2"/>
            </a:solidFill>
            <a:prstDash val="solid"/>
            <a:round/>
            <a:headEnd len="med" w="med" type="none"/>
            <a:tailEnd len="med" w="med" type="triangle"/>
          </a:ln>
        </p:spPr>
      </p:cxnSp>
      <p:sp>
        <p:nvSpPr>
          <p:cNvPr id="1763" name="Google Shape;1763;p128"/>
          <p:cNvSpPr/>
          <p:nvPr/>
        </p:nvSpPr>
        <p:spPr>
          <a:xfrm>
            <a:off x="6917013" y="28921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764" name="Google Shape;1764;p128"/>
          <p:cNvSpPr/>
          <p:nvPr/>
        </p:nvSpPr>
        <p:spPr>
          <a:xfrm>
            <a:off x="5316813" y="33493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765" name="Google Shape;1765;p128"/>
          <p:cNvSpPr/>
          <p:nvPr/>
        </p:nvSpPr>
        <p:spPr>
          <a:xfrm>
            <a:off x="7526613" y="2511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766" name="Google Shape;1766;p128"/>
          <p:cNvSpPr/>
          <p:nvPr/>
        </p:nvSpPr>
        <p:spPr>
          <a:xfrm>
            <a:off x="7526613"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cxnSp>
        <p:nvCxnSpPr>
          <p:cNvPr id="1767" name="Google Shape;1767;p128"/>
          <p:cNvCxnSpPr>
            <a:stCxn id="1759" idx="6"/>
            <a:endCxn id="1763" idx="2"/>
          </p:cNvCxnSpPr>
          <p:nvPr/>
        </p:nvCxnSpPr>
        <p:spPr>
          <a:xfrm flipH="1" rot="10800000">
            <a:off x="5178650" y="3033575"/>
            <a:ext cx="1738500" cy="152400"/>
          </a:xfrm>
          <a:prstGeom prst="straightConnector1">
            <a:avLst/>
          </a:prstGeom>
          <a:noFill/>
          <a:ln cap="flat" cmpd="sng" w="9525">
            <a:solidFill>
              <a:schemeClr val="dk2"/>
            </a:solidFill>
            <a:prstDash val="solid"/>
            <a:round/>
            <a:headEnd len="med" w="med" type="none"/>
            <a:tailEnd len="med" w="med" type="triangle"/>
          </a:ln>
        </p:spPr>
      </p:cxnSp>
      <p:cxnSp>
        <p:nvCxnSpPr>
          <p:cNvPr id="1768" name="Google Shape;1768;p128"/>
          <p:cNvCxnSpPr>
            <a:stCxn id="1759" idx="5"/>
            <a:endCxn id="1764" idx="2"/>
          </p:cNvCxnSpPr>
          <p:nvPr/>
        </p:nvCxnSpPr>
        <p:spPr>
          <a:xfrm>
            <a:off x="5126105" y="3285995"/>
            <a:ext cx="190800" cy="204900"/>
          </a:xfrm>
          <a:prstGeom prst="straightConnector1">
            <a:avLst/>
          </a:prstGeom>
          <a:noFill/>
          <a:ln cap="flat" cmpd="sng" w="9525">
            <a:solidFill>
              <a:schemeClr val="dk2"/>
            </a:solidFill>
            <a:prstDash val="solid"/>
            <a:round/>
            <a:headEnd len="med" w="med" type="none"/>
            <a:tailEnd len="med" w="med" type="triangle"/>
          </a:ln>
        </p:spPr>
      </p:cxnSp>
      <p:cxnSp>
        <p:nvCxnSpPr>
          <p:cNvPr id="1769" name="Google Shape;1769;p128"/>
          <p:cNvCxnSpPr>
            <a:stCxn id="1764" idx="6"/>
            <a:endCxn id="1761" idx="3"/>
          </p:cNvCxnSpPr>
          <p:nvPr/>
        </p:nvCxnSpPr>
        <p:spPr>
          <a:xfrm flipH="1" rot="10800000">
            <a:off x="5675613" y="2600075"/>
            <a:ext cx="1293900" cy="890700"/>
          </a:xfrm>
          <a:prstGeom prst="straightConnector1">
            <a:avLst/>
          </a:prstGeom>
          <a:noFill/>
          <a:ln cap="flat" cmpd="sng" w="9525">
            <a:solidFill>
              <a:schemeClr val="dk2"/>
            </a:solidFill>
            <a:prstDash val="solid"/>
            <a:round/>
            <a:headEnd len="med" w="med" type="none"/>
            <a:tailEnd len="med" w="med" type="triangle"/>
          </a:ln>
        </p:spPr>
      </p:cxnSp>
      <p:sp>
        <p:nvSpPr>
          <p:cNvPr id="1770" name="Google Shape;1770;p128"/>
          <p:cNvSpPr/>
          <p:nvPr/>
        </p:nvSpPr>
        <p:spPr>
          <a:xfrm>
            <a:off x="6882675" y="1794675"/>
            <a:ext cx="598200" cy="22818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28"/>
          <p:cNvSpPr txBox="1"/>
          <p:nvPr/>
        </p:nvSpPr>
        <p:spPr>
          <a:xfrm>
            <a:off x="2978800" y="79200"/>
            <a:ext cx="2733300" cy="8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Choose the next vertex that will be pulled out of the bag.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5" name="Shape 1775"/>
        <p:cNvGrpSpPr/>
        <p:nvPr/>
      </p:nvGrpSpPr>
      <p:grpSpPr>
        <a:xfrm>
          <a:off x="0" y="0"/>
          <a:ext cx="0" cy="0"/>
          <a:chOff x="0" y="0"/>
          <a:chExt cx="0" cy="0"/>
        </a:xfrm>
      </p:grpSpPr>
      <p:sp>
        <p:nvSpPr>
          <p:cNvPr id="1776" name="Google Shape;1776;p129"/>
          <p:cNvSpPr txBox="1"/>
          <p:nvPr>
            <p:ph idx="4294967295" type="body"/>
          </p:nvPr>
        </p:nvSpPr>
        <p:spPr>
          <a:xfrm>
            <a:off x="181200" y="13963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777" name="Google Shape;1777;p129"/>
          <p:cNvSpPr/>
          <p:nvPr/>
        </p:nvSpPr>
        <p:spPr>
          <a:xfrm>
            <a:off x="4273150" y="1620175"/>
            <a:ext cx="1740300" cy="27402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29"/>
          <p:cNvSpPr/>
          <p:nvPr/>
        </p:nvSpPr>
        <p:spPr>
          <a:xfrm>
            <a:off x="6616250" y="1550750"/>
            <a:ext cx="1740300" cy="2740200"/>
          </a:xfrm>
          <a:prstGeom prst="flowChartConnector">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9" name="Google Shape;1779;p129"/>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1780" name="Google Shape;1780;p129"/>
          <p:cNvSpPr txBox="1"/>
          <p:nvPr/>
        </p:nvSpPr>
        <p:spPr>
          <a:xfrm>
            <a:off x="4352750" y="4556300"/>
            <a:ext cx="18129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Pulled out</a:t>
            </a:r>
            <a:endParaRPr sz="2400"/>
          </a:p>
        </p:txBody>
      </p:sp>
      <p:sp>
        <p:nvSpPr>
          <p:cNvPr id="1781" name="Google Shape;1781;p129"/>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Undiscovered</a:t>
            </a:r>
            <a:endParaRPr sz="2400"/>
          </a:p>
        </p:txBody>
      </p:sp>
      <p:sp>
        <p:nvSpPr>
          <p:cNvPr id="1782" name="Google Shape;1782;p129"/>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783" name="Google Shape;1783;p129"/>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784" name="Google Shape;1784;p129"/>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785" name="Google Shape;1785;p129"/>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786" name="Google Shape;1786;p129"/>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787" name="Google Shape;1787;p129"/>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788" name="Google Shape;1788;p129"/>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1789" name="Google Shape;1789;p129"/>
          <p:cNvCxnSpPr>
            <a:stCxn id="1782" idx="6"/>
            <a:endCxn id="1783"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1790" name="Google Shape;1790;p129"/>
          <p:cNvCxnSpPr>
            <a:stCxn id="1783" idx="3"/>
            <a:endCxn id="1782"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1791" name="Google Shape;1791;p129"/>
          <p:cNvCxnSpPr>
            <a:stCxn id="1783" idx="6"/>
            <a:endCxn id="1784"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1792" name="Google Shape;1792;p129"/>
          <p:cNvCxnSpPr>
            <a:stCxn id="1783" idx="4"/>
            <a:endCxn id="1787"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1793" name="Google Shape;1793;p129"/>
          <p:cNvCxnSpPr>
            <a:stCxn id="1784" idx="4"/>
            <a:endCxn id="1787"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1794" name="Google Shape;1794;p129"/>
          <p:cNvCxnSpPr>
            <a:stCxn id="1786" idx="6"/>
            <a:endCxn id="1787"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1795" name="Google Shape;1795;p129"/>
          <p:cNvCxnSpPr>
            <a:stCxn id="1787" idx="3"/>
            <a:endCxn id="1786"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1796" name="Google Shape;1796;p129"/>
          <p:cNvCxnSpPr>
            <a:stCxn id="1785" idx="7"/>
            <a:endCxn id="1782"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1797" name="Google Shape;1797;p129"/>
          <p:cNvCxnSpPr>
            <a:stCxn id="1785" idx="5"/>
            <a:endCxn id="1786"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1798" name="Google Shape;1798;p129"/>
          <p:cNvSpPr/>
          <p:nvPr/>
        </p:nvSpPr>
        <p:spPr>
          <a:xfrm>
            <a:off x="4352750" y="25873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1799" name="Google Shape;1799;p129"/>
          <p:cNvCxnSpPr>
            <a:stCxn id="1798" idx="5"/>
            <a:endCxn id="1800" idx="1"/>
          </p:cNvCxnSpPr>
          <p:nvPr/>
        </p:nvCxnSpPr>
        <p:spPr>
          <a:xfrm>
            <a:off x="4659005" y="2828795"/>
            <a:ext cx="213300" cy="257100"/>
          </a:xfrm>
          <a:prstGeom prst="straightConnector1">
            <a:avLst/>
          </a:prstGeom>
          <a:noFill/>
          <a:ln cap="flat" cmpd="sng" w="9525">
            <a:solidFill>
              <a:schemeClr val="dk2"/>
            </a:solidFill>
            <a:prstDash val="solid"/>
            <a:round/>
            <a:headEnd len="med" w="med" type="none"/>
            <a:tailEnd len="med" w="med" type="triangle"/>
          </a:ln>
        </p:spPr>
      </p:cxnSp>
      <p:sp>
        <p:nvSpPr>
          <p:cNvPr id="1800" name="Google Shape;1800;p129"/>
          <p:cNvSpPr/>
          <p:nvPr/>
        </p:nvSpPr>
        <p:spPr>
          <a:xfrm>
            <a:off x="4819850" y="30445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1801" name="Google Shape;1801;p129"/>
          <p:cNvCxnSpPr>
            <a:stCxn id="1782" idx="4"/>
            <a:endCxn id="1786"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1802" name="Google Shape;1802;p129"/>
          <p:cNvSpPr/>
          <p:nvPr/>
        </p:nvSpPr>
        <p:spPr>
          <a:xfrm>
            <a:off x="5012013" y="24349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1803" name="Google Shape;1803;p129"/>
          <p:cNvCxnSpPr>
            <a:stCxn id="1798" idx="6"/>
            <a:endCxn id="1802" idx="2"/>
          </p:cNvCxnSpPr>
          <p:nvPr/>
        </p:nvCxnSpPr>
        <p:spPr>
          <a:xfrm flipH="1" rot="10800000">
            <a:off x="4711550" y="2576375"/>
            <a:ext cx="300600" cy="152400"/>
          </a:xfrm>
          <a:prstGeom prst="straightConnector1">
            <a:avLst/>
          </a:prstGeom>
          <a:noFill/>
          <a:ln cap="flat" cmpd="sng" w="9525">
            <a:solidFill>
              <a:schemeClr val="dk2"/>
            </a:solidFill>
            <a:prstDash val="solid"/>
            <a:round/>
            <a:headEnd len="med" w="med" type="none"/>
            <a:tailEnd len="med" w="med" type="triangle"/>
          </a:ln>
        </p:spPr>
      </p:cxnSp>
      <p:sp>
        <p:nvSpPr>
          <p:cNvPr id="1804" name="Google Shape;1804;p129"/>
          <p:cNvSpPr/>
          <p:nvPr/>
        </p:nvSpPr>
        <p:spPr>
          <a:xfrm>
            <a:off x="6917013" y="28921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805" name="Google Shape;1805;p129"/>
          <p:cNvSpPr/>
          <p:nvPr/>
        </p:nvSpPr>
        <p:spPr>
          <a:xfrm>
            <a:off x="5316813" y="33493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806" name="Google Shape;1806;p129"/>
          <p:cNvSpPr/>
          <p:nvPr/>
        </p:nvSpPr>
        <p:spPr>
          <a:xfrm>
            <a:off x="7526613" y="2511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807" name="Google Shape;1807;p129"/>
          <p:cNvSpPr/>
          <p:nvPr/>
        </p:nvSpPr>
        <p:spPr>
          <a:xfrm>
            <a:off x="7526613"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cxnSp>
        <p:nvCxnSpPr>
          <p:cNvPr id="1808" name="Google Shape;1808;p129"/>
          <p:cNvCxnSpPr>
            <a:stCxn id="1800" idx="6"/>
            <a:endCxn id="1804" idx="2"/>
          </p:cNvCxnSpPr>
          <p:nvPr/>
        </p:nvCxnSpPr>
        <p:spPr>
          <a:xfrm flipH="1" rot="10800000">
            <a:off x="5178650" y="3033575"/>
            <a:ext cx="1738500" cy="152400"/>
          </a:xfrm>
          <a:prstGeom prst="straightConnector1">
            <a:avLst/>
          </a:prstGeom>
          <a:noFill/>
          <a:ln cap="flat" cmpd="sng" w="9525">
            <a:solidFill>
              <a:schemeClr val="dk2"/>
            </a:solidFill>
            <a:prstDash val="solid"/>
            <a:round/>
            <a:headEnd len="med" w="med" type="none"/>
            <a:tailEnd len="med" w="med" type="triangle"/>
          </a:ln>
        </p:spPr>
      </p:cxnSp>
      <p:cxnSp>
        <p:nvCxnSpPr>
          <p:cNvPr id="1809" name="Google Shape;1809;p129"/>
          <p:cNvCxnSpPr>
            <a:stCxn id="1800" idx="5"/>
            <a:endCxn id="1805" idx="2"/>
          </p:cNvCxnSpPr>
          <p:nvPr/>
        </p:nvCxnSpPr>
        <p:spPr>
          <a:xfrm>
            <a:off x="5126105" y="3285995"/>
            <a:ext cx="190800" cy="204900"/>
          </a:xfrm>
          <a:prstGeom prst="straightConnector1">
            <a:avLst/>
          </a:prstGeom>
          <a:noFill/>
          <a:ln cap="flat" cmpd="sng" w="9525">
            <a:solidFill>
              <a:schemeClr val="dk2"/>
            </a:solidFill>
            <a:prstDash val="solid"/>
            <a:round/>
            <a:headEnd len="med" w="med" type="none"/>
            <a:tailEnd len="med" w="med" type="triangle"/>
          </a:ln>
        </p:spPr>
      </p:cxnSp>
      <p:sp>
        <p:nvSpPr>
          <p:cNvPr id="1810" name="Google Shape;1810;p129"/>
          <p:cNvSpPr/>
          <p:nvPr/>
        </p:nvSpPr>
        <p:spPr>
          <a:xfrm>
            <a:off x="6882675" y="1794675"/>
            <a:ext cx="598200" cy="22818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4" name="Shape 1814"/>
        <p:cNvGrpSpPr/>
        <p:nvPr/>
      </p:nvGrpSpPr>
      <p:grpSpPr>
        <a:xfrm>
          <a:off x="0" y="0"/>
          <a:ext cx="0" cy="0"/>
          <a:chOff x="0" y="0"/>
          <a:chExt cx="0" cy="0"/>
        </a:xfrm>
      </p:grpSpPr>
      <p:sp>
        <p:nvSpPr>
          <p:cNvPr id="1815" name="Google Shape;1815;p130"/>
          <p:cNvSpPr txBox="1"/>
          <p:nvPr>
            <p:ph idx="4294967295" type="body"/>
          </p:nvPr>
        </p:nvSpPr>
        <p:spPr>
          <a:xfrm>
            <a:off x="181200" y="13963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816" name="Google Shape;1816;p130"/>
          <p:cNvSpPr/>
          <p:nvPr/>
        </p:nvSpPr>
        <p:spPr>
          <a:xfrm>
            <a:off x="4273150" y="1620175"/>
            <a:ext cx="1740300" cy="27402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30"/>
          <p:cNvSpPr/>
          <p:nvPr/>
        </p:nvSpPr>
        <p:spPr>
          <a:xfrm>
            <a:off x="6616250" y="1550750"/>
            <a:ext cx="1740300" cy="2740200"/>
          </a:xfrm>
          <a:prstGeom prst="flowChartConnector">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8" name="Google Shape;1818;p130"/>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1819" name="Google Shape;1819;p130"/>
          <p:cNvSpPr txBox="1"/>
          <p:nvPr/>
        </p:nvSpPr>
        <p:spPr>
          <a:xfrm>
            <a:off x="4352750" y="4556300"/>
            <a:ext cx="18129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Pulled out</a:t>
            </a:r>
            <a:endParaRPr sz="2400"/>
          </a:p>
        </p:txBody>
      </p:sp>
      <p:sp>
        <p:nvSpPr>
          <p:cNvPr id="1820" name="Google Shape;1820;p130"/>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Undiscovered</a:t>
            </a:r>
            <a:endParaRPr sz="2400"/>
          </a:p>
        </p:txBody>
      </p:sp>
      <p:sp>
        <p:nvSpPr>
          <p:cNvPr id="1821" name="Google Shape;1821;p130"/>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822" name="Google Shape;1822;p130"/>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823" name="Google Shape;1823;p130"/>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824" name="Google Shape;1824;p130"/>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825" name="Google Shape;1825;p130"/>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826" name="Google Shape;1826;p130"/>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827" name="Google Shape;1827;p130"/>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1828" name="Google Shape;1828;p130"/>
          <p:cNvCxnSpPr>
            <a:stCxn id="1821" idx="6"/>
            <a:endCxn id="1822"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1829" name="Google Shape;1829;p130"/>
          <p:cNvCxnSpPr>
            <a:stCxn id="1822" idx="3"/>
            <a:endCxn id="1821"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1830" name="Google Shape;1830;p130"/>
          <p:cNvCxnSpPr>
            <a:stCxn id="1822" idx="6"/>
            <a:endCxn id="1823"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1831" name="Google Shape;1831;p130"/>
          <p:cNvCxnSpPr>
            <a:stCxn id="1822" idx="4"/>
            <a:endCxn id="1826"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1832" name="Google Shape;1832;p130"/>
          <p:cNvCxnSpPr>
            <a:stCxn id="1823" idx="4"/>
            <a:endCxn id="1826"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1833" name="Google Shape;1833;p130"/>
          <p:cNvCxnSpPr>
            <a:stCxn id="1825" idx="6"/>
            <a:endCxn id="1826"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1834" name="Google Shape;1834;p130"/>
          <p:cNvCxnSpPr>
            <a:stCxn id="1826" idx="3"/>
            <a:endCxn id="1825"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1835" name="Google Shape;1835;p130"/>
          <p:cNvCxnSpPr>
            <a:stCxn id="1824" idx="7"/>
            <a:endCxn id="1821"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1836" name="Google Shape;1836;p130"/>
          <p:cNvCxnSpPr>
            <a:stCxn id="1824" idx="5"/>
            <a:endCxn id="1825"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1837" name="Google Shape;1837;p130"/>
          <p:cNvSpPr/>
          <p:nvPr/>
        </p:nvSpPr>
        <p:spPr>
          <a:xfrm>
            <a:off x="4352750" y="25873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1838" name="Google Shape;1838;p130"/>
          <p:cNvCxnSpPr>
            <a:stCxn id="1837" idx="5"/>
            <a:endCxn id="1839" idx="1"/>
          </p:cNvCxnSpPr>
          <p:nvPr/>
        </p:nvCxnSpPr>
        <p:spPr>
          <a:xfrm>
            <a:off x="4659005" y="2828795"/>
            <a:ext cx="213300" cy="257100"/>
          </a:xfrm>
          <a:prstGeom prst="straightConnector1">
            <a:avLst/>
          </a:prstGeom>
          <a:noFill/>
          <a:ln cap="flat" cmpd="sng" w="9525">
            <a:solidFill>
              <a:schemeClr val="dk2"/>
            </a:solidFill>
            <a:prstDash val="solid"/>
            <a:round/>
            <a:headEnd len="med" w="med" type="none"/>
            <a:tailEnd len="med" w="med" type="triangle"/>
          </a:ln>
        </p:spPr>
      </p:cxnSp>
      <p:sp>
        <p:nvSpPr>
          <p:cNvPr id="1839" name="Google Shape;1839;p130"/>
          <p:cNvSpPr/>
          <p:nvPr/>
        </p:nvSpPr>
        <p:spPr>
          <a:xfrm>
            <a:off x="4819850" y="30445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1840" name="Google Shape;1840;p130"/>
          <p:cNvCxnSpPr>
            <a:stCxn id="1821" idx="4"/>
            <a:endCxn id="1825"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1841" name="Google Shape;1841;p130"/>
          <p:cNvSpPr/>
          <p:nvPr/>
        </p:nvSpPr>
        <p:spPr>
          <a:xfrm>
            <a:off x="5012013" y="24349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1842" name="Google Shape;1842;p130"/>
          <p:cNvCxnSpPr>
            <a:stCxn id="1837" idx="6"/>
            <a:endCxn id="1841" idx="2"/>
          </p:cNvCxnSpPr>
          <p:nvPr/>
        </p:nvCxnSpPr>
        <p:spPr>
          <a:xfrm flipH="1" rot="10800000">
            <a:off x="4711550" y="2576375"/>
            <a:ext cx="300600" cy="152400"/>
          </a:xfrm>
          <a:prstGeom prst="straightConnector1">
            <a:avLst/>
          </a:prstGeom>
          <a:noFill/>
          <a:ln cap="flat" cmpd="sng" w="9525">
            <a:solidFill>
              <a:schemeClr val="dk2"/>
            </a:solidFill>
            <a:prstDash val="solid"/>
            <a:round/>
            <a:headEnd len="med" w="med" type="none"/>
            <a:tailEnd len="med" w="med" type="triangle"/>
          </a:ln>
        </p:spPr>
      </p:cxnSp>
      <p:sp>
        <p:nvSpPr>
          <p:cNvPr id="1843" name="Google Shape;1843;p130"/>
          <p:cNvSpPr/>
          <p:nvPr/>
        </p:nvSpPr>
        <p:spPr>
          <a:xfrm>
            <a:off x="6917013" y="28921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844" name="Google Shape;1844;p130"/>
          <p:cNvSpPr/>
          <p:nvPr/>
        </p:nvSpPr>
        <p:spPr>
          <a:xfrm>
            <a:off x="5316813" y="33493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845" name="Google Shape;1845;p130"/>
          <p:cNvSpPr/>
          <p:nvPr/>
        </p:nvSpPr>
        <p:spPr>
          <a:xfrm>
            <a:off x="7526613" y="2511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846" name="Google Shape;1846;p130"/>
          <p:cNvSpPr/>
          <p:nvPr/>
        </p:nvSpPr>
        <p:spPr>
          <a:xfrm>
            <a:off x="7526613"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cxnSp>
        <p:nvCxnSpPr>
          <p:cNvPr id="1847" name="Google Shape;1847;p130"/>
          <p:cNvCxnSpPr>
            <a:stCxn id="1839" idx="6"/>
            <a:endCxn id="1843" idx="2"/>
          </p:cNvCxnSpPr>
          <p:nvPr/>
        </p:nvCxnSpPr>
        <p:spPr>
          <a:xfrm flipH="1" rot="10800000">
            <a:off x="5178650" y="3033575"/>
            <a:ext cx="1738500" cy="152400"/>
          </a:xfrm>
          <a:prstGeom prst="straightConnector1">
            <a:avLst/>
          </a:prstGeom>
          <a:noFill/>
          <a:ln cap="flat" cmpd="sng" w="9525">
            <a:solidFill>
              <a:schemeClr val="dk2"/>
            </a:solidFill>
            <a:prstDash val="solid"/>
            <a:round/>
            <a:headEnd len="med" w="med" type="none"/>
            <a:tailEnd len="med" w="med" type="triangle"/>
          </a:ln>
        </p:spPr>
      </p:cxnSp>
      <p:cxnSp>
        <p:nvCxnSpPr>
          <p:cNvPr id="1848" name="Google Shape;1848;p130"/>
          <p:cNvCxnSpPr>
            <a:stCxn id="1839" idx="5"/>
            <a:endCxn id="1844" idx="2"/>
          </p:cNvCxnSpPr>
          <p:nvPr/>
        </p:nvCxnSpPr>
        <p:spPr>
          <a:xfrm>
            <a:off x="5126105" y="3285995"/>
            <a:ext cx="190800" cy="204900"/>
          </a:xfrm>
          <a:prstGeom prst="straightConnector1">
            <a:avLst/>
          </a:prstGeom>
          <a:noFill/>
          <a:ln cap="flat" cmpd="sng" w="9525">
            <a:solidFill>
              <a:schemeClr val="dk2"/>
            </a:solidFill>
            <a:prstDash val="solid"/>
            <a:round/>
            <a:headEnd len="med" w="med" type="none"/>
            <a:tailEnd len="med" w="med" type="triangle"/>
          </a:ln>
        </p:spPr>
      </p:cxnSp>
      <p:sp>
        <p:nvSpPr>
          <p:cNvPr id="1849" name="Google Shape;1849;p130"/>
          <p:cNvSpPr/>
          <p:nvPr/>
        </p:nvSpPr>
        <p:spPr>
          <a:xfrm>
            <a:off x="6882675" y="1794675"/>
            <a:ext cx="598200" cy="22818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30"/>
          <p:cNvSpPr txBox="1"/>
          <p:nvPr/>
        </p:nvSpPr>
        <p:spPr>
          <a:xfrm>
            <a:off x="4144400" y="323775"/>
            <a:ext cx="2941800" cy="7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No additions to the bag</a:t>
            </a:r>
            <a:endParaRPr sz="1800"/>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4" name="Shape 1854"/>
        <p:cNvGrpSpPr/>
        <p:nvPr/>
      </p:nvGrpSpPr>
      <p:grpSpPr>
        <a:xfrm>
          <a:off x="0" y="0"/>
          <a:ext cx="0" cy="0"/>
          <a:chOff x="0" y="0"/>
          <a:chExt cx="0" cy="0"/>
        </a:xfrm>
      </p:grpSpPr>
      <p:sp>
        <p:nvSpPr>
          <p:cNvPr id="1855" name="Google Shape;1855;p131"/>
          <p:cNvSpPr txBox="1"/>
          <p:nvPr>
            <p:ph idx="4294967295" type="body"/>
          </p:nvPr>
        </p:nvSpPr>
        <p:spPr>
          <a:xfrm>
            <a:off x="181200" y="13963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856" name="Google Shape;1856;p131"/>
          <p:cNvSpPr/>
          <p:nvPr/>
        </p:nvSpPr>
        <p:spPr>
          <a:xfrm>
            <a:off x="4273150" y="1620175"/>
            <a:ext cx="1740300" cy="27402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31"/>
          <p:cNvSpPr/>
          <p:nvPr/>
        </p:nvSpPr>
        <p:spPr>
          <a:xfrm>
            <a:off x="6616250" y="1550750"/>
            <a:ext cx="1740300" cy="2740200"/>
          </a:xfrm>
          <a:prstGeom prst="flowChartConnector">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58" name="Google Shape;1858;p131"/>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1859" name="Google Shape;1859;p131"/>
          <p:cNvSpPr txBox="1"/>
          <p:nvPr/>
        </p:nvSpPr>
        <p:spPr>
          <a:xfrm>
            <a:off x="4352750" y="4556300"/>
            <a:ext cx="18129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Pulled out</a:t>
            </a:r>
            <a:endParaRPr sz="2400"/>
          </a:p>
        </p:txBody>
      </p:sp>
      <p:sp>
        <p:nvSpPr>
          <p:cNvPr id="1860" name="Google Shape;1860;p131"/>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Undiscovered</a:t>
            </a:r>
            <a:endParaRPr sz="2400"/>
          </a:p>
        </p:txBody>
      </p:sp>
      <p:sp>
        <p:nvSpPr>
          <p:cNvPr id="1861" name="Google Shape;1861;p131"/>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862" name="Google Shape;1862;p131"/>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863" name="Google Shape;1863;p131"/>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864" name="Google Shape;1864;p131"/>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865" name="Google Shape;1865;p131"/>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866" name="Google Shape;1866;p131"/>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867" name="Google Shape;1867;p131"/>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1868" name="Google Shape;1868;p131"/>
          <p:cNvCxnSpPr>
            <a:stCxn id="1861" idx="6"/>
            <a:endCxn id="1862"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1869" name="Google Shape;1869;p131"/>
          <p:cNvCxnSpPr>
            <a:stCxn id="1862" idx="3"/>
            <a:endCxn id="1861"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1870" name="Google Shape;1870;p131"/>
          <p:cNvCxnSpPr>
            <a:stCxn id="1862" idx="6"/>
            <a:endCxn id="1863"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1871" name="Google Shape;1871;p131"/>
          <p:cNvCxnSpPr>
            <a:stCxn id="1862" idx="4"/>
            <a:endCxn id="1866"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1872" name="Google Shape;1872;p131"/>
          <p:cNvCxnSpPr>
            <a:stCxn id="1863" idx="4"/>
            <a:endCxn id="1866"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1873" name="Google Shape;1873;p131"/>
          <p:cNvCxnSpPr>
            <a:stCxn id="1865" idx="6"/>
            <a:endCxn id="1866"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1874" name="Google Shape;1874;p131"/>
          <p:cNvCxnSpPr>
            <a:stCxn id="1866" idx="3"/>
            <a:endCxn id="1865"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1875" name="Google Shape;1875;p131"/>
          <p:cNvCxnSpPr>
            <a:stCxn id="1864" idx="7"/>
            <a:endCxn id="1861"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1876" name="Google Shape;1876;p131"/>
          <p:cNvCxnSpPr>
            <a:stCxn id="1864" idx="5"/>
            <a:endCxn id="1865"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1877" name="Google Shape;1877;p131"/>
          <p:cNvSpPr/>
          <p:nvPr/>
        </p:nvSpPr>
        <p:spPr>
          <a:xfrm>
            <a:off x="4352750" y="25873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1878" name="Google Shape;1878;p131"/>
          <p:cNvCxnSpPr>
            <a:stCxn id="1877" idx="5"/>
            <a:endCxn id="1879" idx="1"/>
          </p:cNvCxnSpPr>
          <p:nvPr/>
        </p:nvCxnSpPr>
        <p:spPr>
          <a:xfrm>
            <a:off x="4659005" y="2828795"/>
            <a:ext cx="213300" cy="257100"/>
          </a:xfrm>
          <a:prstGeom prst="straightConnector1">
            <a:avLst/>
          </a:prstGeom>
          <a:noFill/>
          <a:ln cap="flat" cmpd="sng" w="9525">
            <a:solidFill>
              <a:schemeClr val="dk2"/>
            </a:solidFill>
            <a:prstDash val="solid"/>
            <a:round/>
            <a:headEnd len="med" w="med" type="none"/>
            <a:tailEnd len="med" w="med" type="triangle"/>
          </a:ln>
        </p:spPr>
      </p:cxnSp>
      <p:sp>
        <p:nvSpPr>
          <p:cNvPr id="1879" name="Google Shape;1879;p131"/>
          <p:cNvSpPr/>
          <p:nvPr/>
        </p:nvSpPr>
        <p:spPr>
          <a:xfrm>
            <a:off x="4819850" y="30445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1880" name="Google Shape;1880;p131"/>
          <p:cNvCxnSpPr>
            <a:stCxn id="1861" idx="4"/>
            <a:endCxn id="1865"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1881" name="Google Shape;1881;p131"/>
          <p:cNvSpPr/>
          <p:nvPr/>
        </p:nvSpPr>
        <p:spPr>
          <a:xfrm>
            <a:off x="5012013" y="24349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1882" name="Google Shape;1882;p131"/>
          <p:cNvCxnSpPr>
            <a:stCxn id="1877" idx="6"/>
            <a:endCxn id="1881" idx="2"/>
          </p:cNvCxnSpPr>
          <p:nvPr/>
        </p:nvCxnSpPr>
        <p:spPr>
          <a:xfrm flipH="1" rot="10800000">
            <a:off x="4711550" y="2576375"/>
            <a:ext cx="300600" cy="152400"/>
          </a:xfrm>
          <a:prstGeom prst="straightConnector1">
            <a:avLst/>
          </a:prstGeom>
          <a:noFill/>
          <a:ln cap="flat" cmpd="sng" w="9525">
            <a:solidFill>
              <a:schemeClr val="dk2"/>
            </a:solidFill>
            <a:prstDash val="solid"/>
            <a:round/>
            <a:headEnd len="med" w="med" type="none"/>
            <a:tailEnd len="med" w="med" type="triangle"/>
          </a:ln>
        </p:spPr>
      </p:cxnSp>
      <p:sp>
        <p:nvSpPr>
          <p:cNvPr id="1883" name="Google Shape;1883;p131"/>
          <p:cNvSpPr/>
          <p:nvPr/>
        </p:nvSpPr>
        <p:spPr>
          <a:xfrm>
            <a:off x="6917013" y="2892125"/>
            <a:ext cx="358800" cy="282900"/>
          </a:xfrm>
          <a:prstGeom prst="ellipse">
            <a:avLst/>
          </a:prstGeom>
          <a:solidFill>
            <a:srgbClr val="EA999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884" name="Google Shape;1884;p131"/>
          <p:cNvSpPr/>
          <p:nvPr/>
        </p:nvSpPr>
        <p:spPr>
          <a:xfrm>
            <a:off x="5316813" y="33493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885" name="Google Shape;1885;p131"/>
          <p:cNvSpPr/>
          <p:nvPr/>
        </p:nvSpPr>
        <p:spPr>
          <a:xfrm>
            <a:off x="7526613" y="2511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886" name="Google Shape;1886;p131"/>
          <p:cNvSpPr/>
          <p:nvPr/>
        </p:nvSpPr>
        <p:spPr>
          <a:xfrm>
            <a:off x="7526613"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cxnSp>
        <p:nvCxnSpPr>
          <p:cNvPr id="1887" name="Google Shape;1887;p131"/>
          <p:cNvCxnSpPr>
            <a:stCxn id="1879" idx="6"/>
            <a:endCxn id="1883" idx="2"/>
          </p:cNvCxnSpPr>
          <p:nvPr/>
        </p:nvCxnSpPr>
        <p:spPr>
          <a:xfrm flipH="1" rot="10800000">
            <a:off x="5178650" y="3033575"/>
            <a:ext cx="1738500" cy="152400"/>
          </a:xfrm>
          <a:prstGeom prst="straightConnector1">
            <a:avLst/>
          </a:prstGeom>
          <a:noFill/>
          <a:ln cap="flat" cmpd="sng" w="28575">
            <a:solidFill>
              <a:schemeClr val="dk2"/>
            </a:solidFill>
            <a:prstDash val="solid"/>
            <a:round/>
            <a:headEnd len="med" w="med" type="none"/>
            <a:tailEnd len="med" w="med" type="triangle"/>
          </a:ln>
        </p:spPr>
      </p:cxnSp>
      <p:cxnSp>
        <p:nvCxnSpPr>
          <p:cNvPr id="1888" name="Google Shape;1888;p131"/>
          <p:cNvCxnSpPr>
            <a:stCxn id="1879" idx="5"/>
            <a:endCxn id="1884" idx="2"/>
          </p:cNvCxnSpPr>
          <p:nvPr/>
        </p:nvCxnSpPr>
        <p:spPr>
          <a:xfrm>
            <a:off x="5126105" y="3285995"/>
            <a:ext cx="190800" cy="204900"/>
          </a:xfrm>
          <a:prstGeom prst="straightConnector1">
            <a:avLst/>
          </a:prstGeom>
          <a:noFill/>
          <a:ln cap="flat" cmpd="sng" w="9525">
            <a:solidFill>
              <a:schemeClr val="dk2"/>
            </a:solidFill>
            <a:prstDash val="solid"/>
            <a:round/>
            <a:headEnd len="med" w="med" type="none"/>
            <a:tailEnd len="med" w="med" type="triangle"/>
          </a:ln>
        </p:spPr>
      </p:cxnSp>
      <p:sp>
        <p:nvSpPr>
          <p:cNvPr id="1889" name="Google Shape;1889;p131"/>
          <p:cNvSpPr txBox="1"/>
          <p:nvPr/>
        </p:nvSpPr>
        <p:spPr>
          <a:xfrm>
            <a:off x="2978800" y="79200"/>
            <a:ext cx="2733300" cy="8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Choose the next vertex that will be pulled out of the bag. </a:t>
            </a:r>
            <a:endParaRPr/>
          </a:p>
        </p:txBody>
      </p:sp>
      <p:sp>
        <p:nvSpPr>
          <p:cNvPr id="1890" name="Google Shape;1890;p131"/>
          <p:cNvSpPr/>
          <p:nvPr/>
        </p:nvSpPr>
        <p:spPr>
          <a:xfrm>
            <a:off x="6882675" y="1794675"/>
            <a:ext cx="598200" cy="22818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4"/>
          <p:cNvSpPr txBox="1"/>
          <p:nvPr/>
        </p:nvSpPr>
        <p:spPr>
          <a:xfrm>
            <a:off x="641575" y="454850"/>
            <a:ext cx="4349700" cy="38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“You would render to me and our friend Kuhn a most valuable service, putting us greatly in your debt, most learned sir, if you would send us the solution, which you know well, to the problem of the seven Konigsberg bridges together with a proof. It would prove to an outstanding example of the calculus of position worthy of your great genius. I have added a sketch of the said bridges”.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(Letter from the Mayor to Euler)</a:t>
            </a:r>
            <a:endParaRPr sz="2000"/>
          </a:p>
        </p:txBody>
      </p:sp>
      <p:pic>
        <p:nvPicPr>
          <p:cNvPr id="166" name="Google Shape;166;p24"/>
          <p:cNvPicPr preferRelativeResize="0"/>
          <p:nvPr/>
        </p:nvPicPr>
        <p:blipFill>
          <a:blip r:embed="rId3">
            <a:alphaModFix/>
          </a:blip>
          <a:stretch>
            <a:fillRect/>
          </a:stretch>
        </p:blipFill>
        <p:spPr>
          <a:xfrm>
            <a:off x="5186839" y="0"/>
            <a:ext cx="3951922" cy="51435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4" name="Shape 1894"/>
        <p:cNvGrpSpPr/>
        <p:nvPr/>
      </p:nvGrpSpPr>
      <p:grpSpPr>
        <a:xfrm>
          <a:off x="0" y="0"/>
          <a:ext cx="0" cy="0"/>
          <a:chOff x="0" y="0"/>
          <a:chExt cx="0" cy="0"/>
        </a:xfrm>
      </p:grpSpPr>
      <p:sp>
        <p:nvSpPr>
          <p:cNvPr id="1895" name="Google Shape;1895;p132"/>
          <p:cNvSpPr txBox="1"/>
          <p:nvPr>
            <p:ph idx="4294967295" type="body"/>
          </p:nvPr>
        </p:nvSpPr>
        <p:spPr>
          <a:xfrm>
            <a:off x="181200" y="13963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896" name="Google Shape;1896;p132"/>
          <p:cNvSpPr/>
          <p:nvPr/>
        </p:nvSpPr>
        <p:spPr>
          <a:xfrm>
            <a:off x="4273150" y="1620175"/>
            <a:ext cx="1740300" cy="27402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32"/>
          <p:cNvSpPr/>
          <p:nvPr/>
        </p:nvSpPr>
        <p:spPr>
          <a:xfrm>
            <a:off x="6616250" y="1550750"/>
            <a:ext cx="1740300" cy="2740200"/>
          </a:xfrm>
          <a:prstGeom prst="flowChartConnector">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98" name="Google Shape;1898;p132"/>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1899" name="Google Shape;1899;p132"/>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1900" name="Google Shape;1900;p132"/>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Undiscovered</a:t>
            </a:r>
            <a:endParaRPr sz="2400"/>
          </a:p>
        </p:txBody>
      </p:sp>
      <p:sp>
        <p:nvSpPr>
          <p:cNvPr id="1901" name="Google Shape;1901;p132"/>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902" name="Google Shape;1902;p132"/>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903" name="Google Shape;1903;p132"/>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904" name="Google Shape;1904;p132"/>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905" name="Google Shape;1905;p132"/>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906" name="Google Shape;1906;p132"/>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907" name="Google Shape;1907;p132"/>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1908" name="Google Shape;1908;p132"/>
          <p:cNvCxnSpPr>
            <a:stCxn id="1901" idx="6"/>
            <a:endCxn id="1902"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1909" name="Google Shape;1909;p132"/>
          <p:cNvCxnSpPr>
            <a:stCxn id="1902" idx="3"/>
            <a:endCxn id="1901"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1910" name="Google Shape;1910;p132"/>
          <p:cNvCxnSpPr>
            <a:stCxn id="1902" idx="6"/>
            <a:endCxn id="1903"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1911" name="Google Shape;1911;p132"/>
          <p:cNvCxnSpPr>
            <a:stCxn id="1902" idx="4"/>
            <a:endCxn id="1906"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1912" name="Google Shape;1912;p132"/>
          <p:cNvCxnSpPr>
            <a:stCxn id="1903" idx="4"/>
            <a:endCxn id="1906"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1913" name="Google Shape;1913;p132"/>
          <p:cNvCxnSpPr>
            <a:stCxn id="1905" idx="6"/>
            <a:endCxn id="1906"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1914" name="Google Shape;1914;p132"/>
          <p:cNvCxnSpPr>
            <a:stCxn id="1906" idx="3"/>
            <a:endCxn id="1905"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1915" name="Google Shape;1915;p132"/>
          <p:cNvCxnSpPr>
            <a:stCxn id="1904" idx="7"/>
            <a:endCxn id="1901"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1916" name="Google Shape;1916;p132"/>
          <p:cNvCxnSpPr>
            <a:stCxn id="1904" idx="5"/>
            <a:endCxn id="1905"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1917" name="Google Shape;1917;p132"/>
          <p:cNvSpPr/>
          <p:nvPr/>
        </p:nvSpPr>
        <p:spPr>
          <a:xfrm>
            <a:off x="4352750" y="25873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1918" name="Google Shape;1918;p132"/>
          <p:cNvCxnSpPr>
            <a:stCxn id="1917" idx="5"/>
            <a:endCxn id="1919" idx="1"/>
          </p:cNvCxnSpPr>
          <p:nvPr/>
        </p:nvCxnSpPr>
        <p:spPr>
          <a:xfrm>
            <a:off x="4659005" y="2828795"/>
            <a:ext cx="213300" cy="257100"/>
          </a:xfrm>
          <a:prstGeom prst="straightConnector1">
            <a:avLst/>
          </a:prstGeom>
          <a:noFill/>
          <a:ln cap="flat" cmpd="sng" w="9525">
            <a:solidFill>
              <a:schemeClr val="dk2"/>
            </a:solidFill>
            <a:prstDash val="solid"/>
            <a:round/>
            <a:headEnd len="med" w="med" type="none"/>
            <a:tailEnd len="med" w="med" type="triangle"/>
          </a:ln>
        </p:spPr>
      </p:cxnSp>
      <p:sp>
        <p:nvSpPr>
          <p:cNvPr id="1919" name="Google Shape;1919;p132"/>
          <p:cNvSpPr/>
          <p:nvPr/>
        </p:nvSpPr>
        <p:spPr>
          <a:xfrm>
            <a:off x="4819850" y="30445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1920" name="Google Shape;1920;p132"/>
          <p:cNvCxnSpPr>
            <a:stCxn id="1901" idx="4"/>
            <a:endCxn id="1905"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1921" name="Google Shape;1921;p132"/>
          <p:cNvSpPr/>
          <p:nvPr/>
        </p:nvSpPr>
        <p:spPr>
          <a:xfrm>
            <a:off x="5012013" y="24349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1922" name="Google Shape;1922;p132"/>
          <p:cNvCxnSpPr>
            <a:stCxn id="1917" idx="6"/>
            <a:endCxn id="1921" idx="2"/>
          </p:cNvCxnSpPr>
          <p:nvPr/>
        </p:nvCxnSpPr>
        <p:spPr>
          <a:xfrm flipH="1" rot="10800000">
            <a:off x="4711550" y="2576375"/>
            <a:ext cx="300600" cy="152400"/>
          </a:xfrm>
          <a:prstGeom prst="straightConnector1">
            <a:avLst/>
          </a:prstGeom>
          <a:noFill/>
          <a:ln cap="flat" cmpd="sng" w="9525">
            <a:solidFill>
              <a:schemeClr val="dk2"/>
            </a:solidFill>
            <a:prstDash val="solid"/>
            <a:round/>
            <a:headEnd len="med" w="med" type="none"/>
            <a:tailEnd len="med" w="med" type="triangle"/>
          </a:ln>
        </p:spPr>
      </p:cxnSp>
      <p:sp>
        <p:nvSpPr>
          <p:cNvPr id="1923" name="Google Shape;1923;p132"/>
          <p:cNvSpPr/>
          <p:nvPr/>
        </p:nvSpPr>
        <p:spPr>
          <a:xfrm>
            <a:off x="5393013" y="28921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924" name="Google Shape;1924;p132"/>
          <p:cNvSpPr/>
          <p:nvPr/>
        </p:nvSpPr>
        <p:spPr>
          <a:xfrm>
            <a:off x="5316813" y="33493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925" name="Google Shape;1925;p132"/>
          <p:cNvSpPr/>
          <p:nvPr/>
        </p:nvSpPr>
        <p:spPr>
          <a:xfrm>
            <a:off x="7526613" y="2511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926" name="Google Shape;1926;p132"/>
          <p:cNvSpPr/>
          <p:nvPr/>
        </p:nvSpPr>
        <p:spPr>
          <a:xfrm>
            <a:off x="7526613"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cxnSp>
        <p:nvCxnSpPr>
          <p:cNvPr id="1927" name="Google Shape;1927;p132"/>
          <p:cNvCxnSpPr>
            <a:stCxn id="1919" idx="6"/>
            <a:endCxn id="1923" idx="2"/>
          </p:cNvCxnSpPr>
          <p:nvPr/>
        </p:nvCxnSpPr>
        <p:spPr>
          <a:xfrm flipH="1" rot="10800000">
            <a:off x="5178650" y="3033575"/>
            <a:ext cx="214500" cy="152400"/>
          </a:xfrm>
          <a:prstGeom prst="straightConnector1">
            <a:avLst/>
          </a:prstGeom>
          <a:noFill/>
          <a:ln cap="flat" cmpd="sng" w="9525">
            <a:solidFill>
              <a:schemeClr val="dk2"/>
            </a:solidFill>
            <a:prstDash val="solid"/>
            <a:round/>
            <a:headEnd len="med" w="med" type="none"/>
            <a:tailEnd len="med" w="med" type="triangle"/>
          </a:ln>
        </p:spPr>
      </p:cxnSp>
      <p:cxnSp>
        <p:nvCxnSpPr>
          <p:cNvPr id="1928" name="Google Shape;1928;p132"/>
          <p:cNvCxnSpPr>
            <a:stCxn id="1919" idx="5"/>
            <a:endCxn id="1924" idx="2"/>
          </p:cNvCxnSpPr>
          <p:nvPr/>
        </p:nvCxnSpPr>
        <p:spPr>
          <a:xfrm>
            <a:off x="5126105" y="3285995"/>
            <a:ext cx="190800" cy="204900"/>
          </a:xfrm>
          <a:prstGeom prst="straightConnector1">
            <a:avLst/>
          </a:prstGeom>
          <a:noFill/>
          <a:ln cap="flat" cmpd="sng" w="9525">
            <a:solidFill>
              <a:schemeClr val="dk2"/>
            </a:solidFill>
            <a:prstDash val="solid"/>
            <a:round/>
            <a:headEnd len="med" w="med" type="none"/>
            <a:tailEnd len="med" w="med" type="triangle"/>
          </a:ln>
        </p:spPr>
      </p:cxnSp>
      <p:sp>
        <p:nvSpPr>
          <p:cNvPr id="1929" name="Google Shape;1929;p132"/>
          <p:cNvSpPr/>
          <p:nvPr/>
        </p:nvSpPr>
        <p:spPr>
          <a:xfrm>
            <a:off x="6882675" y="1794675"/>
            <a:ext cx="598200" cy="22818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3" name="Shape 1933"/>
        <p:cNvGrpSpPr/>
        <p:nvPr/>
      </p:nvGrpSpPr>
      <p:grpSpPr>
        <a:xfrm>
          <a:off x="0" y="0"/>
          <a:ext cx="0" cy="0"/>
          <a:chOff x="0" y="0"/>
          <a:chExt cx="0" cy="0"/>
        </a:xfrm>
      </p:grpSpPr>
      <p:sp>
        <p:nvSpPr>
          <p:cNvPr id="1934" name="Google Shape;1934;p133"/>
          <p:cNvSpPr txBox="1"/>
          <p:nvPr>
            <p:ph idx="4294967295" type="body"/>
          </p:nvPr>
        </p:nvSpPr>
        <p:spPr>
          <a:xfrm>
            <a:off x="181200" y="13963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935" name="Google Shape;1935;p133"/>
          <p:cNvSpPr/>
          <p:nvPr/>
        </p:nvSpPr>
        <p:spPr>
          <a:xfrm>
            <a:off x="4273150" y="1620175"/>
            <a:ext cx="1740300" cy="27402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33"/>
          <p:cNvSpPr/>
          <p:nvPr/>
        </p:nvSpPr>
        <p:spPr>
          <a:xfrm>
            <a:off x="6616250" y="1550750"/>
            <a:ext cx="1740300" cy="2740200"/>
          </a:xfrm>
          <a:prstGeom prst="flowChartConnector">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37" name="Google Shape;1937;p133"/>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1938" name="Google Shape;1938;p133"/>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1939" name="Google Shape;1939;p133"/>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Undiscovered</a:t>
            </a:r>
            <a:endParaRPr sz="2400"/>
          </a:p>
        </p:txBody>
      </p:sp>
      <p:sp>
        <p:nvSpPr>
          <p:cNvPr id="1940" name="Google Shape;1940;p133"/>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941" name="Google Shape;1941;p133"/>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942" name="Google Shape;1942;p133"/>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943" name="Google Shape;1943;p133"/>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944" name="Google Shape;1944;p133"/>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945" name="Google Shape;1945;p133"/>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946" name="Google Shape;1946;p133"/>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1947" name="Google Shape;1947;p133"/>
          <p:cNvCxnSpPr>
            <a:stCxn id="1940" idx="6"/>
            <a:endCxn id="1941"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1948" name="Google Shape;1948;p133"/>
          <p:cNvCxnSpPr>
            <a:stCxn id="1941" idx="3"/>
            <a:endCxn id="1940"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1949" name="Google Shape;1949;p133"/>
          <p:cNvCxnSpPr>
            <a:stCxn id="1941" idx="6"/>
            <a:endCxn id="1942"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1950" name="Google Shape;1950;p133"/>
          <p:cNvCxnSpPr>
            <a:stCxn id="1941" idx="4"/>
            <a:endCxn id="1945"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1951" name="Google Shape;1951;p133"/>
          <p:cNvCxnSpPr>
            <a:stCxn id="1942" idx="4"/>
            <a:endCxn id="1945"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1952" name="Google Shape;1952;p133"/>
          <p:cNvCxnSpPr>
            <a:stCxn id="1944" idx="6"/>
            <a:endCxn id="1945"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1953" name="Google Shape;1953;p133"/>
          <p:cNvCxnSpPr>
            <a:stCxn id="1945" idx="3"/>
            <a:endCxn id="1944"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1954" name="Google Shape;1954;p133"/>
          <p:cNvCxnSpPr>
            <a:stCxn id="1943" idx="7"/>
            <a:endCxn id="1940"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1955" name="Google Shape;1955;p133"/>
          <p:cNvCxnSpPr>
            <a:stCxn id="1943" idx="5"/>
            <a:endCxn id="1944"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1956" name="Google Shape;1956;p133"/>
          <p:cNvSpPr/>
          <p:nvPr/>
        </p:nvSpPr>
        <p:spPr>
          <a:xfrm>
            <a:off x="4352750" y="25873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1957" name="Google Shape;1957;p133"/>
          <p:cNvCxnSpPr>
            <a:stCxn id="1956" idx="5"/>
            <a:endCxn id="1958" idx="1"/>
          </p:cNvCxnSpPr>
          <p:nvPr/>
        </p:nvCxnSpPr>
        <p:spPr>
          <a:xfrm>
            <a:off x="4659005" y="2828795"/>
            <a:ext cx="213300" cy="257100"/>
          </a:xfrm>
          <a:prstGeom prst="straightConnector1">
            <a:avLst/>
          </a:prstGeom>
          <a:noFill/>
          <a:ln cap="flat" cmpd="sng" w="9525">
            <a:solidFill>
              <a:schemeClr val="dk2"/>
            </a:solidFill>
            <a:prstDash val="solid"/>
            <a:round/>
            <a:headEnd len="med" w="med" type="none"/>
            <a:tailEnd len="med" w="med" type="triangle"/>
          </a:ln>
        </p:spPr>
      </p:cxnSp>
      <p:sp>
        <p:nvSpPr>
          <p:cNvPr id="1958" name="Google Shape;1958;p133"/>
          <p:cNvSpPr/>
          <p:nvPr/>
        </p:nvSpPr>
        <p:spPr>
          <a:xfrm>
            <a:off x="4819850" y="30445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1959" name="Google Shape;1959;p133"/>
          <p:cNvCxnSpPr>
            <a:stCxn id="1940" idx="4"/>
            <a:endCxn id="1944"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1960" name="Google Shape;1960;p133"/>
          <p:cNvSpPr/>
          <p:nvPr/>
        </p:nvSpPr>
        <p:spPr>
          <a:xfrm>
            <a:off x="5012013" y="24349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1961" name="Google Shape;1961;p133"/>
          <p:cNvCxnSpPr>
            <a:stCxn id="1956" idx="6"/>
            <a:endCxn id="1960" idx="2"/>
          </p:cNvCxnSpPr>
          <p:nvPr/>
        </p:nvCxnSpPr>
        <p:spPr>
          <a:xfrm flipH="1" rot="10800000">
            <a:off x="4711550" y="2576375"/>
            <a:ext cx="300600" cy="152400"/>
          </a:xfrm>
          <a:prstGeom prst="straightConnector1">
            <a:avLst/>
          </a:prstGeom>
          <a:noFill/>
          <a:ln cap="flat" cmpd="sng" w="9525">
            <a:solidFill>
              <a:schemeClr val="dk2"/>
            </a:solidFill>
            <a:prstDash val="solid"/>
            <a:round/>
            <a:headEnd len="med" w="med" type="none"/>
            <a:tailEnd len="med" w="med" type="triangle"/>
          </a:ln>
        </p:spPr>
      </p:cxnSp>
      <p:sp>
        <p:nvSpPr>
          <p:cNvPr id="1962" name="Google Shape;1962;p133"/>
          <p:cNvSpPr/>
          <p:nvPr/>
        </p:nvSpPr>
        <p:spPr>
          <a:xfrm>
            <a:off x="5393013" y="28921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963" name="Google Shape;1963;p133"/>
          <p:cNvSpPr/>
          <p:nvPr/>
        </p:nvSpPr>
        <p:spPr>
          <a:xfrm>
            <a:off x="5316813" y="33493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964" name="Google Shape;1964;p133"/>
          <p:cNvSpPr/>
          <p:nvPr/>
        </p:nvSpPr>
        <p:spPr>
          <a:xfrm>
            <a:off x="7526613" y="2511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965" name="Google Shape;1965;p133"/>
          <p:cNvSpPr/>
          <p:nvPr/>
        </p:nvSpPr>
        <p:spPr>
          <a:xfrm>
            <a:off x="7526613"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cxnSp>
        <p:nvCxnSpPr>
          <p:cNvPr id="1966" name="Google Shape;1966;p133"/>
          <p:cNvCxnSpPr>
            <a:stCxn id="1958" idx="6"/>
            <a:endCxn id="1962" idx="2"/>
          </p:cNvCxnSpPr>
          <p:nvPr/>
        </p:nvCxnSpPr>
        <p:spPr>
          <a:xfrm flipH="1" rot="10800000">
            <a:off x="5178650" y="3033575"/>
            <a:ext cx="214500" cy="152400"/>
          </a:xfrm>
          <a:prstGeom prst="straightConnector1">
            <a:avLst/>
          </a:prstGeom>
          <a:noFill/>
          <a:ln cap="flat" cmpd="sng" w="9525">
            <a:solidFill>
              <a:schemeClr val="dk2"/>
            </a:solidFill>
            <a:prstDash val="solid"/>
            <a:round/>
            <a:headEnd len="med" w="med" type="none"/>
            <a:tailEnd len="med" w="med" type="triangle"/>
          </a:ln>
        </p:spPr>
      </p:cxnSp>
      <p:cxnSp>
        <p:nvCxnSpPr>
          <p:cNvPr id="1967" name="Google Shape;1967;p133"/>
          <p:cNvCxnSpPr>
            <a:stCxn id="1958" idx="5"/>
            <a:endCxn id="1963" idx="2"/>
          </p:cNvCxnSpPr>
          <p:nvPr/>
        </p:nvCxnSpPr>
        <p:spPr>
          <a:xfrm>
            <a:off x="5126105" y="3285995"/>
            <a:ext cx="190800" cy="204900"/>
          </a:xfrm>
          <a:prstGeom prst="straightConnector1">
            <a:avLst/>
          </a:prstGeom>
          <a:noFill/>
          <a:ln cap="flat" cmpd="sng" w="9525">
            <a:solidFill>
              <a:schemeClr val="dk2"/>
            </a:solidFill>
            <a:prstDash val="solid"/>
            <a:round/>
            <a:headEnd len="med" w="med" type="none"/>
            <a:tailEnd len="med" w="med" type="triangle"/>
          </a:ln>
        </p:spPr>
      </p:cxnSp>
      <p:sp>
        <p:nvSpPr>
          <p:cNvPr id="1968" name="Google Shape;1968;p133"/>
          <p:cNvSpPr/>
          <p:nvPr/>
        </p:nvSpPr>
        <p:spPr>
          <a:xfrm>
            <a:off x="6882675" y="1794675"/>
            <a:ext cx="598200" cy="22818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33"/>
          <p:cNvSpPr txBox="1"/>
          <p:nvPr/>
        </p:nvSpPr>
        <p:spPr>
          <a:xfrm>
            <a:off x="4301675" y="314525"/>
            <a:ext cx="2895600" cy="6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Now the bag is empty!</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3" name="Shape 1973"/>
        <p:cNvGrpSpPr/>
        <p:nvPr/>
      </p:nvGrpSpPr>
      <p:grpSpPr>
        <a:xfrm>
          <a:off x="0" y="0"/>
          <a:ext cx="0" cy="0"/>
          <a:chOff x="0" y="0"/>
          <a:chExt cx="0" cy="0"/>
        </a:xfrm>
      </p:grpSpPr>
      <p:sp>
        <p:nvSpPr>
          <p:cNvPr id="1974" name="Google Shape;1974;p134"/>
          <p:cNvSpPr txBox="1"/>
          <p:nvPr>
            <p:ph type="title"/>
          </p:nvPr>
        </p:nvSpPr>
        <p:spPr>
          <a:xfrm>
            <a:off x="311700" y="5166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a:t>
            </a:r>
            <a:endParaRPr/>
          </a:p>
        </p:txBody>
      </p:sp>
      <p:sp>
        <p:nvSpPr>
          <p:cNvPr id="1975" name="Google Shape;1975;p134"/>
          <p:cNvSpPr/>
          <p:nvPr/>
        </p:nvSpPr>
        <p:spPr>
          <a:xfrm>
            <a:off x="6940150" y="1467775"/>
            <a:ext cx="1740300" cy="27402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34"/>
          <p:cNvSpPr/>
          <p:nvPr/>
        </p:nvSpPr>
        <p:spPr>
          <a:xfrm>
            <a:off x="7019750" y="2434925"/>
            <a:ext cx="358800" cy="2829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1977" name="Google Shape;1977;p134"/>
          <p:cNvCxnSpPr>
            <a:stCxn id="1976" idx="5"/>
            <a:endCxn id="1978" idx="1"/>
          </p:cNvCxnSpPr>
          <p:nvPr/>
        </p:nvCxnSpPr>
        <p:spPr>
          <a:xfrm>
            <a:off x="7326005" y="2676395"/>
            <a:ext cx="213300" cy="257100"/>
          </a:xfrm>
          <a:prstGeom prst="straightConnector1">
            <a:avLst/>
          </a:prstGeom>
          <a:noFill/>
          <a:ln cap="flat" cmpd="sng" w="9525">
            <a:solidFill>
              <a:schemeClr val="dk2"/>
            </a:solidFill>
            <a:prstDash val="solid"/>
            <a:round/>
            <a:headEnd len="med" w="med" type="none"/>
            <a:tailEnd len="med" w="med" type="triangle"/>
          </a:ln>
        </p:spPr>
      </p:cxnSp>
      <p:sp>
        <p:nvSpPr>
          <p:cNvPr id="1978" name="Google Shape;1978;p134"/>
          <p:cNvSpPr/>
          <p:nvPr/>
        </p:nvSpPr>
        <p:spPr>
          <a:xfrm>
            <a:off x="7486850" y="2892125"/>
            <a:ext cx="358800" cy="2829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979" name="Google Shape;1979;p134"/>
          <p:cNvSpPr/>
          <p:nvPr/>
        </p:nvSpPr>
        <p:spPr>
          <a:xfrm>
            <a:off x="7679013" y="2282525"/>
            <a:ext cx="358800" cy="2829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1980" name="Google Shape;1980;p134"/>
          <p:cNvCxnSpPr>
            <a:stCxn id="1976" idx="6"/>
            <a:endCxn id="1979" idx="2"/>
          </p:cNvCxnSpPr>
          <p:nvPr/>
        </p:nvCxnSpPr>
        <p:spPr>
          <a:xfrm flipH="1" rot="10800000">
            <a:off x="7378550" y="2423975"/>
            <a:ext cx="300600" cy="152400"/>
          </a:xfrm>
          <a:prstGeom prst="straightConnector1">
            <a:avLst/>
          </a:prstGeom>
          <a:noFill/>
          <a:ln cap="flat" cmpd="sng" w="9525">
            <a:solidFill>
              <a:schemeClr val="dk2"/>
            </a:solidFill>
            <a:prstDash val="solid"/>
            <a:round/>
            <a:headEnd len="med" w="med" type="none"/>
            <a:tailEnd len="med" w="med" type="triangle"/>
          </a:ln>
        </p:spPr>
      </p:cxnSp>
      <p:sp>
        <p:nvSpPr>
          <p:cNvPr id="1981" name="Google Shape;1981;p134"/>
          <p:cNvSpPr/>
          <p:nvPr/>
        </p:nvSpPr>
        <p:spPr>
          <a:xfrm>
            <a:off x="8060013" y="2739725"/>
            <a:ext cx="358800" cy="2829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982" name="Google Shape;1982;p134"/>
          <p:cNvSpPr/>
          <p:nvPr/>
        </p:nvSpPr>
        <p:spPr>
          <a:xfrm>
            <a:off x="7983813" y="3196925"/>
            <a:ext cx="358800" cy="2829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cxnSp>
        <p:nvCxnSpPr>
          <p:cNvPr id="1983" name="Google Shape;1983;p134"/>
          <p:cNvCxnSpPr>
            <a:stCxn id="1978" idx="6"/>
            <a:endCxn id="1981" idx="2"/>
          </p:cNvCxnSpPr>
          <p:nvPr/>
        </p:nvCxnSpPr>
        <p:spPr>
          <a:xfrm flipH="1" rot="10800000">
            <a:off x="7845650" y="2881175"/>
            <a:ext cx="214500" cy="152400"/>
          </a:xfrm>
          <a:prstGeom prst="straightConnector1">
            <a:avLst/>
          </a:prstGeom>
          <a:noFill/>
          <a:ln cap="flat" cmpd="sng" w="9525">
            <a:solidFill>
              <a:schemeClr val="dk2"/>
            </a:solidFill>
            <a:prstDash val="solid"/>
            <a:round/>
            <a:headEnd len="med" w="med" type="none"/>
            <a:tailEnd len="med" w="med" type="triangle"/>
          </a:ln>
        </p:spPr>
      </p:cxnSp>
      <p:cxnSp>
        <p:nvCxnSpPr>
          <p:cNvPr id="1984" name="Google Shape;1984;p134"/>
          <p:cNvCxnSpPr>
            <a:stCxn id="1978" idx="5"/>
            <a:endCxn id="1982" idx="2"/>
          </p:cNvCxnSpPr>
          <p:nvPr/>
        </p:nvCxnSpPr>
        <p:spPr>
          <a:xfrm>
            <a:off x="7793105" y="3133595"/>
            <a:ext cx="190800" cy="204900"/>
          </a:xfrm>
          <a:prstGeom prst="straightConnector1">
            <a:avLst/>
          </a:prstGeom>
          <a:noFill/>
          <a:ln cap="flat" cmpd="sng" w="9525">
            <a:solidFill>
              <a:schemeClr val="dk2"/>
            </a:solidFill>
            <a:prstDash val="solid"/>
            <a:round/>
            <a:headEnd len="med" w="med" type="none"/>
            <a:tailEnd len="med" w="med" type="triangle"/>
          </a:ln>
        </p:spPr>
      </p:cxnSp>
      <p:sp>
        <p:nvSpPr>
          <p:cNvPr id="1985" name="Google Shape;1985;p134"/>
          <p:cNvSpPr txBox="1"/>
          <p:nvPr/>
        </p:nvSpPr>
        <p:spPr>
          <a:xfrm>
            <a:off x="576325" y="1489775"/>
            <a:ext cx="6228900" cy="35451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AutoNum type="arabicPeriod"/>
            </a:pPr>
            <a:r>
              <a:rPr lang="en" sz="3000"/>
              <a:t>We get a search tree with root = source vertex s</a:t>
            </a:r>
            <a:endParaRPr sz="3000"/>
          </a:p>
          <a:p>
            <a:pPr indent="-419100" lvl="0" marL="457200" rtl="0" algn="l">
              <a:spcBef>
                <a:spcPts val="0"/>
              </a:spcBef>
              <a:spcAft>
                <a:spcPts val="0"/>
              </a:spcAft>
              <a:buSzPts val="3000"/>
              <a:buAutoNum type="arabicPeriod"/>
            </a:pPr>
            <a:r>
              <a:rPr lang="en" sz="3000"/>
              <a:t>The vertices in it are the set of reachable nodes from s</a:t>
            </a:r>
            <a:endParaRPr sz="3000"/>
          </a:p>
          <a:p>
            <a:pPr indent="-419100" lvl="0" marL="457200" rtl="0" algn="l">
              <a:spcBef>
                <a:spcPts val="0"/>
              </a:spcBef>
              <a:spcAft>
                <a:spcPts val="0"/>
              </a:spcAft>
              <a:buSzPts val="3000"/>
              <a:buAutoNum type="arabicPeriod"/>
            </a:pPr>
            <a:r>
              <a:rPr lang="en" sz="3000"/>
              <a:t>If a vertex c was pulled out of the bag by vertex p, then p is the parent of c in the search tree</a:t>
            </a:r>
            <a:endParaRPr sz="3000"/>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9" name="Shape 1989"/>
        <p:cNvGrpSpPr/>
        <p:nvPr/>
      </p:nvGrpSpPr>
      <p:grpSpPr>
        <a:xfrm>
          <a:off x="0" y="0"/>
          <a:ext cx="0" cy="0"/>
          <a:chOff x="0" y="0"/>
          <a:chExt cx="0" cy="0"/>
        </a:xfrm>
      </p:grpSpPr>
      <p:sp>
        <p:nvSpPr>
          <p:cNvPr id="1990" name="Google Shape;1990;p13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Pseudocode for General Graph Traversal</a:t>
            </a:r>
            <a:endParaRPr sz="300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4" name="Shape 1994"/>
        <p:cNvGrpSpPr/>
        <p:nvPr/>
      </p:nvGrpSpPr>
      <p:grpSpPr>
        <a:xfrm>
          <a:off x="0" y="0"/>
          <a:ext cx="0" cy="0"/>
          <a:chOff x="0" y="0"/>
          <a:chExt cx="0" cy="0"/>
        </a:xfrm>
      </p:grpSpPr>
      <p:sp>
        <p:nvSpPr>
          <p:cNvPr id="1995" name="Google Shape;1995;p136"/>
          <p:cNvSpPr txBox="1"/>
          <p:nvPr>
            <p:ph type="title"/>
          </p:nvPr>
        </p:nvSpPr>
        <p:spPr>
          <a:xfrm>
            <a:off x="398700" y="40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General Graph Traversal algorithm</a:t>
            </a:r>
            <a:endParaRPr/>
          </a:p>
        </p:txBody>
      </p:sp>
      <p:sp>
        <p:nvSpPr>
          <p:cNvPr id="1996" name="Google Shape;1996;p136"/>
          <p:cNvSpPr txBox="1"/>
          <p:nvPr>
            <p:ph idx="4294967295" type="body"/>
          </p:nvPr>
        </p:nvSpPr>
        <p:spPr>
          <a:xfrm>
            <a:off x="84300" y="9439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void GeneralSearch(Vertex s):</a:t>
            </a:r>
            <a:br>
              <a:rPr lang="en"/>
            </a:br>
            <a:r>
              <a:rPr lang="en"/>
              <a:t>      </a:t>
            </a:r>
            <a:endParaRPr/>
          </a:p>
          <a:p>
            <a:pPr indent="0" lvl="0" marL="0" rtl="0" algn="l">
              <a:spcBef>
                <a:spcPts val="1600"/>
              </a:spcBef>
              <a:spcAft>
                <a:spcPts val="1600"/>
              </a:spcAft>
              <a:buNone/>
            </a:pPr>
            <a:r>
              <a:t/>
            </a:r>
            <a:endParaRPr/>
          </a:p>
        </p:txBody>
      </p:sp>
      <p:sp>
        <p:nvSpPr>
          <p:cNvPr id="1997" name="Google Shape;1997;p136"/>
          <p:cNvSpPr/>
          <p:nvPr/>
        </p:nvSpPr>
        <p:spPr>
          <a:xfrm>
            <a:off x="4654150" y="1620175"/>
            <a:ext cx="1740300" cy="27402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36"/>
          <p:cNvSpPr/>
          <p:nvPr/>
        </p:nvSpPr>
        <p:spPr>
          <a:xfrm>
            <a:off x="7068475" y="1543975"/>
            <a:ext cx="1740300" cy="2740200"/>
          </a:xfrm>
          <a:prstGeom prst="flowChartConnector">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9" name="Google Shape;1999;p136"/>
          <p:cNvCxnSpPr/>
          <p:nvPr/>
        </p:nvCxnSpPr>
        <p:spPr>
          <a:xfrm>
            <a:off x="67207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2000" name="Google Shape;2000;p136"/>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sp>
        <p:nvSpPr>
          <p:cNvPr id="2001" name="Google Shape;2001;p136"/>
          <p:cNvSpPr/>
          <p:nvPr/>
        </p:nvSpPr>
        <p:spPr>
          <a:xfrm>
            <a:off x="7248350" y="2815925"/>
            <a:ext cx="358800" cy="2829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2002" name="Google Shape;2002;p136"/>
          <p:cNvSpPr/>
          <p:nvPr/>
        </p:nvSpPr>
        <p:spPr>
          <a:xfrm>
            <a:off x="8060013" y="2130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36"/>
          <p:cNvSpPr/>
          <p:nvPr/>
        </p:nvSpPr>
        <p:spPr>
          <a:xfrm>
            <a:off x="8136213"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36"/>
          <p:cNvSpPr/>
          <p:nvPr/>
        </p:nvSpPr>
        <p:spPr>
          <a:xfrm>
            <a:off x="8136213" y="3425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36"/>
          <p:cNvSpPr txBox="1"/>
          <p:nvPr/>
        </p:nvSpPr>
        <p:spPr>
          <a:xfrm>
            <a:off x="3996400" y="832575"/>
            <a:ext cx="46086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Initialization: All vertices are undiscovered</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9" name="Shape 2009"/>
        <p:cNvGrpSpPr/>
        <p:nvPr/>
      </p:nvGrpSpPr>
      <p:grpSpPr>
        <a:xfrm>
          <a:off x="0" y="0"/>
          <a:ext cx="0" cy="0"/>
          <a:chOff x="0" y="0"/>
          <a:chExt cx="0" cy="0"/>
        </a:xfrm>
      </p:grpSpPr>
      <p:sp>
        <p:nvSpPr>
          <p:cNvPr id="2010" name="Google Shape;2010;p137"/>
          <p:cNvSpPr txBox="1"/>
          <p:nvPr>
            <p:ph type="title"/>
          </p:nvPr>
        </p:nvSpPr>
        <p:spPr>
          <a:xfrm>
            <a:off x="398700" y="40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General Graph Traversal algorithm</a:t>
            </a:r>
            <a:endParaRPr/>
          </a:p>
        </p:txBody>
      </p:sp>
      <p:sp>
        <p:nvSpPr>
          <p:cNvPr id="2011" name="Google Shape;2011;p137"/>
          <p:cNvSpPr txBox="1"/>
          <p:nvPr>
            <p:ph idx="4294967295" type="body"/>
          </p:nvPr>
        </p:nvSpPr>
        <p:spPr>
          <a:xfrm>
            <a:off x="28800" y="9457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void GeneralSearch(Vertex s):</a:t>
            </a:r>
            <a:br>
              <a:rPr lang="en"/>
            </a:br>
            <a:r>
              <a:rPr lang="en"/>
              <a:t>    Initialize an empty bag and put s in it</a:t>
            </a:r>
            <a:br>
              <a:rPr lang="en"/>
            </a:br>
            <a:r>
              <a:rPr lang="en"/>
              <a:t>    Mark s as discovered</a:t>
            </a:r>
            <a:br>
              <a:rPr lang="en"/>
            </a:br>
            <a:r>
              <a:rPr lang="en"/>
              <a:t>      </a:t>
            </a:r>
            <a:endParaRPr/>
          </a:p>
          <a:p>
            <a:pPr indent="0" lvl="0" marL="0" rtl="0" algn="l">
              <a:spcBef>
                <a:spcPts val="1600"/>
              </a:spcBef>
              <a:spcAft>
                <a:spcPts val="1600"/>
              </a:spcAft>
              <a:buNone/>
            </a:pPr>
            <a:r>
              <a:t/>
            </a:r>
            <a:endParaRPr/>
          </a:p>
        </p:txBody>
      </p:sp>
      <p:sp>
        <p:nvSpPr>
          <p:cNvPr id="2012" name="Google Shape;2012;p137"/>
          <p:cNvSpPr/>
          <p:nvPr/>
        </p:nvSpPr>
        <p:spPr>
          <a:xfrm>
            <a:off x="4654150" y="1620175"/>
            <a:ext cx="1740300" cy="27402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37"/>
          <p:cNvSpPr/>
          <p:nvPr/>
        </p:nvSpPr>
        <p:spPr>
          <a:xfrm>
            <a:off x="7068475" y="1543975"/>
            <a:ext cx="1740300" cy="2740200"/>
          </a:xfrm>
          <a:prstGeom prst="flowChartConnector">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14" name="Google Shape;2014;p137"/>
          <p:cNvCxnSpPr/>
          <p:nvPr/>
        </p:nvCxnSpPr>
        <p:spPr>
          <a:xfrm>
            <a:off x="67207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2015" name="Google Shape;2015;p137"/>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sp>
        <p:nvSpPr>
          <p:cNvPr id="2016" name="Google Shape;2016;p137"/>
          <p:cNvSpPr/>
          <p:nvPr/>
        </p:nvSpPr>
        <p:spPr>
          <a:xfrm>
            <a:off x="7248350" y="28159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2017" name="Google Shape;2017;p137"/>
          <p:cNvSpPr/>
          <p:nvPr/>
        </p:nvSpPr>
        <p:spPr>
          <a:xfrm>
            <a:off x="7187475" y="2089325"/>
            <a:ext cx="490200" cy="17586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37"/>
          <p:cNvSpPr txBox="1"/>
          <p:nvPr/>
        </p:nvSpPr>
        <p:spPr>
          <a:xfrm>
            <a:off x="3996400" y="832575"/>
            <a:ext cx="46086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Initialization: All vertices are undiscovered</a:t>
            </a:r>
            <a:endParaRPr/>
          </a:p>
        </p:txBody>
      </p:sp>
      <p:sp>
        <p:nvSpPr>
          <p:cNvPr id="2019" name="Google Shape;2019;p137"/>
          <p:cNvSpPr/>
          <p:nvPr/>
        </p:nvSpPr>
        <p:spPr>
          <a:xfrm>
            <a:off x="8060013" y="2130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37"/>
          <p:cNvSpPr/>
          <p:nvPr/>
        </p:nvSpPr>
        <p:spPr>
          <a:xfrm>
            <a:off x="7983813"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37"/>
          <p:cNvSpPr/>
          <p:nvPr/>
        </p:nvSpPr>
        <p:spPr>
          <a:xfrm>
            <a:off x="7983813" y="3425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5" name="Shape 2025"/>
        <p:cNvGrpSpPr/>
        <p:nvPr/>
      </p:nvGrpSpPr>
      <p:grpSpPr>
        <a:xfrm>
          <a:off x="0" y="0"/>
          <a:ext cx="0" cy="0"/>
          <a:chOff x="0" y="0"/>
          <a:chExt cx="0" cy="0"/>
        </a:xfrm>
      </p:grpSpPr>
      <p:sp>
        <p:nvSpPr>
          <p:cNvPr id="2026" name="Google Shape;2026;p138"/>
          <p:cNvSpPr txBox="1"/>
          <p:nvPr>
            <p:ph type="title"/>
          </p:nvPr>
        </p:nvSpPr>
        <p:spPr>
          <a:xfrm>
            <a:off x="398700" y="40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General Graph Traversal algorithm</a:t>
            </a:r>
            <a:endParaRPr/>
          </a:p>
        </p:txBody>
      </p:sp>
      <p:sp>
        <p:nvSpPr>
          <p:cNvPr id="2027" name="Google Shape;2027;p138"/>
          <p:cNvSpPr txBox="1"/>
          <p:nvPr>
            <p:ph idx="4294967295" type="body"/>
          </p:nvPr>
        </p:nvSpPr>
        <p:spPr>
          <a:xfrm>
            <a:off x="28800" y="9457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void GeneralSearch(Vertex s):</a:t>
            </a:r>
            <a:br>
              <a:rPr lang="en"/>
            </a:br>
            <a:r>
              <a:rPr lang="en"/>
              <a:t>    Initialize an empty bag and put s in it</a:t>
            </a:r>
            <a:br>
              <a:rPr lang="en"/>
            </a:br>
            <a:r>
              <a:rPr lang="en"/>
              <a:t>    Mark s as discovered</a:t>
            </a:r>
            <a:br>
              <a:rPr lang="en"/>
            </a:br>
            <a:r>
              <a:rPr lang="en"/>
              <a:t>    while the bag is not empty:</a:t>
            </a:r>
            <a:br>
              <a:rPr lang="en"/>
            </a:br>
            <a:r>
              <a:rPr lang="en"/>
              <a:t>              ???</a:t>
            </a:r>
            <a:br>
              <a:rPr lang="en"/>
            </a:br>
            <a:r>
              <a:rPr lang="en"/>
              <a:t>      </a:t>
            </a:r>
            <a:endParaRPr/>
          </a:p>
          <a:p>
            <a:pPr indent="0" lvl="0" marL="0" rtl="0" algn="l">
              <a:spcBef>
                <a:spcPts val="1600"/>
              </a:spcBef>
              <a:spcAft>
                <a:spcPts val="1600"/>
              </a:spcAft>
              <a:buNone/>
            </a:pPr>
            <a:r>
              <a:t/>
            </a:r>
            <a:endParaRPr/>
          </a:p>
        </p:txBody>
      </p:sp>
      <p:sp>
        <p:nvSpPr>
          <p:cNvPr id="2028" name="Google Shape;2028;p138"/>
          <p:cNvSpPr/>
          <p:nvPr/>
        </p:nvSpPr>
        <p:spPr>
          <a:xfrm>
            <a:off x="4654150" y="1620175"/>
            <a:ext cx="1740300" cy="27402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38"/>
          <p:cNvSpPr/>
          <p:nvPr/>
        </p:nvSpPr>
        <p:spPr>
          <a:xfrm>
            <a:off x="7068475" y="1543975"/>
            <a:ext cx="1740300" cy="2740200"/>
          </a:xfrm>
          <a:prstGeom prst="flowChartConnector">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30" name="Google Shape;2030;p138"/>
          <p:cNvCxnSpPr/>
          <p:nvPr/>
        </p:nvCxnSpPr>
        <p:spPr>
          <a:xfrm>
            <a:off x="67207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2031" name="Google Shape;2031;p138"/>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sp>
        <p:nvSpPr>
          <p:cNvPr id="2032" name="Google Shape;2032;p138"/>
          <p:cNvSpPr/>
          <p:nvPr/>
        </p:nvSpPr>
        <p:spPr>
          <a:xfrm>
            <a:off x="7248350" y="28159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2033" name="Google Shape;2033;p138"/>
          <p:cNvSpPr/>
          <p:nvPr/>
        </p:nvSpPr>
        <p:spPr>
          <a:xfrm>
            <a:off x="7187475" y="2089325"/>
            <a:ext cx="490200" cy="17586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38"/>
          <p:cNvSpPr txBox="1"/>
          <p:nvPr/>
        </p:nvSpPr>
        <p:spPr>
          <a:xfrm>
            <a:off x="3996400" y="832575"/>
            <a:ext cx="46086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Initialization: All vertices are undiscovered</a:t>
            </a:r>
            <a:endParaRPr/>
          </a:p>
        </p:txBody>
      </p:sp>
      <p:sp>
        <p:nvSpPr>
          <p:cNvPr id="2035" name="Google Shape;2035;p138"/>
          <p:cNvSpPr/>
          <p:nvPr/>
        </p:nvSpPr>
        <p:spPr>
          <a:xfrm>
            <a:off x="8060013" y="2130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38"/>
          <p:cNvSpPr/>
          <p:nvPr/>
        </p:nvSpPr>
        <p:spPr>
          <a:xfrm>
            <a:off x="7983813"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38"/>
          <p:cNvSpPr/>
          <p:nvPr/>
        </p:nvSpPr>
        <p:spPr>
          <a:xfrm>
            <a:off x="7983813" y="3425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1" name="Shape 2041"/>
        <p:cNvGrpSpPr/>
        <p:nvPr/>
      </p:nvGrpSpPr>
      <p:grpSpPr>
        <a:xfrm>
          <a:off x="0" y="0"/>
          <a:ext cx="0" cy="0"/>
          <a:chOff x="0" y="0"/>
          <a:chExt cx="0" cy="0"/>
        </a:xfrm>
      </p:grpSpPr>
      <p:sp>
        <p:nvSpPr>
          <p:cNvPr id="2042" name="Google Shape;2042;p13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Fast forward to a general point...</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6" name="Shape 2046"/>
        <p:cNvGrpSpPr/>
        <p:nvPr/>
      </p:nvGrpSpPr>
      <p:grpSpPr>
        <a:xfrm>
          <a:off x="0" y="0"/>
          <a:ext cx="0" cy="0"/>
          <a:chOff x="0" y="0"/>
          <a:chExt cx="0" cy="0"/>
        </a:xfrm>
      </p:grpSpPr>
      <p:sp>
        <p:nvSpPr>
          <p:cNvPr id="2047" name="Google Shape;2047;p140"/>
          <p:cNvSpPr txBox="1"/>
          <p:nvPr>
            <p:ph type="title"/>
          </p:nvPr>
        </p:nvSpPr>
        <p:spPr>
          <a:xfrm>
            <a:off x="398700" y="40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General Graph Traversal algorithm</a:t>
            </a:r>
            <a:endParaRPr/>
          </a:p>
        </p:txBody>
      </p:sp>
      <p:sp>
        <p:nvSpPr>
          <p:cNvPr id="2048" name="Google Shape;2048;p140"/>
          <p:cNvSpPr txBox="1"/>
          <p:nvPr>
            <p:ph idx="4294967295" type="body"/>
          </p:nvPr>
        </p:nvSpPr>
        <p:spPr>
          <a:xfrm>
            <a:off x="28800" y="9457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void GeneralSearch(Vertex s):</a:t>
            </a:r>
            <a:br>
              <a:rPr lang="en"/>
            </a:br>
            <a:r>
              <a:rPr lang="en"/>
              <a:t>    Initialize an empty bag and put s in it</a:t>
            </a:r>
            <a:br>
              <a:rPr lang="en"/>
            </a:br>
            <a:r>
              <a:rPr lang="en"/>
              <a:t>    Mark s as discovered</a:t>
            </a:r>
            <a:br>
              <a:rPr lang="en"/>
            </a:br>
            <a:r>
              <a:rPr lang="en"/>
              <a:t>    while the bag is not empty:</a:t>
            </a:r>
            <a:br>
              <a:rPr lang="en"/>
            </a:br>
            <a:r>
              <a:rPr lang="en"/>
              <a:t>              ???</a:t>
            </a:r>
            <a:br>
              <a:rPr lang="en"/>
            </a:br>
            <a:r>
              <a:rPr lang="en"/>
              <a:t>      </a:t>
            </a:r>
            <a:endParaRPr/>
          </a:p>
          <a:p>
            <a:pPr indent="0" lvl="0" marL="0" rtl="0" algn="l">
              <a:spcBef>
                <a:spcPts val="1600"/>
              </a:spcBef>
              <a:spcAft>
                <a:spcPts val="1600"/>
              </a:spcAft>
              <a:buNone/>
            </a:pPr>
            <a:r>
              <a:t/>
            </a:r>
            <a:endParaRPr/>
          </a:p>
        </p:txBody>
      </p:sp>
      <p:sp>
        <p:nvSpPr>
          <p:cNvPr id="2049" name="Google Shape;2049;p140"/>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sp>
        <p:nvSpPr>
          <p:cNvPr id="2050" name="Google Shape;2050;p140"/>
          <p:cNvSpPr txBox="1"/>
          <p:nvPr/>
        </p:nvSpPr>
        <p:spPr>
          <a:xfrm>
            <a:off x="3996400" y="832575"/>
            <a:ext cx="46086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Initialization: All vertices are undiscovered</a:t>
            </a:r>
            <a:endParaRPr/>
          </a:p>
        </p:txBody>
      </p:sp>
      <p:sp>
        <p:nvSpPr>
          <p:cNvPr id="2051" name="Google Shape;2051;p140"/>
          <p:cNvSpPr/>
          <p:nvPr/>
        </p:nvSpPr>
        <p:spPr>
          <a:xfrm>
            <a:off x="4654150" y="1620175"/>
            <a:ext cx="1740300" cy="27402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40"/>
          <p:cNvSpPr/>
          <p:nvPr/>
        </p:nvSpPr>
        <p:spPr>
          <a:xfrm>
            <a:off x="7068475" y="1543975"/>
            <a:ext cx="1740300" cy="2740200"/>
          </a:xfrm>
          <a:prstGeom prst="flowChartConnector">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53" name="Google Shape;2053;p140"/>
          <p:cNvCxnSpPr/>
          <p:nvPr/>
        </p:nvCxnSpPr>
        <p:spPr>
          <a:xfrm>
            <a:off x="67207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2054" name="Google Shape;2054;p140"/>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sp>
        <p:nvSpPr>
          <p:cNvPr id="2055" name="Google Shape;2055;p140"/>
          <p:cNvSpPr/>
          <p:nvPr/>
        </p:nvSpPr>
        <p:spPr>
          <a:xfrm>
            <a:off x="4886150" y="27397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2056" name="Google Shape;2056;p140"/>
          <p:cNvSpPr/>
          <p:nvPr/>
        </p:nvSpPr>
        <p:spPr>
          <a:xfrm>
            <a:off x="5876750" y="29683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40"/>
          <p:cNvSpPr/>
          <p:nvPr/>
        </p:nvSpPr>
        <p:spPr>
          <a:xfrm>
            <a:off x="8010350" y="2587325"/>
            <a:ext cx="358800" cy="2829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40"/>
          <p:cNvSpPr/>
          <p:nvPr/>
        </p:nvSpPr>
        <p:spPr>
          <a:xfrm>
            <a:off x="8086550" y="3273125"/>
            <a:ext cx="358800" cy="2829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40"/>
          <p:cNvSpPr/>
          <p:nvPr/>
        </p:nvSpPr>
        <p:spPr>
          <a:xfrm>
            <a:off x="7248350" y="23587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40"/>
          <p:cNvSpPr/>
          <p:nvPr/>
        </p:nvSpPr>
        <p:spPr>
          <a:xfrm>
            <a:off x="7400750" y="31969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40"/>
          <p:cNvSpPr/>
          <p:nvPr/>
        </p:nvSpPr>
        <p:spPr>
          <a:xfrm>
            <a:off x="7553150" y="19777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40"/>
          <p:cNvSpPr/>
          <p:nvPr/>
        </p:nvSpPr>
        <p:spPr>
          <a:xfrm>
            <a:off x="7172150" y="27397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a:t>
            </a:r>
            <a:endParaRPr/>
          </a:p>
        </p:txBody>
      </p:sp>
      <p:sp>
        <p:nvSpPr>
          <p:cNvPr id="2063" name="Google Shape;2063;p140"/>
          <p:cNvSpPr/>
          <p:nvPr/>
        </p:nvSpPr>
        <p:spPr>
          <a:xfrm>
            <a:off x="7476950" y="36541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40"/>
          <p:cNvSpPr/>
          <p:nvPr/>
        </p:nvSpPr>
        <p:spPr>
          <a:xfrm>
            <a:off x="8391350" y="2892125"/>
            <a:ext cx="358800" cy="2829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40"/>
          <p:cNvSpPr/>
          <p:nvPr/>
        </p:nvSpPr>
        <p:spPr>
          <a:xfrm>
            <a:off x="8162750" y="2206325"/>
            <a:ext cx="358800" cy="2829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40"/>
          <p:cNvSpPr/>
          <p:nvPr/>
        </p:nvSpPr>
        <p:spPr>
          <a:xfrm>
            <a:off x="5495750" y="25873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40"/>
          <p:cNvSpPr/>
          <p:nvPr/>
        </p:nvSpPr>
        <p:spPr>
          <a:xfrm>
            <a:off x="5419550" y="31207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40"/>
          <p:cNvSpPr/>
          <p:nvPr/>
        </p:nvSpPr>
        <p:spPr>
          <a:xfrm>
            <a:off x="5648150" y="22063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40"/>
          <p:cNvSpPr/>
          <p:nvPr/>
        </p:nvSpPr>
        <p:spPr>
          <a:xfrm>
            <a:off x="5495750" y="35779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40"/>
          <p:cNvSpPr/>
          <p:nvPr/>
        </p:nvSpPr>
        <p:spPr>
          <a:xfrm>
            <a:off x="7172150" y="1794675"/>
            <a:ext cx="838200" cy="23406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4" name="Shape 2074"/>
        <p:cNvGrpSpPr/>
        <p:nvPr/>
      </p:nvGrpSpPr>
      <p:grpSpPr>
        <a:xfrm>
          <a:off x="0" y="0"/>
          <a:ext cx="0" cy="0"/>
          <a:chOff x="0" y="0"/>
          <a:chExt cx="0" cy="0"/>
        </a:xfrm>
      </p:grpSpPr>
      <p:sp>
        <p:nvSpPr>
          <p:cNvPr id="2075" name="Google Shape;2075;p141"/>
          <p:cNvSpPr txBox="1"/>
          <p:nvPr>
            <p:ph type="title"/>
          </p:nvPr>
        </p:nvSpPr>
        <p:spPr>
          <a:xfrm>
            <a:off x="398700" y="40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General Graph Traversal algorithm</a:t>
            </a:r>
            <a:endParaRPr/>
          </a:p>
        </p:txBody>
      </p:sp>
      <p:sp>
        <p:nvSpPr>
          <p:cNvPr id="2076" name="Google Shape;2076;p141"/>
          <p:cNvSpPr txBox="1"/>
          <p:nvPr>
            <p:ph idx="4294967295" type="body"/>
          </p:nvPr>
        </p:nvSpPr>
        <p:spPr>
          <a:xfrm>
            <a:off x="28800" y="9457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void GeneralSearch(Vertex s):</a:t>
            </a:r>
            <a:br>
              <a:rPr lang="en"/>
            </a:br>
            <a:r>
              <a:rPr lang="en"/>
              <a:t>    Initialize an empty bag and put s in it</a:t>
            </a:r>
            <a:br>
              <a:rPr lang="en"/>
            </a:br>
            <a:r>
              <a:rPr lang="en"/>
              <a:t>    Mark s as discovered</a:t>
            </a:r>
            <a:br>
              <a:rPr lang="en"/>
            </a:br>
            <a:r>
              <a:rPr lang="en"/>
              <a:t>    while the bag is not empty:</a:t>
            </a:r>
            <a:br>
              <a:rPr lang="en"/>
            </a:br>
            <a:r>
              <a:rPr lang="en"/>
              <a:t>        </a:t>
            </a:r>
            <a:r>
              <a:rPr b="1" lang="en">
                <a:solidFill>
                  <a:srgbClr val="38761D"/>
                </a:solidFill>
              </a:rPr>
              <a:t>Pull out one of the vertices, say u</a:t>
            </a:r>
            <a:br>
              <a:rPr lang="en"/>
            </a:br>
            <a:r>
              <a:rPr lang="en"/>
              <a:t>      </a:t>
            </a:r>
            <a:endParaRPr/>
          </a:p>
          <a:p>
            <a:pPr indent="0" lvl="0" marL="0" rtl="0" algn="l">
              <a:spcBef>
                <a:spcPts val="1600"/>
              </a:spcBef>
              <a:spcAft>
                <a:spcPts val="1600"/>
              </a:spcAft>
              <a:buNone/>
            </a:pPr>
            <a:r>
              <a:t/>
            </a:r>
            <a:endParaRPr/>
          </a:p>
        </p:txBody>
      </p:sp>
      <p:sp>
        <p:nvSpPr>
          <p:cNvPr id="2077" name="Google Shape;2077;p141"/>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sp>
        <p:nvSpPr>
          <p:cNvPr id="2078" name="Google Shape;2078;p141"/>
          <p:cNvSpPr txBox="1"/>
          <p:nvPr/>
        </p:nvSpPr>
        <p:spPr>
          <a:xfrm>
            <a:off x="3996400" y="832575"/>
            <a:ext cx="46086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Initialization: All vertices are undiscovered</a:t>
            </a:r>
            <a:endParaRPr/>
          </a:p>
        </p:txBody>
      </p:sp>
      <p:sp>
        <p:nvSpPr>
          <p:cNvPr id="2079" name="Google Shape;2079;p141"/>
          <p:cNvSpPr/>
          <p:nvPr/>
        </p:nvSpPr>
        <p:spPr>
          <a:xfrm>
            <a:off x="4654150" y="1620175"/>
            <a:ext cx="1740300" cy="27402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41"/>
          <p:cNvSpPr/>
          <p:nvPr/>
        </p:nvSpPr>
        <p:spPr>
          <a:xfrm>
            <a:off x="7068475" y="1543975"/>
            <a:ext cx="1740300" cy="2740200"/>
          </a:xfrm>
          <a:prstGeom prst="flowChartConnector">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81" name="Google Shape;2081;p141"/>
          <p:cNvCxnSpPr/>
          <p:nvPr/>
        </p:nvCxnSpPr>
        <p:spPr>
          <a:xfrm>
            <a:off x="67207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2082" name="Google Shape;2082;p141"/>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sp>
        <p:nvSpPr>
          <p:cNvPr id="2083" name="Google Shape;2083;p141"/>
          <p:cNvSpPr/>
          <p:nvPr/>
        </p:nvSpPr>
        <p:spPr>
          <a:xfrm>
            <a:off x="4886150" y="27397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2084" name="Google Shape;2084;p141"/>
          <p:cNvSpPr/>
          <p:nvPr/>
        </p:nvSpPr>
        <p:spPr>
          <a:xfrm>
            <a:off x="5876750" y="29683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41"/>
          <p:cNvSpPr/>
          <p:nvPr/>
        </p:nvSpPr>
        <p:spPr>
          <a:xfrm>
            <a:off x="8010350" y="2587325"/>
            <a:ext cx="358800" cy="2829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41"/>
          <p:cNvSpPr/>
          <p:nvPr/>
        </p:nvSpPr>
        <p:spPr>
          <a:xfrm>
            <a:off x="8086550" y="3273125"/>
            <a:ext cx="358800" cy="2829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41"/>
          <p:cNvSpPr/>
          <p:nvPr/>
        </p:nvSpPr>
        <p:spPr>
          <a:xfrm>
            <a:off x="7248350" y="23587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41"/>
          <p:cNvSpPr/>
          <p:nvPr/>
        </p:nvSpPr>
        <p:spPr>
          <a:xfrm>
            <a:off x="7400750" y="31969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41"/>
          <p:cNvSpPr/>
          <p:nvPr/>
        </p:nvSpPr>
        <p:spPr>
          <a:xfrm>
            <a:off x="7553150" y="19777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41"/>
          <p:cNvSpPr/>
          <p:nvPr/>
        </p:nvSpPr>
        <p:spPr>
          <a:xfrm>
            <a:off x="7172150" y="27397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a:t>
            </a:r>
            <a:endParaRPr/>
          </a:p>
        </p:txBody>
      </p:sp>
      <p:sp>
        <p:nvSpPr>
          <p:cNvPr id="2091" name="Google Shape;2091;p141"/>
          <p:cNvSpPr/>
          <p:nvPr/>
        </p:nvSpPr>
        <p:spPr>
          <a:xfrm>
            <a:off x="7476950" y="36541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41"/>
          <p:cNvSpPr/>
          <p:nvPr/>
        </p:nvSpPr>
        <p:spPr>
          <a:xfrm>
            <a:off x="8391350" y="2892125"/>
            <a:ext cx="358800" cy="2829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41"/>
          <p:cNvSpPr/>
          <p:nvPr/>
        </p:nvSpPr>
        <p:spPr>
          <a:xfrm>
            <a:off x="8162750" y="2206325"/>
            <a:ext cx="358800" cy="2829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41"/>
          <p:cNvSpPr/>
          <p:nvPr/>
        </p:nvSpPr>
        <p:spPr>
          <a:xfrm>
            <a:off x="5495750" y="25873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41"/>
          <p:cNvSpPr/>
          <p:nvPr/>
        </p:nvSpPr>
        <p:spPr>
          <a:xfrm>
            <a:off x="5419550" y="31207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41"/>
          <p:cNvSpPr/>
          <p:nvPr/>
        </p:nvSpPr>
        <p:spPr>
          <a:xfrm>
            <a:off x="5648150" y="22063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41"/>
          <p:cNvSpPr/>
          <p:nvPr/>
        </p:nvSpPr>
        <p:spPr>
          <a:xfrm>
            <a:off x="5495750" y="35779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41"/>
          <p:cNvSpPr/>
          <p:nvPr/>
        </p:nvSpPr>
        <p:spPr>
          <a:xfrm>
            <a:off x="7172150" y="1794675"/>
            <a:ext cx="838200" cy="23406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73" name="Google Shape;173;p25"/>
          <p:cNvPicPr preferRelativeResize="0"/>
          <p:nvPr/>
        </p:nvPicPr>
        <p:blipFill>
          <a:blip r:embed="rId3">
            <a:alphaModFix/>
          </a:blip>
          <a:stretch>
            <a:fillRect/>
          </a:stretch>
        </p:blipFill>
        <p:spPr>
          <a:xfrm>
            <a:off x="1357313" y="0"/>
            <a:ext cx="6429374" cy="51435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2" name="Shape 2102"/>
        <p:cNvGrpSpPr/>
        <p:nvPr/>
      </p:nvGrpSpPr>
      <p:grpSpPr>
        <a:xfrm>
          <a:off x="0" y="0"/>
          <a:ext cx="0" cy="0"/>
          <a:chOff x="0" y="0"/>
          <a:chExt cx="0" cy="0"/>
        </a:xfrm>
      </p:grpSpPr>
      <p:sp>
        <p:nvSpPr>
          <p:cNvPr id="2103" name="Google Shape;2103;p142"/>
          <p:cNvSpPr/>
          <p:nvPr/>
        </p:nvSpPr>
        <p:spPr>
          <a:xfrm>
            <a:off x="7172150" y="1794675"/>
            <a:ext cx="838200" cy="23406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42"/>
          <p:cNvSpPr txBox="1"/>
          <p:nvPr>
            <p:ph type="title"/>
          </p:nvPr>
        </p:nvSpPr>
        <p:spPr>
          <a:xfrm>
            <a:off x="398700" y="40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General Graph Traversal algorithm</a:t>
            </a:r>
            <a:endParaRPr/>
          </a:p>
        </p:txBody>
      </p:sp>
      <p:sp>
        <p:nvSpPr>
          <p:cNvPr id="2105" name="Google Shape;2105;p142"/>
          <p:cNvSpPr txBox="1"/>
          <p:nvPr>
            <p:ph idx="4294967295" type="body"/>
          </p:nvPr>
        </p:nvSpPr>
        <p:spPr>
          <a:xfrm>
            <a:off x="28800" y="9457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void GeneralSearch(Vertex s):</a:t>
            </a:r>
            <a:br>
              <a:rPr lang="en"/>
            </a:br>
            <a:r>
              <a:rPr lang="en"/>
              <a:t>    Initialize an empty bag and put s in it</a:t>
            </a:r>
            <a:br>
              <a:rPr lang="en"/>
            </a:br>
            <a:r>
              <a:rPr lang="en"/>
              <a:t>    Mark s as discovered</a:t>
            </a:r>
            <a:br>
              <a:rPr lang="en"/>
            </a:br>
            <a:r>
              <a:rPr lang="en"/>
              <a:t>    while the bag is not empty:</a:t>
            </a:r>
            <a:br>
              <a:rPr lang="en"/>
            </a:br>
            <a:r>
              <a:rPr lang="en"/>
              <a:t>        </a:t>
            </a:r>
            <a:r>
              <a:rPr b="1" lang="en">
                <a:solidFill>
                  <a:srgbClr val="38761D"/>
                </a:solidFill>
              </a:rPr>
              <a:t>Pull out one of the vertices, say u</a:t>
            </a:r>
            <a:br>
              <a:rPr lang="en"/>
            </a:br>
            <a:r>
              <a:rPr lang="en"/>
              <a:t>      </a:t>
            </a:r>
            <a:endParaRPr/>
          </a:p>
          <a:p>
            <a:pPr indent="0" lvl="0" marL="0" rtl="0" algn="l">
              <a:spcBef>
                <a:spcPts val="1600"/>
              </a:spcBef>
              <a:spcAft>
                <a:spcPts val="1600"/>
              </a:spcAft>
              <a:buNone/>
            </a:pPr>
            <a:r>
              <a:t/>
            </a:r>
            <a:endParaRPr/>
          </a:p>
        </p:txBody>
      </p:sp>
      <p:sp>
        <p:nvSpPr>
          <p:cNvPr id="2106" name="Google Shape;2106;p142"/>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sp>
        <p:nvSpPr>
          <p:cNvPr id="2107" name="Google Shape;2107;p142"/>
          <p:cNvSpPr txBox="1"/>
          <p:nvPr/>
        </p:nvSpPr>
        <p:spPr>
          <a:xfrm>
            <a:off x="3996400" y="832575"/>
            <a:ext cx="46086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Initialization: All vertices are undiscovered</a:t>
            </a:r>
            <a:endParaRPr/>
          </a:p>
        </p:txBody>
      </p:sp>
      <p:sp>
        <p:nvSpPr>
          <p:cNvPr id="2108" name="Google Shape;2108;p142"/>
          <p:cNvSpPr/>
          <p:nvPr/>
        </p:nvSpPr>
        <p:spPr>
          <a:xfrm>
            <a:off x="4654150" y="1620175"/>
            <a:ext cx="1740300" cy="27402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42"/>
          <p:cNvSpPr/>
          <p:nvPr/>
        </p:nvSpPr>
        <p:spPr>
          <a:xfrm>
            <a:off x="7068475" y="1543975"/>
            <a:ext cx="1740300" cy="2740200"/>
          </a:xfrm>
          <a:prstGeom prst="flowChartConnector">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0" name="Google Shape;2110;p142"/>
          <p:cNvCxnSpPr/>
          <p:nvPr/>
        </p:nvCxnSpPr>
        <p:spPr>
          <a:xfrm>
            <a:off x="67207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2111" name="Google Shape;2111;p142"/>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sp>
        <p:nvSpPr>
          <p:cNvPr id="2112" name="Google Shape;2112;p142"/>
          <p:cNvSpPr/>
          <p:nvPr/>
        </p:nvSpPr>
        <p:spPr>
          <a:xfrm>
            <a:off x="4886150" y="27397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2113" name="Google Shape;2113;p142"/>
          <p:cNvSpPr/>
          <p:nvPr/>
        </p:nvSpPr>
        <p:spPr>
          <a:xfrm>
            <a:off x="5876750" y="29683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a:t>
            </a:r>
            <a:endParaRPr/>
          </a:p>
        </p:txBody>
      </p:sp>
      <p:sp>
        <p:nvSpPr>
          <p:cNvPr id="2114" name="Google Shape;2114;p142"/>
          <p:cNvSpPr/>
          <p:nvPr/>
        </p:nvSpPr>
        <p:spPr>
          <a:xfrm>
            <a:off x="8010350" y="2587325"/>
            <a:ext cx="358800" cy="2829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42"/>
          <p:cNvSpPr/>
          <p:nvPr/>
        </p:nvSpPr>
        <p:spPr>
          <a:xfrm>
            <a:off x="8086550" y="3273125"/>
            <a:ext cx="358800" cy="2829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42"/>
          <p:cNvSpPr/>
          <p:nvPr/>
        </p:nvSpPr>
        <p:spPr>
          <a:xfrm>
            <a:off x="7248350" y="23587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42"/>
          <p:cNvSpPr/>
          <p:nvPr/>
        </p:nvSpPr>
        <p:spPr>
          <a:xfrm>
            <a:off x="7400750" y="31969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42"/>
          <p:cNvSpPr/>
          <p:nvPr/>
        </p:nvSpPr>
        <p:spPr>
          <a:xfrm>
            <a:off x="7553150" y="19777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42"/>
          <p:cNvSpPr/>
          <p:nvPr/>
        </p:nvSpPr>
        <p:spPr>
          <a:xfrm>
            <a:off x="7172150" y="2739725"/>
            <a:ext cx="358800" cy="282900"/>
          </a:xfrm>
          <a:prstGeom prst="ellipse">
            <a:avLst/>
          </a:prstGeom>
          <a:solidFill>
            <a:srgbClr val="EA999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a:t>
            </a:r>
            <a:endParaRPr/>
          </a:p>
        </p:txBody>
      </p:sp>
      <p:sp>
        <p:nvSpPr>
          <p:cNvPr id="2120" name="Google Shape;2120;p142"/>
          <p:cNvSpPr/>
          <p:nvPr/>
        </p:nvSpPr>
        <p:spPr>
          <a:xfrm>
            <a:off x="7476950" y="36541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42"/>
          <p:cNvSpPr/>
          <p:nvPr/>
        </p:nvSpPr>
        <p:spPr>
          <a:xfrm>
            <a:off x="8391350" y="2892125"/>
            <a:ext cx="358800" cy="2829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42"/>
          <p:cNvSpPr/>
          <p:nvPr/>
        </p:nvSpPr>
        <p:spPr>
          <a:xfrm>
            <a:off x="8162750" y="2206325"/>
            <a:ext cx="358800" cy="2829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42"/>
          <p:cNvSpPr/>
          <p:nvPr/>
        </p:nvSpPr>
        <p:spPr>
          <a:xfrm>
            <a:off x="5495750" y="25873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42"/>
          <p:cNvSpPr/>
          <p:nvPr/>
        </p:nvSpPr>
        <p:spPr>
          <a:xfrm>
            <a:off x="5419550" y="31207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42"/>
          <p:cNvSpPr/>
          <p:nvPr/>
        </p:nvSpPr>
        <p:spPr>
          <a:xfrm>
            <a:off x="5648150" y="22063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42"/>
          <p:cNvSpPr/>
          <p:nvPr/>
        </p:nvSpPr>
        <p:spPr>
          <a:xfrm>
            <a:off x="5495750" y="35779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42"/>
          <p:cNvSpPr/>
          <p:nvPr/>
        </p:nvSpPr>
        <p:spPr>
          <a:xfrm>
            <a:off x="5263750" y="2914025"/>
            <a:ext cx="666075" cy="175775"/>
          </a:xfrm>
          <a:custGeom>
            <a:rect b="b" l="l" r="r" t="t"/>
            <a:pathLst>
              <a:path extrusionOk="0" h="7031" w="26643">
                <a:moveTo>
                  <a:pt x="0" y="0"/>
                </a:moveTo>
                <a:cubicBezTo>
                  <a:pt x="3746" y="0"/>
                  <a:pt x="6986" y="3331"/>
                  <a:pt x="10732" y="3331"/>
                </a:cubicBezTo>
                <a:cubicBezTo>
                  <a:pt x="16177" y="3331"/>
                  <a:pt x="21773" y="4596"/>
                  <a:pt x="26643" y="7031"/>
                </a:cubicBezTo>
              </a:path>
            </a:pathLst>
          </a:custGeom>
          <a:noFill/>
          <a:ln cap="flat" cmpd="sng" w="28575">
            <a:solidFill>
              <a:schemeClr val="dk2"/>
            </a:solidFill>
            <a:prstDash val="solid"/>
            <a:round/>
            <a:headEnd len="med" w="med" type="none"/>
            <a:tailEnd len="med" w="med" type="none"/>
          </a:ln>
        </p:spPr>
      </p:sp>
      <p:cxnSp>
        <p:nvCxnSpPr>
          <p:cNvPr id="2128" name="Google Shape;2128;p142"/>
          <p:cNvCxnSpPr>
            <a:stCxn id="2113" idx="6"/>
            <a:endCxn id="2103" idx="2"/>
          </p:cNvCxnSpPr>
          <p:nvPr/>
        </p:nvCxnSpPr>
        <p:spPr>
          <a:xfrm flipH="1" rot="10800000">
            <a:off x="6235550" y="2964875"/>
            <a:ext cx="936600" cy="144900"/>
          </a:xfrm>
          <a:prstGeom prst="straightConnector1">
            <a:avLst/>
          </a:prstGeom>
          <a:noFill/>
          <a:ln cap="flat" cmpd="sng" w="9525">
            <a:solidFill>
              <a:schemeClr val="dk2"/>
            </a:solidFill>
            <a:prstDash val="solid"/>
            <a:round/>
            <a:headEnd len="med" w="med" type="none"/>
            <a:tailEnd len="med" w="med" type="triangle"/>
          </a:ln>
        </p:spPr>
      </p:cxnSp>
      <p:sp>
        <p:nvSpPr>
          <p:cNvPr id="2129" name="Google Shape;2129;p142"/>
          <p:cNvSpPr/>
          <p:nvPr/>
        </p:nvSpPr>
        <p:spPr>
          <a:xfrm>
            <a:off x="7172150" y="1794675"/>
            <a:ext cx="838200" cy="23406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3" name="Shape 2133"/>
        <p:cNvGrpSpPr/>
        <p:nvPr/>
      </p:nvGrpSpPr>
      <p:grpSpPr>
        <a:xfrm>
          <a:off x="0" y="0"/>
          <a:ext cx="0" cy="0"/>
          <a:chOff x="0" y="0"/>
          <a:chExt cx="0" cy="0"/>
        </a:xfrm>
      </p:grpSpPr>
      <p:sp>
        <p:nvSpPr>
          <p:cNvPr id="2134" name="Google Shape;2134;p143"/>
          <p:cNvSpPr/>
          <p:nvPr/>
        </p:nvSpPr>
        <p:spPr>
          <a:xfrm>
            <a:off x="7172150" y="1794675"/>
            <a:ext cx="838200" cy="23406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43"/>
          <p:cNvSpPr txBox="1"/>
          <p:nvPr>
            <p:ph type="title"/>
          </p:nvPr>
        </p:nvSpPr>
        <p:spPr>
          <a:xfrm>
            <a:off x="398700" y="40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General Graph Traversal algorithm</a:t>
            </a:r>
            <a:endParaRPr/>
          </a:p>
        </p:txBody>
      </p:sp>
      <p:sp>
        <p:nvSpPr>
          <p:cNvPr id="2136" name="Google Shape;2136;p143"/>
          <p:cNvSpPr txBox="1"/>
          <p:nvPr>
            <p:ph idx="4294967295" type="body"/>
          </p:nvPr>
        </p:nvSpPr>
        <p:spPr>
          <a:xfrm>
            <a:off x="28800" y="9457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void GeneralSearch(Vertex s):</a:t>
            </a:r>
            <a:br>
              <a:rPr lang="en"/>
            </a:br>
            <a:r>
              <a:rPr lang="en"/>
              <a:t>    Initialize an empty bag and put s in it</a:t>
            </a:r>
            <a:br>
              <a:rPr lang="en"/>
            </a:br>
            <a:r>
              <a:rPr lang="en"/>
              <a:t>    Mark s as discovered</a:t>
            </a:r>
            <a:br>
              <a:rPr lang="en"/>
            </a:br>
            <a:r>
              <a:rPr lang="en"/>
              <a:t>    while the bag is not empty:</a:t>
            </a:r>
            <a:br>
              <a:rPr lang="en"/>
            </a:br>
            <a:r>
              <a:rPr lang="en"/>
              <a:t>        </a:t>
            </a:r>
            <a:r>
              <a:rPr b="1" lang="en">
                <a:solidFill>
                  <a:srgbClr val="38761D"/>
                </a:solidFill>
              </a:rPr>
              <a:t>Pull out one of the vertices, say u</a:t>
            </a:r>
            <a:br>
              <a:rPr lang="en"/>
            </a:br>
            <a:r>
              <a:rPr lang="en"/>
              <a:t>      </a:t>
            </a:r>
            <a:endParaRPr/>
          </a:p>
          <a:p>
            <a:pPr indent="0" lvl="0" marL="0" rtl="0" algn="l">
              <a:spcBef>
                <a:spcPts val="1600"/>
              </a:spcBef>
              <a:spcAft>
                <a:spcPts val="1600"/>
              </a:spcAft>
              <a:buNone/>
            </a:pPr>
            <a:r>
              <a:t/>
            </a:r>
            <a:endParaRPr/>
          </a:p>
        </p:txBody>
      </p:sp>
      <p:sp>
        <p:nvSpPr>
          <p:cNvPr id="2137" name="Google Shape;2137;p143"/>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sp>
        <p:nvSpPr>
          <p:cNvPr id="2138" name="Google Shape;2138;p143"/>
          <p:cNvSpPr txBox="1"/>
          <p:nvPr/>
        </p:nvSpPr>
        <p:spPr>
          <a:xfrm>
            <a:off x="3996400" y="832575"/>
            <a:ext cx="46086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Initialization: All vertices are undiscovered</a:t>
            </a:r>
            <a:endParaRPr/>
          </a:p>
        </p:txBody>
      </p:sp>
      <p:sp>
        <p:nvSpPr>
          <p:cNvPr id="2139" name="Google Shape;2139;p143"/>
          <p:cNvSpPr/>
          <p:nvPr/>
        </p:nvSpPr>
        <p:spPr>
          <a:xfrm>
            <a:off x="4654150" y="1620175"/>
            <a:ext cx="1740300" cy="27402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43"/>
          <p:cNvSpPr/>
          <p:nvPr/>
        </p:nvSpPr>
        <p:spPr>
          <a:xfrm>
            <a:off x="7068475" y="1543975"/>
            <a:ext cx="1740300" cy="2740200"/>
          </a:xfrm>
          <a:prstGeom prst="flowChartConnector">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41" name="Google Shape;2141;p143"/>
          <p:cNvCxnSpPr/>
          <p:nvPr/>
        </p:nvCxnSpPr>
        <p:spPr>
          <a:xfrm>
            <a:off x="67207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2142" name="Google Shape;2142;p143"/>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sp>
        <p:nvSpPr>
          <p:cNvPr id="2143" name="Google Shape;2143;p143"/>
          <p:cNvSpPr/>
          <p:nvPr/>
        </p:nvSpPr>
        <p:spPr>
          <a:xfrm>
            <a:off x="4886150" y="27397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2144" name="Google Shape;2144;p143"/>
          <p:cNvSpPr/>
          <p:nvPr/>
        </p:nvSpPr>
        <p:spPr>
          <a:xfrm>
            <a:off x="5495750" y="31969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a:t>
            </a:r>
            <a:endParaRPr/>
          </a:p>
        </p:txBody>
      </p:sp>
      <p:sp>
        <p:nvSpPr>
          <p:cNvPr id="2145" name="Google Shape;2145;p143"/>
          <p:cNvSpPr/>
          <p:nvPr/>
        </p:nvSpPr>
        <p:spPr>
          <a:xfrm>
            <a:off x="8010350" y="2587325"/>
            <a:ext cx="358800" cy="2829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43"/>
          <p:cNvSpPr/>
          <p:nvPr/>
        </p:nvSpPr>
        <p:spPr>
          <a:xfrm>
            <a:off x="8086550" y="3273125"/>
            <a:ext cx="358800" cy="2829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43"/>
          <p:cNvSpPr/>
          <p:nvPr/>
        </p:nvSpPr>
        <p:spPr>
          <a:xfrm>
            <a:off x="7248350" y="23587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43"/>
          <p:cNvSpPr/>
          <p:nvPr/>
        </p:nvSpPr>
        <p:spPr>
          <a:xfrm>
            <a:off x="7400750" y="31969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43"/>
          <p:cNvSpPr/>
          <p:nvPr/>
        </p:nvSpPr>
        <p:spPr>
          <a:xfrm>
            <a:off x="7553150" y="19777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43"/>
          <p:cNvSpPr/>
          <p:nvPr/>
        </p:nvSpPr>
        <p:spPr>
          <a:xfrm>
            <a:off x="5876750" y="35779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a:t>
            </a:r>
            <a:endParaRPr/>
          </a:p>
        </p:txBody>
      </p:sp>
      <p:sp>
        <p:nvSpPr>
          <p:cNvPr id="2151" name="Google Shape;2151;p143"/>
          <p:cNvSpPr/>
          <p:nvPr/>
        </p:nvSpPr>
        <p:spPr>
          <a:xfrm>
            <a:off x="7476950" y="36541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43"/>
          <p:cNvSpPr/>
          <p:nvPr/>
        </p:nvSpPr>
        <p:spPr>
          <a:xfrm>
            <a:off x="8391350" y="2892125"/>
            <a:ext cx="358800" cy="2829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43"/>
          <p:cNvSpPr/>
          <p:nvPr/>
        </p:nvSpPr>
        <p:spPr>
          <a:xfrm>
            <a:off x="8162750" y="2206325"/>
            <a:ext cx="358800" cy="2829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43"/>
          <p:cNvSpPr/>
          <p:nvPr/>
        </p:nvSpPr>
        <p:spPr>
          <a:xfrm>
            <a:off x="5495750" y="22825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43"/>
          <p:cNvSpPr/>
          <p:nvPr/>
        </p:nvSpPr>
        <p:spPr>
          <a:xfrm>
            <a:off x="5038550" y="34255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43"/>
          <p:cNvSpPr/>
          <p:nvPr/>
        </p:nvSpPr>
        <p:spPr>
          <a:xfrm>
            <a:off x="5648150" y="19777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43"/>
          <p:cNvSpPr/>
          <p:nvPr/>
        </p:nvSpPr>
        <p:spPr>
          <a:xfrm>
            <a:off x="5495750" y="38065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43"/>
          <p:cNvSpPr/>
          <p:nvPr/>
        </p:nvSpPr>
        <p:spPr>
          <a:xfrm>
            <a:off x="5189750" y="2914025"/>
            <a:ext cx="358815" cy="282892"/>
          </a:xfrm>
          <a:custGeom>
            <a:rect b="b" l="l" r="r" t="t"/>
            <a:pathLst>
              <a:path extrusionOk="0" h="7031" w="26643">
                <a:moveTo>
                  <a:pt x="0" y="0"/>
                </a:moveTo>
                <a:cubicBezTo>
                  <a:pt x="3746" y="0"/>
                  <a:pt x="6986" y="3331"/>
                  <a:pt x="10732" y="3331"/>
                </a:cubicBezTo>
                <a:cubicBezTo>
                  <a:pt x="16177" y="3331"/>
                  <a:pt x="21773" y="4596"/>
                  <a:pt x="26643" y="7031"/>
                </a:cubicBezTo>
              </a:path>
            </a:pathLst>
          </a:custGeom>
          <a:noFill/>
          <a:ln cap="flat" cmpd="sng" w="28575">
            <a:solidFill>
              <a:schemeClr val="dk2"/>
            </a:solidFill>
            <a:prstDash val="solid"/>
            <a:round/>
            <a:headEnd len="med" w="med" type="none"/>
            <a:tailEnd len="med" w="med" type="none"/>
          </a:ln>
        </p:spPr>
      </p:sp>
      <p:sp>
        <p:nvSpPr>
          <p:cNvPr id="2159" name="Google Shape;2159;p143"/>
          <p:cNvSpPr/>
          <p:nvPr/>
        </p:nvSpPr>
        <p:spPr>
          <a:xfrm>
            <a:off x="7172150" y="1794675"/>
            <a:ext cx="838200" cy="23406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0" name="Google Shape;2160;p143"/>
          <p:cNvCxnSpPr>
            <a:stCxn id="2144" idx="5"/>
            <a:endCxn id="2150" idx="1"/>
          </p:cNvCxnSpPr>
          <p:nvPr/>
        </p:nvCxnSpPr>
        <p:spPr>
          <a:xfrm>
            <a:off x="5802005" y="3438395"/>
            <a:ext cx="127200" cy="180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4" name="Shape 2164"/>
        <p:cNvGrpSpPr/>
        <p:nvPr/>
      </p:nvGrpSpPr>
      <p:grpSpPr>
        <a:xfrm>
          <a:off x="0" y="0"/>
          <a:ext cx="0" cy="0"/>
          <a:chOff x="0" y="0"/>
          <a:chExt cx="0" cy="0"/>
        </a:xfrm>
      </p:grpSpPr>
      <p:sp>
        <p:nvSpPr>
          <p:cNvPr id="2165" name="Google Shape;2165;p144"/>
          <p:cNvSpPr/>
          <p:nvPr/>
        </p:nvSpPr>
        <p:spPr>
          <a:xfrm>
            <a:off x="7172150" y="1794675"/>
            <a:ext cx="838200" cy="23406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44"/>
          <p:cNvSpPr txBox="1"/>
          <p:nvPr>
            <p:ph type="title"/>
          </p:nvPr>
        </p:nvSpPr>
        <p:spPr>
          <a:xfrm>
            <a:off x="398700" y="40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General Graph Traversal algorithm</a:t>
            </a:r>
            <a:endParaRPr/>
          </a:p>
        </p:txBody>
      </p:sp>
      <p:sp>
        <p:nvSpPr>
          <p:cNvPr id="2167" name="Google Shape;2167;p144"/>
          <p:cNvSpPr txBox="1"/>
          <p:nvPr>
            <p:ph idx="4294967295" type="body"/>
          </p:nvPr>
        </p:nvSpPr>
        <p:spPr>
          <a:xfrm>
            <a:off x="28800" y="9457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void GeneralSearch(Vertex s):</a:t>
            </a:r>
            <a:br>
              <a:rPr lang="en"/>
            </a:br>
            <a:r>
              <a:rPr lang="en"/>
              <a:t>    Initialize an empty bag and put s in it</a:t>
            </a:r>
            <a:br>
              <a:rPr lang="en"/>
            </a:br>
            <a:r>
              <a:rPr lang="en"/>
              <a:t>    Mark s as discovered</a:t>
            </a:r>
            <a:br>
              <a:rPr lang="en"/>
            </a:br>
            <a:r>
              <a:rPr lang="en"/>
              <a:t>    while the bag is not empty:</a:t>
            </a:r>
            <a:br>
              <a:rPr lang="en"/>
            </a:br>
            <a:r>
              <a:rPr lang="en"/>
              <a:t>        </a:t>
            </a:r>
            <a:r>
              <a:rPr b="1" lang="en">
                <a:solidFill>
                  <a:srgbClr val="38761D"/>
                </a:solidFill>
              </a:rPr>
              <a:t>Pull out one of the vertices, say u</a:t>
            </a:r>
            <a:br>
              <a:rPr lang="en"/>
            </a:br>
            <a:r>
              <a:rPr lang="en"/>
              <a:t>      </a:t>
            </a:r>
            <a:endParaRPr/>
          </a:p>
          <a:p>
            <a:pPr indent="0" lvl="0" marL="0" rtl="0" algn="l">
              <a:spcBef>
                <a:spcPts val="1600"/>
              </a:spcBef>
              <a:spcAft>
                <a:spcPts val="1600"/>
              </a:spcAft>
              <a:buNone/>
            </a:pPr>
            <a:r>
              <a:t/>
            </a:r>
            <a:endParaRPr/>
          </a:p>
        </p:txBody>
      </p:sp>
      <p:sp>
        <p:nvSpPr>
          <p:cNvPr id="2168" name="Google Shape;2168;p144"/>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sp>
        <p:nvSpPr>
          <p:cNvPr id="2169" name="Google Shape;2169;p144"/>
          <p:cNvSpPr txBox="1"/>
          <p:nvPr/>
        </p:nvSpPr>
        <p:spPr>
          <a:xfrm>
            <a:off x="3996400" y="832575"/>
            <a:ext cx="46086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Initialization: All vertices are undiscovered</a:t>
            </a:r>
            <a:endParaRPr/>
          </a:p>
        </p:txBody>
      </p:sp>
      <p:sp>
        <p:nvSpPr>
          <p:cNvPr id="2170" name="Google Shape;2170;p144"/>
          <p:cNvSpPr/>
          <p:nvPr/>
        </p:nvSpPr>
        <p:spPr>
          <a:xfrm>
            <a:off x="4654150" y="1620175"/>
            <a:ext cx="1740300" cy="27402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44"/>
          <p:cNvSpPr/>
          <p:nvPr/>
        </p:nvSpPr>
        <p:spPr>
          <a:xfrm>
            <a:off x="7068475" y="1543975"/>
            <a:ext cx="1740300" cy="2740200"/>
          </a:xfrm>
          <a:prstGeom prst="flowChartConnector">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72" name="Google Shape;2172;p144"/>
          <p:cNvCxnSpPr/>
          <p:nvPr/>
        </p:nvCxnSpPr>
        <p:spPr>
          <a:xfrm>
            <a:off x="67207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2173" name="Google Shape;2173;p144"/>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sp>
        <p:nvSpPr>
          <p:cNvPr id="2174" name="Google Shape;2174;p144"/>
          <p:cNvSpPr/>
          <p:nvPr/>
        </p:nvSpPr>
        <p:spPr>
          <a:xfrm>
            <a:off x="4886150" y="27397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2175" name="Google Shape;2175;p144"/>
          <p:cNvSpPr/>
          <p:nvPr/>
        </p:nvSpPr>
        <p:spPr>
          <a:xfrm>
            <a:off x="5495750" y="31969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a:t>
            </a:r>
            <a:endParaRPr/>
          </a:p>
        </p:txBody>
      </p:sp>
      <p:sp>
        <p:nvSpPr>
          <p:cNvPr id="2176" name="Google Shape;2176;p144"/>
          <p:cNvSpPr/>
          <p:nvPr/>
        </p:nvSpPr>
        <p:spPr>
          <a:xfrm>
            <a:off x="8010350" y="2587325"/>
            <a:ext cx="358800" cy="2829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44"/>
          <p:cNvSpPr/>
          <p:nvPr/>
        </p:nvSpPr>
        <p:spPr>
          <a:xfrm>
            <a:off x="8086550" y="3273125"/>
            <a:ext cx="358800" cy="2829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44"/>
          <p:cNvSpPr/>
          <p:nvPr/>
        </p:nvSpPr>
        <p:spPr>
          <a:xfrm>
            <a:off x="7248350" y="23587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44"/>
          <p:cNvSpPr/>
          <p:nvPr/>
        </p:nvSpPr>
        <p:spPr>
          <a:xfrm>
            <a:off x="7400750" y="31969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44"/>
          <p:cNvSpPr/>
          <p:nvPr/>
        </p:nvSpPr>
        <p:spPr>
          <a:xfrm>
            <a:off x="7553150" y="19777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44"/>
          <p:cNvSpPr/>
          <p:nvPr/>
        </p:nvSpPr>
        <p:spPr>
          <a:xfrm>
            <a:off x="5876750" y="35779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a:t>
            </a:r>
            <a:endParaRPr/>
          </a:p>
        </p:txBody>
      </p:sp>
      <p:sp>
        <p:nvSpPr>
          <p:cNvPr id="2182" name="Google Shape;2182;p144"/>
          <p:cNvSpPr/>
          <p:nvPr/>
        </p:nvSpPr>
        <p:spPr>
          <a:xfrm>
            <a:off x="7476950" y="36541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44"/>
          <p:cNvSpPr/>
          <p:nvPr/>
        </p:nvSpPr>
        <p:spPr>
          <a:xfrm>
            <a:off x="8391350" y="2892125"/>
            <a:ext cx="358800" cy="2829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44"/>
          <p:cNvSpPr/>
          <p:nvPr/>
        </p:nvSpPr>
        <p:spPr>
          <a:xfrm>
            <a:off x="8162750" y="2206325"/>
            <a:ext cx="358800" cy="2829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44"/>
          <p:cNvSpPr/>
          <p:nvPr/>
        </p:nvSpPr>
        <p:spPr>
          <a:xfrm>
            <a:off x="5495750" y="22825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44"/>
          <p:cNvSpPr/>
          <p:nvPr/>
        </p:nvSpPr>
        <p:spPr>
          <a:xfrm>
            <a:off x="5038550" y="34255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44"/>
          <p:cNvSpPr/>
          <p:nvPr/>
        </p:nvSpPr>
        <p:spPr>
          <a:xfrm>
            <a:off x="5648150" y="19777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44"/>
          <p:cNvSpPr/>
          <p:nvPr/>
        </p:nvSpPr>
        <p:spPr>
          <a:xfrm>
            <a:off x="5495750" y="38065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44"/>
          <p:cNvSpPr/>
          <p:nvPr/>
        </p:nvSpPr>
        <p:spPr>
          <a:xfrm>
            <a:off x="5189750" y="2914025"/>
            <a:ext cx="358815" cy="282892"/>
          </a:xfrm>
          <a:custGeom>
            <a:rect b="b" l="l" r="r" t="t"/>
            <a:pathLst>
              <a:path extrusionOk="0" h="7031" w="26643">
                <a:moveTo>
                  <a:pt x="0" y="0"/>
                </a:moveTo>
                <a:cubicBezTo>
                  <a:pt x="3746" y="0"/>
                  <a:pt x="6986" y="3331"/>
                  <a:pt x="10732" y="3331"/>
                </a:cubicBezTo>
                <a:cubicBezTo>
                  <a:pt x="16177" y="3331"/>
                  <a:pt x="21773" y="4596"/>
                  <a:pt x="26643" y="7031"/>
                </a:cubicBezTo>
              </a:path>
            </a:pathLst>
          </a:custGeom>
          <a:noFill/>
          <a:ln cap="flat" cmpd="sng" w="28575">
            <a:solidFill>
              <a:schemeClr val="dk2"/>
            </a:solidFill>
            <a:prstDash val="solid"/>
            <a:round/>
            <a:headEnd len="med" w="med" type="none"/>
            <a:tailEnd len="med" w="med" type="none"/>
          </a:ln>
        </p:spPr>
      </p:sp>
      <p:sp>
        <p:nvSpPr>
          <p:cNvPr id="2190" name="Google Shape;2190;p144"/>
          <p:cNvSpPr/>
          <p:nvPr/>
        </p:nvSpPr>
        <p:spPr>
          <a:xfrm>
            <a:off x="7172150" y="1794675"/>
            <a:ext cx="838200" cy="23406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91" name="Google Shape;2191;p144"/>
          <p:cNvCxnSpPr>
            <a:stCxn id="2175" idx="5"/>
            <a:endCxn id="2181" idx="1"/>
          </p:cNvCxnSpPr>
          <p:nvPr/>
        </p:nvCxnSpPr>
        <p:spPr>
          <a:xfrm>
            <a:off x="5802005" y="3438395"/>
            <a:ext cx="127200" cy="180900"/>
          </a:xfrm>
          <a:prstGeom prst="straightConnector1">
            <a:avLst/>
          </a:prstGeom>
          <a:noFill/>
          <a:ln cap="flat" cmpd="sng" w="9525">
            <a:solidFill>
              <a:schemeClr val="dk2"/>
            </a:solidFill>
            <a:prstDash val="solid"/>
            <a:round/>
            <a:headEnd len="med" w="med" type="none"/>
            <a:tailEnd len="med" w="med" type="triangle"/>
          </a:ln>
        </p:spPr>
      </p:cxnSp>
      <p:sp>
        <p:nvSpPr>
          <p:cNvPr id="2192" name="Google Shape;2192;p144"/>
          <p:cNvSpPr/>
          <p:nvPr/>
        </p:nvSpPr>
        <p:spPr>
          <a:xfrm>
            <a:off x="4654150" y="1620175"/>
            <a:ext cx="1740300" cy="27402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44"/>
          <p:cNvSpPr/>
          <p:nvPr/>
        </p:nvSpPr>
        <p:spPr>
          <a:xfrm>
            <a:off x="7068475" y="1543975"/>
            <a:ext cx="1740300" cy="2740200"/>
          </a:xfrm>
          <a:prstGeom prst="flowChartConnector">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94" name="Google Shape;2194;p144"/>
          <p:cNvCxnSpPr/>
          <p:nvPr/>
        </p:nvCxnSpPr>
        <p:spPr>
          <a:xfrm>
            <a:off x="67207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2195" name="Google Shape;2195;p144"/>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sp>
        <p:nvSpPr>
          <p:cNvPr id="2196" name="Google Shape;2196;p144"/>
          <p:cNvSpPr/>
          <p:nvPr/>
        </p:nvSpPr>
        <p:spPr>
          <a:xfrm>
            <a:off x="4886150" y="27397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2197" name="Google Shape;2197;p144"/>
          <p:cNvSpPr/>
          <p:nvPr/>
        </p:nvSpPr>
        <p:spPr>
          <a:xfrm>
            <a:off x="5876750" y="29683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a:t>
            </a:r>
            <a:endParaRPr/>
          </a:p>
        </p:txBody>
      </p:sp>
      <p:sp>
        <p:nvSpPr>
          <p:cNvPr id="2198" name="Google Shape;2198;p144"/>
          <p:cNvSpPr/>
          <p:nvPr/>
        </p:nvSpPr>
        <p:spPr>
          <a:xfrm>
            <a:off x="8010350" y="2587325"/>
            <a:ext cx="358800" cy="2829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v</a:t>
            </a:r>
            <a:endParaRPr/>
          </a:p>
        </p:txBody>
      </p:sp>
      <p:sp>
        <p:nvSpPr>
          <p:cNvPr id="2199" name="Google Shape;2199;p144"/>
          <p:cNvSpPr/>
          <p:nvPr/>
        </p:nvSpPr>
        <p:spPr>
          <a:xfrm>
            <a:off x="8086550" y="3273125"/>
            <a:ext cx="358800" cy="2829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a:t>
            </a:r>
            <a:endParaRPr/>
          </a:p>
        </p:txBody>
      </p:sp>
      <p:sp>
        <p:nvSpPr>
          <p:cNvPr id="2200" name="Google Shape;2200;p144"/>
          <p:cNvSpPr/>
          <p:nvPr/>
        </p:nvSpPr>
        <p:spPr>
          <a:xfrm>
            <a:off x="5255550" y="2924725"/>
            <a:ext cx="661150" cy="310000"/>
          </a:xfrm>
          <a:custGeom>
            <a:rect b="b" l="l" r="r" t="t"/>
            <a:pathLst>
              <a:path extrusionOk="0" h="12400" w="26446">
                <a:moveTo>
                  <a:pt x="0" y="0"/>
                </a:moveTo>
                <a:cubicBezTo>
                  <a:pt x="2755" y="0"/>
                  <a:pt x="4327" y="3431"/>
                  <a:pt x="6276" y="5379"/>
                </a:cubicBezTo>
                <a:cubicBezTo>
                  <a:pt x="8295" y="7397"/>
                  <a:pt x="11993" y="3924"/>
                  <a:pt x="14792" y="4483"/>
                </a:cubicBezTo>
                <a:cubicBezTo>
                  <a:pt x="17296" y="4983"/>
                  <a:pt x="15358" y="10238"/>
                  <a:pt x="17482" y="11655"/>
                </a:cubicBezTo>
                <a:cubicBezTo>
                  <a:pt x="19996" y="13331"/>
                  <a:pt x="23744" y="11661"/>
                  <a:pt x="26446" y="10310"/>
                </a:cubicBezTo>
              </a:path>
            </a:pathLst>
          </a:custGeom>
          <a:noFill/>
          <a:ln cap="flat" cmpd="sng" w="38100">
            <a:solidFill>
              <a:schemeClr val="dk2"/>
            </a:solidFill>
            <a:prstDash val="solid"/>
            <a:round/>
            <a:headEnd len="med" w="med" type="none"/>
            <a:tailEnd len="med" w="med" type="none"/>
          </a:ln>
        </p:spPr>
      </p:sp>
      <p:sp>
        <p:nvSpPr>
          <p:cNvPr id="2201" name="Google Shape;2201;p144"/>
          <p:cNvSpPr/>
          <p:nvPr/>
        </p:nvSpPr>
        <p:spPr>
          <a:xfrm>
            <a:off x="7248350" y="23587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44"/>
          <p:cNvSpPr/>
          <p:nvPr/>
        </p:nvSpPr>
        <p:spPr>
          <a:xfrm>
            <a:off x="7400750" y="31969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44"/>
          <p:cNvSpPr/>
          <p:nvPr/>
        </p:nvSpPr>
        <p:spPr>
          <a:xfrm>
            <a:off x="7553150" y="19777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44"/>
          <p:cNvSpPr/>
          <p:nvPr/>
        </p:nvSpPr>
        <p:spPr>
          <a:xfrm>
            <a:off x="7172150" y="27397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44"/>
          <p:cNvSpPr/>
          <p:nvPr/>
        </p:nvSpPr>
        <p:spPr>
          <a:xfrm>
            <a:off x="7476950" y="36541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44"/>
          <p:cNvSpPr/>
          <p:nvPr/>
        </p:nvSpPr>
        <p:spPr>
          <a:xfrm>
            <a:off x="8391350" y="2892125"/>
            <a:ext cx="358800" cy="2829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44"/>
          <p:cNvSpPr/>
          <p:nvPr/>
        </p:nvSpPr>
        <p:spPr>
          <a:xfrm>
            <a:off x="8162750" y="2206325"/>
            <a:ext cx="358800" cy="2829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44"/>
          <p:cNvSpPr/>
          <p:nvPr/>
        </p:nvSpPr>
        <p:spPr>
          <a:xfrm>
            <a:off x="7172150" y="1794675"/>
            <a:ext cx="838200" cy="23406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2" name="Shape 2212"/>
        <p:cNvGrpSpPr/>
        <p:nvPr/>
      </p:nvGrpSpPr>
      <p:grpSpPr>
        <a:xfrm>
          <a:off x="0" y="0"/>
          <a:ext cx="0" cy="0"/>
          <a:chOff x="0" y="0"/>
          <a:chExt cx="0" cy="0"/>
        </a:xfrm>
      </p:grpSpPr>
      <p:sp>
        <p:nvSpPr>
          <p:cNvPr id="2213" name="Google Shape;2213;p145"/>
          <p:cNvSpPr txBox="1"/>
          <p:nvPr>
            <p:ph type="title"/>
          </p:nvPr>
        </p:nvSpPr>
        <p:spPr>
          <a:xfrm>
            <a:off x="398700" y="40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General Graph Traversal algorithm</a:t>
            </a:r>
            <a:endParaRPr/>
          </a:p>
        </p:txBody>
      </p:sp>
      <p:sp>
        <p:nvSpPr>
          <p:cNvPr id="2214" name="Google Shape;2214;p145"/>
          <p:cNvSpPr txBox="1"/>
          <p:nvPr>
            <p:ph idx="4294967295" type="body"/>
          </p:nvPr>
        </p:nvSpPr>
        <p:spPr>
          <a:xfrm>
            <a:off x="28800" y="9457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void GeneralSearch(Vertex s):</a:t>
            </a:r>
            <a:br>
              <a:rPr lang="en"/>
            </a:br>
            <a:r>
              <a:rPr lang="en"/>
              <a:t>    Initialize an empty bag and put s in it</a:t>
            </a:r>
            <a:br>
              <a:rPr lang="en"/>
            </a:br>
            <a:r>
              <a:rPr lang="en"/>
              <a:t>    Mark s as discovered</a:t>
            </a:r>
            <a:br>
              <a:rPr lang="en"/>
            </a:br>
            <a:r>
              <a:rPr lang="en"/>
              <a:t>    </a:t>
            </a:r>
            <a:r>
              <a:rPr lang="en">
                <a:solidFill>
                  <a:srgbClr val="000000"/>
                </a:solidFill>
              </a:rPr>
              <a:t>while the bag is not empty:</a:t>
            </a:r>
            <a:br>
              <a:rPr lang="en">
                <a:solidFill>
                  <a:srgbClr val="000000"/>
                </a:solidFill>
              </a:rPr>
            </a:br>
            <a:r>
              <a:rPr b="1" lang="en">
                <a:solidFill>
                  <a:srgbClr val="38761D"/>
                </a:solidFill>
              </a:rPr>
              <a:t>	   Pull out one of the vertices, say u</a:t>
            </a:r>
            <a:br>
              <a:rPr b="1" lang="en">
                <a:solidFill>
                  <a:srgbClr val="38761D"/>
                </a:solidFill>
              </a:rPr>
            </a:br>
            <a:r>
              <a:rPr b="1" lang="en">
                <a:solidFill>
                  <a:srgbClr val="38761D"/>
                </a:solidFill>
              </a:rPr>
              <a:t>	   </a:t>
            </a:r>
            <a:r>
              <a:rPr lang="en">
                <a:solidFill>
                  <a:srgbClr val="000000"/>
                </a:solidFill>
              </a:rPr>
              <a:t>For each neighbor of u:</a:t>
            </a:r>
            <a:br>
              <a:rPr lang="en">
                <a:solidFill>
                  <a:srgbClr val="000000"/>
                </a:solidFill>
              </a:rPr>
            </a:br>
            <a:r>
              <a:rPr lang="en">
                <a:solidFill>
                  <a:srgbClr val="000000"/>
                </a:solidFill>
              </a:rPr>
              <a:t>                if the neighbor is undiscovered:</a:t>
            </a:r>
            <a:br>
              <a:rPr lang="en">
                <a:solidFill>
                  <a:srgbClr val="000000"/>
                </a:solidFill>
              </a:rPr>
            </a:br>
            <a:r>
              <a:rPr lang="en">
                <a:solidFill>
                  <a:srgbClr val="000000"/>
                </a:solidFill>
              </a:rPr>
              <a:t>                     </a:t>
            </a:r>
            <a:r>
              <a:rPr lang="en"/>
              <a:t>  </a:t>
            </a:r>
            <a:endParaRPr/>
          </a:p>
          <a:p>
            <a:pPr indent="0" lvl="0" marL="0" rtl="0" algn="l">
              <a:spcBef>
                <a:spcPts val="1600"/>
              </a:spcBef>
              <a:spcAft>
                <a:spcPts val="1600"/>
              </a:spcAft>
              <a:buNone/>
            </a:pPr>
            <a:r>
              <a:t/>
            </a:r>
            <a:endParaRPr/>
          </a:p>
        </p:txBody>
      </p:sp>
      <p:sp>
        <p:nvSpPr>
          <p:cNvPr id="2215" name="Google Shape;2215;p145"/>
          <p:cNvSpPr/>
          <p:nvPr/>
        </p:nvSpPr>
        <p:spPr>
          <a:xfrm>
            <a:off x="4654150" y="1620175"/>
            <a:ext cx="1740300" cy="27402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45"/>
          <p:cNvSpPr/>
          <p:nvPr/>
        </p:nvSpPr>
        <p:spPr>
          <a:xfrm>
            <a:off x="7068475" y="1543975"/>
            <a:ext cx="1740300" cy="2740200"/>
          </a:xfrm>
          <a:prstGeom prst="flowChartConnector">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7" name="Google Shape;2217;p145"/>
          <p:cNvCxnSpPr/>
          <p:nvPr/>
        </p:nvCxnSpPr>
        <p:spPr>
          <a:xfrm>
            <a:off x="67207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2218" name="Google Shape;2218;p145"/>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sp>
        <p:nvSpPr>
          <p:cNvPr id="2219" name="Google Shape;2219;p145"/>
          <p:cNvSpPr/>
          <p:nvPr/>
        </p:nvSpPr>
        <p:spPr>
          <a:xfrm>
            <a:off x="4886150" y="27397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2220" name="Google Shape;2220;p145"/>
          <p:cNvSpPr/>
          <p:nvPr/>
        </p:nvSpPr>
        <p:spPr>
          <a:xfrm>
            <a:off x="5876750" y="29683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a:t>
            </a:r>
            <a:endParaRPr/>
          </a:p>
        </p:txBody>
      </p:sp>
      <p:sp>
        <p:nvSpPr>
          <p:cNvPr id="2221" name="Google Shape;2221;p145"/>
          <p:cNvSpPr/>
          <p:nvPr/>
        </p:nvSpPr>
        <p:spPr>
          <a:xfrm>
            <a:off x="8010350" y="2587325"/>
            <a:ext cx="358800" cy="2829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v</a:t>
            </a:r>
            <a:endParaRPr/>
          </a:p>
        </p:txBody>
      </p:sp>
      <p:sp>
        <p:nvSpPr>
          <p:cNvPr id="2222" name="Google Shape;2222;p145"/>
          <p:cNvSpPr/>
          <p:nvPr/>
        </p:nvSpPr>
        <p:spPr>
          <a:xfrm>
            <a:off x="8086550" y="3273125"/>
            <a:ext cx="358800" cy="2829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a:t>
            </a:r>
            <a:endParaRPr/>
          </a:p>
        </p:txBody>
      </p:sp>
      <p:sp>
        <p:nvSpPr>
          <p:cNvPr id="2223" name="Google Shape;2223;p145"/>
          <p:cNvSpPr/>
          <p:nvPr/>
        </p:nvSpPr>
        <p:spPr>
          <a:xfrm>
            <a:off x="5255550" y="2924725"/>
            <a:ext cx="661150" cy="310000"/>
          </a:xfrm>
          <a:custGeom>
            <a:rect b="b" l="l" r="r" t="t"/>
            <a:pathLst>
              <a:path extrusionOk="0" h="12400" w="26446">
                <a:moveTo>
                  <a:pt x="0" y="0"/>
                </a:moveTo>
                <a:cubicBezTo>
                  <a:pt x="2755" y="0"/>
                  <a:pt x="4327" y="3431"/>
                  <a:pt x="6276" y="5379"/>
                </a:cubicBezTo>
                <a:cubicBezTo>
                  <a:pt x="8295" y="7397"/>
                  <a:pt x="11993" y="3924"/>
                  <a:pt x="14792" y="4483"/>
                </a:cubicBezTo>
                <a:cubicBezTo>
                  <a:pt x="17296" y="4983"/>
                  <a:pt x="15358" y="10238"/>
                  <a:pt x="17482" y="11655"/>
                </a:cubicBezTo>
                <a:cubicBezTo>
                  <a:pt x="19996" y="13331"/>
                  <a:pt x="23744" y="11661"/>
                  <a:pt x="26446" y="10310"/>
                </a:cubicBezTo>
              </a:path>
            </a:pathLst>
          </a:custGeom>
          <a:noFill/>
          <a:ln cap="flat" cmpd="sng" w="38100">
            <a:solidFill>
              <a:schemeClr val="dk2"/>
            </a:solidFill>
            <a:prstDash val="solid"/>
            <a:round/>
            <a:headEnd len="med" w="med" type="none"/>
            <a:tailEnd len="med" w="med" type="none"/>
          </a:ln>
        </p:spPr>
      </p:sp>
      <p:sp>
        <p:nvSpPr>
          <p:cNvPr id="2224" name="Google Shape;2224;p145"/>
          <p:cNvSpPr/>
          <p:nvPr/>
        </p:nvSpPr>
        <p:spPr>
          <a:xfrm>
            <a:off x="7248350" y="23587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45"/>
          <p:cNvSpPr/>
          <p:nvPr/>
        </p:nvSpPr>
        <p:spPr>
          <a:xfrm>
            <a:off x="7400750" y="31969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45"/>
          <p:cNvSpPr/>
          <p:nvPr/>
        </p:nvSpPr>
        <p:spPr>
          <a:xfrm>
            <a:off x="7553150" y="19777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45"/>
          <p:cNvSpPr/>
          <p:nvPr/>
        </p:nvSpPr>
        <p:spPr>
          <a:xfrm>
            <a:off x="7172150" y="27397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45"/>
          <p:cNvSpPr/>
          <p:nvPr/>
        </p:nvSpPr>
        <p:spPr>
          <a:xfrm>
            <a:off x="7476950" y="36541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45"/>
          <p:cNvSpPr/>
          <p:nvPr/>
        </p:nvSpPr>
        <p:spPr>
          <a:xfrm>
            <a:off x="8391350" y="2892125"/>
            <a:ext cx="358800" cy="2829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45"/>
          <p:cNvSpPr/>
          <p:nvPr/>
        </p:nvSpPr>
        <p:spPr>
          <a:xfrm>
            <a:off x="8162750" y="2206325"/>
            <a:ext cx="358800" cy="2829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45"/>
          <p:cNvSpPr/>
          <p:nvPr/>
        </p:nvSpPr>
        <p:spPr>
          <a:xfrm>
            <a:off x="6264100" y="2812675"/>
            <a:ext cx="1792925" cy="319100"/>
          </a:xfrm>
          <a:custGeom>
            <a:rect b="b" l="l" r="r" t="t"/>
            <a:pathLst>
              <a:path extrusionOk="0" h="12764" w="71717">
                <a:moveTo>
                  <a:pt x="0" y="11206"/>
                </a:moveTo>
                <a:cubicBezTo>
                  <a:pt x="13298" y="11206"/>
                  <a:pt x="26852" y="14261"/>
                  <a:pt x="39892" y="11654"/>
                </a:cubicBezTo>
                <a:cubicBezTo>
                  <a:pt x="50970" y="9439"/>
                  <a:pt x="61612" y="5052"/>
                  <a:pt x="71717" y="0"/>
                </a:cubicBezTo>
              </a:path>
            </a:pathLst>
          </a:custGeom>
          <a:noFill/>
          <a:ln cap="flat" cmpd="sng" w="28575">
            <a:solidFill>
              <a:schemeClr val="dk2"/>
            </a:solidFill>
            <a:prstDash val="solid"/>
            <a:round/>
            <a:headEnd len="med" w="med" type="none"/>
            <a:tailEnd len="med" w="med" type="triangle"/>
          </a:ln>
        </p:spPr>
      </p:sp>
      <p:sp>
        <p:nvSpPr>
          <p:cNvPr id="2232" name="Google Shape;2232;p145"/>
          <p:cNvSpPr/>
          <p:nvPr/>
        </p:nvSpPr>
        <p:spPr>
          <a:xfrm>
            <a:off x="6230475" y="3193675"/>
            <a:ext cx="1916200" cy="383650"/>
          </a:xfrm>
          <a:custGeom>
            <a:rect b="b" l="l" r="r" t="t"/>
            <a:pathLst>
              <a:path extrusionOk="0" h="15346" w="76648">
                <a:moveTo>
                  <a:pt x="0" y="0"/>
                </a:moveTo>
                <a:cubicBezTo>
                  <a:pt x="21049" y="7011"/>
                  <a:pt x="43238" y="18691"/>
                  <a:pt x="64994" y="14344"/>
                </a:cubicBezTo>
                <a:cubicBezTo>
                  <a:pt x="68980" y="13548"/>
                  <a:pt x="74830" y="14393"/>
                  <a:pt x="76648" y="10758"/>
                </a:cubicBezTo>
              </a:path>
            </a:pathLst>
          </a:custGeom>
          <a:noFill/>
          <a:ln cap="flat" cmpd="sng" w="28575">
            <a:solidFill>
              <a:schemeClr val="dk2"/>
            </a:solidFill>
            <a:prstDash val="solid"/>
            <a:round/>
            <a:headEnd len="med" w="med" type="none"/>
            <a:tailEnd len="med" w="med" type="triangle"/>
          </a:ln>
        </p:spPr>
      </p:sp>
      <p:sp>
        <p:nvSpPr>
          <p:cNvPr id="2233" name="Google Shape;2233;p145"/>
          <p:cNvSpPr/>
          <p:nvPr/>
        </p:nvSpPr>
        <p:spPr>
          <a:xfrm>
            <a:off x="7172150" y="1794675"/>
            <a:ext cx="838200" cy="2340600"/>
          </a:xfrm>
          <a:prstGeom prst="ellipse">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45"/>
          <p:cNvSpPr txBox="1"/>
          <p:nvPr/>
        </p:nvSpPr>
        <p:spPr>
          <a:xfrm>
            <a:off x="3996400" y="832575"/>
            <a:ext cx="46086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Initialization: All vertices are undiscovered</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8" name="Shape 2238"/>
        <p:cNvGrpSpPr/>
        <p:nvPr/>
      </p:nvGrpSpPr>
      <p:grpSpPr>
        <a:xfrm>
          <a:off x="0" y="0"/>
          <a:ext cx="0" cy="0"/>
          <a:chOff x="0" y="0"/>
          <a:chExt cx="0" cy="0"/>
        </a:xfrm>
      </p:grpSpPr>
      <p:sp>
        <p:nvSpPr>
          <p:cNvPr id="2239" name="Google Shape;2239;p146"/>
          <p:cNvSpPr txBox="1"/>
          <p:nvPr>
            <p:ph type="title"/>
          </p:nvPr>
        </p:nvSpPr>
        <p:spPr>
          <a:xfrm>
            <a:off x="398700" y="40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General Graph Traversal algorithm</a:t>
            </a:r>
            <a:endParaRPr/>
          </a:p>
        </p:txBody>
      </p:sp>
      <p:sp>
        <p:nvSpPr>
          <p:cNvPr id="2240" name="Google Shape;2240;p146"/>
          <p:cNvSpPr txBox="1"/>
          <p:nvPr>
            <p:ph idx="4294967295" type="body"/>
          </p:nvPr>
        </p:nvSpPr>
        <p:spPr>
          <a:xfrm>
            <a:off x="28800" y="9457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void GeneralSearch(Vertex s):</a:t>
            </a:r>
            <a:br>
              <a:rPr lang="en"/>
            </a:br>
            <a:r>
              <a:rPr lang="en"/>
              <a:t>    Initialize an empty bag and put s in it</a:t>
            </a:r>
            <a:br>
              <a:rPr lang="en"/>
            </a:br>
            <a:r>
              <a:rPr lang="en"/>
              <a:t>    Mark s as discovered</a:t>
            </a:r>
            <a:br>
              <a:rPr lang="en"/>
            </a:br>
            <a:r>
              <a:rPr lang="en"/>
              <a:t>    </a:t>
            </a:r>
            <a:r>
              <a:rPr lang="en">
                <a:solidFill>
                  <a:srgbClr val="000000"/>
                </a:solidFill>
              </a:rPr>
              <a:t>while the bag is not empty:</a:t>
            </a:r>
            <a:br>
              <a:rPr lang="en">
                <a:solidFill>
                  <a:srgbClr val="000000"/>
                </a:solidFill>
              </a:rPr>
            </a:br>
            <a:r>
              <a:rPr b="1" lang="en">
                <a:solidFill>
                  <a:srgbClr val="38761D"/>
                </a:solidFill>
              </a:rPr>
              <a:t>	   Pull out one of the vertices, say u</a:t>
            </a:r>
            <a:br>
              <a:rPr b="1" lang="en">
                <a:solidFill>
                  <a:srgbClr val="38761D"/>
                </a:solidFill>
              </a:rPr>
            </a:br>
            <a:r>
              <a:rPr b="1" lang="en">
                <a:solidFill>
                  <a:srgbClr val="38761D"/>
                </a:solidFill>
              </a:rPr>
              <a:t>	   </a:t>
            </a:r>
            <a:r>
              <a:rPr lang="en">
                <a:solidFill>
                  <a:srgbClr val="000000"/>
                </a:solidFill>
              </a:rPr>
              <a:t>For each neighbor of u:</a:t>
            </a:r>
            <a:br>
              <a:rPr lang="en">
                <a:solidFill>
                  <a:srgbClr val="000000"/>
                </a:solidFill>
              </a:rPr>
            </a:br>
            <a:r>
              <a:rPr lang="en">
                <a:solidFill>
                  <a:srgbClr val="000000"/>
                </a:solidFill>
              </a:rPr>
              <a:t>                if the neighbor is undiscovered:</a:t>
            </a:r>
            <a:br>
              <a:rPr lang="en">
                <a:solidFill>
                  <a:srgbClr val="000000"/>
                </a:solidFill>
              </a:rPr>
            </a:br>
            <a:r>
              <a:rPr lang="en">
                <a:solidFill>
                  <a:srgbClr val="000000"/>
                </a:solidFill>
              </a:rPr>
              <a:t>                     put the neighbor in the bag</a:t>
            </a:r>
            <a:br>
              <a:rPr lang="en">
                <a:solidFill>
                  <a:srgbClr val="000000"/>
                </a:solidFill>
              </a:rPr>
            </a:br>
            <a:r>
              <a:rPr lang="en">
                <a:solidFill>
                  <a:srgbClr val="000000"/>
                </a:solidFill>
              </a:rPr>
              <a:t>                     </a:t>
            </a:r>
            <a:r>
              <a:rPr lang="en">
                <a:solidFill>
                  <a:schemeClr val="dk1"/>
                </a:solidFill>
              </a:rPr>
              <a:t>mark it as discovered</a:t>
            </a:r>
            <a:endParaRPr>
              <a:solidFill>
                <a:srgbClr val="000000"/>
              </a:solidFill>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t/>
            </a:r>
            <a:endParaRPr/>
          </a:p>
        </p:txBody>
      </p:sp>
      <p:sp>
        <p:nvSpPr>
          <p:cNvPr id="2241" name="Google Shape;2241;p146"/>
          <p:cNvSpPr/>
          <p:nvPr/>
        </p:nvSpPr>
        <p:spPr>
          <a:xfrm>
            <a:off x="4654150" y="1620175"/>
            <a:ext cx="1740300" cy="27402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46"/>
          <p:cNvSpPr/>
          <p:nvPr/>
        </p:nvSpPr>
        <p:spPr>
          <a:xfrm>
            <a:off x="7068475" y="1543975"/>
            <a:ext cx="1740300" cy="2740200"/>
          </a:xfrm>
          <a:prstGeom prst="flowChartConnector">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3" name="Google Shape;2243;p146"/>
          <p:cNvCxnSpPr/>
          <p:nvPr/>
        </p:nvCxnSpPr>
        <p:spPr>
          <a:xfrm>
            <a:off x="67207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2244" name="Google Shape;2244;p146"/>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sp>
        <p:nvSpPr>
          <p:cNvPr id="2245" name="Google Shape;2245;p146"/>
          <p:cNvSpPr/>
          <p:nvPr/>
        </p:nvSpPr>
        <p:spPr>
          <a:xfrm>
            <a:off x="4886150" y="27397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2246" name="Google Shape;2246;p146"/>
          <p:cNvSpPr/>
          <p:nvPr/>
        </p:nvSpPr>
        <p:spPr>
          <a:xfrm>
            <a:off x="5876750" y="29683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a:t>
            </a:r>
            <a:endParaRPr/>
          </a:p>
        </p:txBody>
      </p:sp>
      <p:sp>
        <p:nvSpPr>
          <p:cNvPr id="2247" name="Google Shape;2247;p146"/>
          <p:cNvSpPr/>
          <p:nvPr/>
        </p:nvSpPr>
        <p:spPr>
          <a:xfrm>
            <a:off x="7629350" y="25873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v</a:t>
            </a:r>
            <a:endParaRPr/>
          </a:p>
        </p:txBody>
      </p:sp>
      <p:sp>
        <p:nvSpPr>
          <p:cNvPr id="2248" name="Google Shape;2248;p146"/>
          <p:cNvSpPr/>
          <p:nvPr/>
        </p:nvSpPr>
        <p:spPr>
          <a:xfrm>
            <a:off x="7857950" y="32731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a:t>
            </a:r>
            <a:endParaRPr/>
          </a:p>
        </p:txBody>
      </p:sp>
      <p:sp>
        <p:nvSpPr>
          <p:cNvPr id="2249" name="Google Shape;2249;p146"/>
          <p:cNvSpPr/>
          <p:nvPr/>
        </p:nvSpPr>
        <p:spPr>
          <a:xfrm>
            <a:off x="5255550" y="2924725"/>
            <a:ext cx="661150" cy="310000"/>
          </a:xfrm>
          <a:custGeom>
            <a:rect b="b" l="l" r="r" t="t"/>
            <a:pathLst>
              <a:path extrusionOk="0" h="12400" w="26446">
                <a:moveTo>
                  <a:pt x="0" y="0"/>
                </a:moveTo>
                <a:cubicBezTo>
                  <a:pt x="2755" y="0"/>
                  <a:pt x="4327" y="3431"/>
                  <a:pt x="6276" y="5379"/>
                </a:cubicBezTo>
                <a:cubicBezTo>
                  <a:pt x="8295" y="7397"/>
                  <a:pt x="11993" y="3924"/>
                  <a:pt x="14792" y="4483"/>
                </a:cubicBezTo>
                <a:cubicBezTo>
                  <a:pt x="17296" y="4983"/>
                  <a:pt x="15358" y="10238"/>
                  <a:pt x="17482" y="11655"/>
                </a:cubicBezTo>
                <a:cubicBezTo>
                  <a:pt x="19996" y="13331"/>
                  <a:pt x="23744" y="11661"/>
                  <a:pt x="26446" y="10310"/>
                </a:cubicBezTo>
              </a:path>
            </a:pathLst>
          </a:custGeom>
          <a:noFill/>
          <a:ln cap="flat" cmpd="sng" w="38100">
            <a:solidFill>
              <a:schemeClr val="dk2"/>
            </a:solidFill>
            <a:prstDash val="solid"/>
            <a:round/>
            <a:headEnd len="med" w="med" type="none"/>
            <a:tailEnd len="med" w="med" type="none"/>
          </a:ln>
        </p:spPr>
      </p:sp>
      <p:sp>
        <p:nvSpPr>
          <p:cNvPr id="2250" name="Google Shape;2250;p146"/>
          <p:cNvSpPr/>
          <p:nvPr/>
        </p:nvSpPr>
        <p:spPr>
          <a:xfrm>
            <a:off x="7248350" y="23587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46"/>
          <p:cNvSpPr/>
          <p:nvPr/>
        </p:nvSpPr>
        <p:spPr>
          <a:xfrm>
            <a:off x="7400750" y="31969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46"/>
          <p:cNvSpPr/>
          <p:nvPr/>
        </p:nvSpPr>
        <p:spPr>
          <a:xfrm>
            <a:off x="7553150" y="19777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46"/>
          <p:cNvSpPr/>
          <p:nvPr/>
        </p:nvSpPr>
        <p:spPr>
          <a:xfrm>
            <a:off x="7172150" y="27397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46"/>
          <p:cNvSpPr/>
          <p:nvPr/>
        </p:nvSpPr>
        <p:spPr>
          <a:xfrm>
            <a:off x="7476950" y="36541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46"/>
          <p:cNvSpPr/>
          <p:nvPr/>
        </p:nvSpPr>
        <p:spPr>
          <a:xfrm>
            <a:off x="8391350" y="2892125"/>
            <a:ext cx="358800" cy="2829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46"/>
          <p:cNvSpPr/>
          <p:nvPr/>
        </p:nvSpPr>
        <p:spPr>
          <a:xfrm>
            <a:off x="8162750" y="2206325"/>
            <a:ext cx="358800" cy="2829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46"/>
          <p:cNvSpPr/>
          <p:nvPr/>
        </p:nvSpPr>
        <p:spPr>
          <a:xfrm>
            <a:off x="7084000" y="1924175"/>
            <a:ext cx="1177200" cy="2220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46"/>
          <p:cNvSpPr txBox="1"/>
          <p:nvPr/>
        </p:nvSpPr>
        <p:spPr>
          <a:xfrm>
            <a:off x="3996400" y="832575"/>
            <a:ext cx="46086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Initialization: All vertices are undiscovered</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2" name="Shape 2262"/>
        <p:cNvGrpSpPr/>
        <p:nvPr/>
      </p:nvGrpSpPr>
      <p:grpSpPr>
        <a:xfrm>
          <a:off x="0" y="0"/>
          <a:ext cx="0" cy="0"/>
          <a:chOff x="0" y="0"/>
          <a:chExt cx="0" cy="0"/>
        </a:xfrm>
      </p:grpSpPr>
      <p:sp>
        <p:nvSpPr>
          <p:cNvPr id="2263" name="Google Shape;2263;p147"/>
          <p:cNvSpPr txBox="1"/>
          <p:nvPr>
            <p:ph type="title"/>
          </p:nvPr>
        </p:nvSpPr>
        <p:spPr>
          <a:xfrm>
            <a:off x="398700" y="40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Life cycle of a vertex</a:t>
            </a:r>
            <a:endParaRPr/>
          </a:p>
        </p:txBody>
      </p:sp>
      <p:sp>
        <p:nvSpPr>
          <p:cNvPr id="2264" name="Google Shape;2264;p147"/>
          <p:cNvSpPr txBox="1"/>
          <p:nvPr>
            <p:ph idx="4294967295" type="body"/>
          </p:nvPr>
        </p:nvSpPr>
        <p:spPr>
          <a:xfrm>
            <a:off x="28800" y="9457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void GeneralSearch(Vertex s):</a:t>
            </a:r>
            <a:br>
              <a:rPr lang="en"/>
            </a:br>
            <a:r>
              <a:rPr lang="en"/>
              <a:t>    Initialize an empty bag and put s in it</a:t>
            </a:r>
            <a:br>
              <a:rPr lang="en"/>
            </a:br>
            <a:r>
              <a:rPr lang="en"/>
              <a:t>    Mark s as discovered</a:t>
            </a:r>
            <a:br>
              <a:rPr lang="en"/>
            </a:br>
            <a:r>
              <a:rPr lang="en"/>
              <a:t>    </a:t>
            </a:r>
            <a:r>
              <a:rPr lang="en">
                <a:solidFill>
                  <a:srgbClr val="000000"/>
                </a:solidFill>
              </a:rPr>
              <a:t>while the bag is not empty:</a:t>
            </a:r>
            <a:br>
              <a:rPr lang="en">
                <a:solidFill>
                  <a:srgbClr val="000000"/>
                </a:solidFill>
              </a:rPr>
            </a:br>
            <a:r>
              <a:rPr b="1" lang="en">
                <a:solidFill>
                  <a:srgbClr val="38761D"/>
                </a:solidFill>
              </a:rPr>
              <a:t>	   Pull out one of the vertices, say u</a:t>
            </a:r>
            <a:br>
              <a:rPr b="1" lang="en">
                <a:solidFill>
                  <a:srgbClr val="38761D"/>
                </a:solidFill>
              </a:rPr>
            </a:br>
            <a:r>
              <a:rPr b="1" lang="en">
                <a:solidFill>
                  <a:srgbClr val="38761D"/>
                </a:solidFill>
              </a:rPr>
              <a:t>	   </a:t>
            </a:r>
            <a:r>
              <a:rPr lang="en">
                <a:solidFill>
                  <a:srgbClr val="000000"/>
                </a:solidFill>
              </a:rPr>
              <a:t>For each neighbor of u:</a:t>
            </a:r>
            <a:br>
              <a:rPr lang="en">
                <a:solidFill>
                  <a:srgbClr val="000000"/>
                </a:solidFill>
              </a:rPr>
            </a:br>
            <a:r>
              <a:rPr lang="en">
                <a:solidFill>
                  <a:srgbClr val="000000"/>
                </a:solidFill>
              </a:rPr>
              <a:t>                if the neighbor is undiscovered:</a:t>
            </a:r>
            <a:br>
              <a:rPr lang="en">
                <a:solidFill>
                  <a:srgbClr val="000000"/>
                </a:solidFill>
              </a:rPr>
            </a:br>
            <a:r>
              <a:rPr lang="en">
                <a:solidFill>
                  <a:srgbClr val="000000"/>
                </a:solidFill>
              </a:rPr>
              <a:t>                     put the neighbor in the bag</a:t>
            </a:r>
            <a:br>
              <a:rPr lang="en">
                <a:solidFill>
                  <a:srgbClr val="000000"/>
                </a:solidFill>
              </a:rPr>
            </a:br>
            <a:r>
              <a:rPr lang="en">
                <a:solidFill>
                  <a:srgbClr val="000000"/>
                </a:solidFill>
              </a:rPr>
              <a:t>                     </a:t>
            </a:r>
            <a:r>
              <a:rPr lang="en">
                <a:solidFill>
                  <a:schemeClr val="dk1"/>
                </a:solidFill>
              </a:rPr>
              <a:t>mark it as discovered</a:t>
            </a:r>
            <a:endParaRPr>
              <a:solidFill>
                <a:srgbClr val="000000"/>
              </a:solidFill>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t/>
            </a:r>
            <a:endParaRPr/>
          </a:p>
        </p:txBody>
      </p:sp>
      <p:sp>
        <p:nvSpPr>
          <p:cNvPr id="2265" name="Google Shape;2265;p147"/>
          <p:cNvSpPr/>
          <p:nvPr/>
        </p:nvSpPr>
        <p:spPr>
          <a:xfrm>
            <a:off x="4654150" y="1620175"/>
            <a:ext cx="1740300" cy="27402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47"/>
          <p:cNvSpPr/>
          <p:nvPr/>
        </p:nvSpPr>
        <p:spPr>
          <a:xfrm>
            <a:off x="7068475" y="1543975"/>
            <a:ext cx="1740300" cy="2740200"/>
          </a:xfrm>
          <a:prstGeom prst="flowChartConnector">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7" name="Google Shape;2267;p147"/>
          <p:cNvCxnSpPr/>
          <p:nvPr/>
        </p:nvCxnSpPr>
        <p:spPr>
          <a:xfrm>
            <a:off x="67207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2268" name="Google Shape;2268;p147"/>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sp>
        <p:nvSpPr>
          <p:cNvPr id="2269" name="Google Shape;2269;p147"/>
          <p:cNvSpPr/>
          <p:nvPr/>
        </p:nvSpPr>
        <p:spPr>
          <a:xfrm>
            <a:off x="4886150" y="27397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47"/>
          <p:cNvSpPr/>
          <p:nvPr/>
        </p:nvSpPr>
        <p:spPr>
          <a:xfrm>
            <a:off x="5876750" y="29683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47"/>
          <p:cNvSpPr/>
          <p:nvPr/>
        </p:nvSpPr>
        <p:spPr>
          <a:xfrm>
            <a:off x="7629350" y="25873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47"/>
          <p:cNvSpPr/>
          <p:nvPr/>
        </p:nvSpPr>
        <p:spPr>
          <a:xfrm>
            <a:off x="7857950" y="32731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47"/>
          <p:cNvSpPr/>
          <p:nvPr/>
        </p:nvSpPr>
        <p:spPr>
          <a:xfrm>
            <a:off x="5255550" y="2924725"/>
            <a:ext cx="661150" cy="310000"/>
          </a:xfrm>
          <a:custGeom>
            <a:rect b="b" l="l" r="r" t="t"/>
            <a:pathLst>
              <a:path extrusionOk="0" h="12400" w="26446">
                <a:moveTo>
                  <a:pt x="0" y="0"/>
                </a:moveTo>
                <a:cubicBezTo>
                  <a:pt x="2755" y="0"/>
                  <a:pt x="4327" y="3431"/>
                  <a:pt x="6276" y="5379"/>
                </a:cubicBezTo>
                <a:cubicBezTo>
                  <a:pt x="8295" y="7397"/>
                  <a:pt x="11993" y="3924"/>
                  <a:pt x="14792" y="4483"/>
                </a:cubicBezTo>
                <a:cubicBezTo>
                  <a:pt x="17296" y="4983"/>
                  <a:pt x="15358" y="10238"/>
                  <a:pt x="17482" y="11655"/>
                </a:cubicBezTo>
                <a:cubicBezTo>
                  <a:pt x="19996" y="13331"/>
                  <a:pt x="23744" y="11661"/>
                  <a:pt x="26446" y="10310"/>
                </a:cubicBezTo>
              </a:path>
            </a:pathLst>
          </a:custGeom>
          <a:noFill/>
          <a:ln cap="flat" cmpd="sng" w="38100">
            <a:solidFill>
              <a:schemeClr val="dk2"/>
            </a:solidFill>
            <a:prstDash val="solid"/>
            <a:round/>
            <a:headEnd len="med" w="med" type="none"/>
            <a:tailEnd len="med" w="med" type="none"/>
          </a:ln>
        </p:spPr>
      </p:sp>
      <p:sp>
        <p:nvSpPr>
          <p:cNvPr id="2274" name="Google Shape;2274;p147"/>
          <p:cNvSpPr/>
          <p:nvPr/>
        </p:nvSpPr>
        <p:spPr>
          <a:xfrm>
            <a:off x="7248350" y="23587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47"/>
          <p:cNvSpPr/>
          <p:nvPr/>
        </p:nvSpPr>
        <p:spPr>
          <a:xfrm>
            <a:off x="7400750" y="31969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47"/>
          <p:cNvSpPr/>
          <p:nvPr/>
        </p:nvSpPr>
        <p:spPr>
          <a:xfrm>
            <a:off x="7553150" y="19777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47"/>
          <p:cNvSpPr/>
          <p:nvPr/>
        </p:nvSpPr>
        <p:spPr>
          <a:xfrm>
            <a:off x="7172150" y="27397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47"/>
          <p:cNvSpPr/>
          <p:nvPr/>
        </p:nvSpPr>
        <p:spPr>
          <a:xfrm>
            <a:off x="7476950" y="36541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47"/>
          <p:cNvSpPr/>
          <p:nvPr/>
        </p:nvSpPr>
        <p:spPr>
          <a:xfrm>
            <a:off x="8391350" y="2892125"/>
            <a:ext cx="358800" cy="2829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47"/>
          <p:cNvSpPr/>
          <p:nvPr/>
        </p:nvSpPr>
        <p:spPr>
          <a:xfrm>
            <a:off x="8162750" y="2206325"/>
            <a:ext cx="358800" cy="2829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v</a:t>
            </a:r>
            <a:endParaRPr/>
          </a:p>
        </p:txBody>
      </p:sp>
      <p:sp>
        <p:nvSpPr>
          <p:cNvPr id="2281" name="Google Shape;2281;p147"/>
          <p:cNvSpPr txBox="1"/>
          <p:nvPr/>
        </p:nvSpPr>
        <p:spPr>
          <a:xfrm>
            <a:off x="5322800" y="818025"/>
            <a:ext cx="3283200" cy="5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Every vertex (except s) starts out undiscovered</a:t>
            </a:r>
            <a:endParaRPr/>
          </a:p>
        </p:txBody>
      </p:sp>
      <p:cxnSp>
        <p:nvCxnSpPr>
          <p:cNvPr id="2282" name="Google Shape;2282;p147"/>
          <p:cNvCxnSpPr>
            <a:stCxn id="2281" idx="2"/>
            <a:endCxn id="2280" idx="1"/>
          </p:cNvCxnSpPr>
          <p:nvPr/>
        </p:nvCxnSpPr>
        <p:spPr>
          <a:xfrm>
            <a:off x="6964400" y="1346325"/>
            <a:ext cx="1251000" cy="901500"/>
          </a:xfrm>
          <a:prstGeom prst="straightConnector1">
            <a:avLst/>
          </a:prstGeom>
          <a:noFill/>
          <a:ln cap="flat" cmpd="sng" w="9525">
            <a:solidFill>
              <a:schemeClr val="dk2"/>
            </a:solidFill>
            <a:prstDash val="solid"/>
            <a:round/>
            <a:headEnd len="med" w="med" type="none"/>
            <a:tailEnd len="med" w="med" type="triangle"/>
          </a:ln>
        </p:spPr>
      </p:cxnSp>
      <p:sp>
        <p:nvSpPr>
          <p:cNvPr id="2283" name="Google Shape;2283;p147"/>
          <p:cNvSpPr/>
          <p:nvPr/>
        </p:nvSpPr>
        <p:spPr>
          <a:xfrm>
            <a:off x="7084000" y="1924175"/>
            <a:ext cx="1177200" cy="2220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7" name="Shape 2287"/>
        <p:cNvGrpSpPr/>
        <p:nvPr/>
      </p:nvGrpSpPr>
      <p:grpSpPr>
        <a:xfrm>
          <a:off x="0" y="0"/>
          <a:ext cx="0" cy="0"/>
          <a:chOff x="0" y="0"/>
          <a:chExt cx="0" cy="0"/>
        </a:xfrm>
      </p:grpSpPr>
      <p:sp>
        <p:nvSpPr>
          <p:cNvPr id="2288" name="Google Shape;2288;p148"/>
          <p:cNvSpPr txBox="1"/>
          <p:nvPr>
            <p:ph type="title"/>
          </p:nvPr>
        </p:nvSpPr>
        <p:spPr>
          <a:xfrm>
            <a:off x="398700" y="40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Life cycle for a vertex</a:t>
            </a:r>
            <a:endParaRPr/>
          </a:p>
        </p:txBody>
      </p:sp>
      <p:sp>
        <p:nvSpPr>
          <p:cNvPr id="2289" name="Google Shape;2289;p148"/>
          <p:cNvSpPr txBox="1"/>
          <p:nvPr>
            <p:ph idx="4294967295" type="body"/>
          </p:nvPr>
        </p:nvSpPr>
        <p:spPr>
          <a:xfrm>
            <a:off x="28800" y="9457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void GeneralSearch(Vertex s):</a:t>
            </a:r>
            <a:br>
              <a:rPr lang="en"/>
            </a:br>
            <a:r>
              <a:rPr lang="en"/>
              <a:t>    Initialize an empty bag and put s in it</a:t>
            </a:r>
            <a:br>
              <a:rPr lang="en"/>
            </a:br>
            <a:r>
              <a:rPr lang="en"/>
              <a:t>    Mark s as discovered</a:t>
            </a:r>
            <a:br>
              <a:rPr lang="en"/>
            </a:br>
            <a:r>
              <a:rPr lang="en"/>
              <a:t>    </a:t>
            </a:r>
            <a:r>
              <a:rPr lang="en">
                <a:solidFill>
                  <a:srgbClr val="000000"/>
                </a:solidFill>
              </a:rPr>
              <a:t>while the bag is not empty:</a:t>
            </a:r>
            <a:br>
              <a:rPr lang="en">
                <a:solidFill>
                  <a:srgbClr val="000000"/>
                </a:solidFill>
              </a:rPr>
            </a:br>
            <a:r>
              <a:rPr b="1" lang="en">
                <a:solidFill>
                  <a:srgbClr val="38761D"/>
                </a:solidFill>
              </a:rPr>
              <a:t>	   Pull out one of the vertices, say u</a:t>
            </a:r>
            <a:br>
              <a:rPr b="1" lang="en">
                <a:solidFill>
                  <a:srgbClr val="38761D"/>
                </a:solidFill>
              </a:rPr>
            </a:br>
            <a:r>
              <a:rPr b="1" lang="en">
                <a:solidFill>
                  <a:srgbClr val="38761D"/>
                </a:solidFill>
              </a:rPr>
              <a:t>	   </a:t>
            </a:r>
            <a:r>
              <a:rPr lang="en">
                <a:solidFill>
                  <a:srgbClr val="000000"/>
                </a:solidFill>
              </a:rPr>
              <a:t>For each neighbor of u:</a:t>
            </a:r>
            <a:br>
              <a:rPr lang="en">
                <a:solidFill>
                  <a:srgbClr val="000000"/>
                </a:solidFill>
              </a:rPr>
            </a:br>
            <a:r>
              <a:rPr lang="en">
                <a:solidFill>
                  <a:srgbClr val="000000"/>
                </a:solidFill>
              </a:rPr>
              <a:t>                if the neighbor is undiscovered:</a:t>
            </a:r>
            <a:br>
              <a:rPr lang="en">
                <a:solidFill>
                  <a:srgbClr val="000000"/>
                </a:solidFill>
              </a:rPr>
            </a:br>
            <a:r>
              <a:rPr lang="en">
                <a:solidFill>
                  <a:srgbClr val="000000"/>
                </a:solidFill>
              </a:rPr>
              <a:t>                     put the neighbor in the bag</a:t>
            </a:r>
            <a:br>
              <a:rPr lang="en">
                <a:solidFill>
                  <a:srgbClr val="000000"/>
                </a:solidFill>
              </a:rPr>
            </a:br>
            <a:r>
              <a:rPr lang="en">
                <a:solidFill>
                  <a:srgbClr val="000000"/>
                </a:solidFill>
              </a:rPr>
              <a:t>                     </a:t>
            </a:r>
            <a:r>
              <a:rPr lang="en">
                <a:solidFill>
                  <a:schemeClr val="dk1"/>
                </a:solidFill>
              </a:rPr>
              <a:t>mark it as discovered</a:t>
            </a:r>
            <a:endParaRPr>
              <a:solidFill>
                <a:srgbClr val="000000"/>
              </a:solidFill>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t/>
            </a:r>
            <a:endParaRPr/>
          </a:p>
        </p:txBody>
      </p:sp>
      <p:sp>
        <p:nvSpPr>
          <p:cNvPr id="2290" name="Google Shape;2290;p148"/>
          <p:cNvSpPr/>
          <p:nvPr/>
        </p:nvSpPr>
        <p:spPr>
          <a:xfrm>
            <a:off x="4654150" y="1620175"/>
            <a:ext cx="1740300" cy="27402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48"/>
          <p:cNvSpPr/>
          <p:nvPr/>
        </p:nvSpPr>
        <p:spPr>
          <a:xfrm>
            <a:off x="7068475" y="1543975"/>
            <a:ext cx="1740300" cy="2740200"/>
          </a:xfrm>
          <a:prstGeom prst="flowChartConnector">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2" name="Google Shape;2292;p148"/>
          <p:cNvCxnSpPr/>
          <p:nvPr/>
        </p:nvCxnSpPr>
        <p:spPr>
          <a:xfrm>
            <a:off x="67207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2293" name="Google Shape;2293;p148"/>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sp>
        <p:nvSpPr>
          <p:cNvPr id="2294" name="Google Shape;2294;p148"/>
          <p:cNvSpPr/>
          <p:nvPr/>
        </p:nvSpPr>
        <p:spPr>
          <a:xfrm>
            <a:off x="4886150" y="27397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48"/>
          <p:cNvSpPr/>
          <p:nvPr/>
        </p:nvSpPr>
        <p:spPr>
          <a:xfrm>
            <a:off x="5876750" y="29683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48"/>
          <p:cNvSpPr/>
          <p:nvPr/>
        </p:nvSpPr>
        <p:spPr>
          <a:xfrm>
            <a:off x="7629350" y="25873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48"/>
          <p:cNvSpPr/>
          <p:nvPr/>
        </p:nvSpPr>
        <p:spPr>
          <a:xfrm>
            <a:off x="7857950" y="32731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48"/>
          <p:cNvSpPr/>
          <p:nvPr/>
        </p:nvSpPr>
        <p:spPr>
          <a:xfrm>
            <a:off x="5255550" y="2924725"/>
            <a:ext cx="661150" cy="310000"/>
          </a:xfrm>
          <a:custGeom>
            <a:rect b="b" l="l" r="r" t="t"/>
            <a:pathLst>
              <a:path extrusionOk="0" h="12400" w="26446">
                <a:moveTo>
                  <a:pt x="0" y="0"/>
                </a:moveTo>
                <a:cubicBezTo>
                  <a:pt x="2755" y="0"/>
                  <a:pt x="4327" y="3431"/>
                  <a:pt x="6276" y="5379"/>
                </a:cubicBezTo>
                <a:cubicBezTo>
                  <a:pt x="8295" y="7397"/>
                  <a:pt x="11993" y="3924"/>
                  <a:pt x="14792" y="4483"/>
                </a:cubicBezTo>
                <a:cubicBezTo>
                  <a:pt x="17296" y="4983"/>
                  <a:pt x="15358" y="10238"/>
                  <a:pt x="17482" y="11655"/>
                </a:cubicBezTo>
                <a:cubicBezTo>
                  <a:pt x="19996" y="13331"/>
                  <a:pt x="23744" y="11661"/>
                  <a:pt x="26446" y="10310"/>
                </a:cubicBezTo>
              </a:path>
            </a:pathLst>
          </a:custGeom>
          <a:noFill/>
          <a:ln cap="flat" cmpd="sng" w="38100">
            <a:solidFill>
              <a:schemeClr val="dk2"/>
            </a:solidFill>
            <a:prstDash val="solid"/>
            <a:round/>
            <a:headEnd len="med" w="med" type="none"/>
            <a:tailEnd len="med" w="med" type="none"/>
          </a:ln>
        </p:spPr>
      </p:sp>
      <p:sp>
        <p:nvSpPr>
          <p:cNvPr id="2299" name="Google Shape;2299;p148"/>
          <p:cNvSpPr/>
          <p:nvPr/>
        </p:nvSpPr>
        <p:spPr>
          <a:xfrm>
            <a:off x="7248350" y="23587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48"/>
          <p:cNvSpPr/>
          <p:nvPr/>
        </p:nvSpPr>
        <p:spPr>
          <a:xfrm>
            <a:off x="7400750" y="31969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48"/>
          <p:cNvSpPr/>
          <p:nvPr/>
        </p:nvSpPr>
        <p:spPr>
          <a:xfrm>
            <a:off x="7553150" y="19777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48"/>
          <p:cNvSpPr/>
          <p:nvPr/>
        </p:nvSpPr>
        <p:spPr>
          <a:xfrm>
            <a:off x="7172150" y="27397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48"/>
          <p:cNvSpPr/>
          <p:nvPr/>
        </p:nvSpPr>
        <p:spPr>
          <a:xfrm>
            <a:off x="7476950" y="36541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48"/>
          <p:cNvSpPr/>
          <p:nvPr/>
        </p:nvSpPr>
        <p:spPr>
          <a:xfrm>
            <a:off x="8391350" y="2892125"/>
            <a:ext cx="358800" cy="2829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48"/>
          <p:cNvSpPr/>
          <p:nvPr/>
        </p:nvSpPr>
        <p:spPr>
          <a:xfrm>
            <a:off x="7781750" y="16729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v</a:t>
            </a:r>
            <a:endParaRPr/>
          </a:p>
        </p:txBody>
      </p:sp>
      <p:sp>
        <p:nvSpPr>
          <p:cNvPr id="2306" name="Google Shape;2306;p148"/>
          <p:cNvSpPr txBox="1"/>
          <p:nvPr/>
        </p:nvSpPr>
        <p:spPr>
          <a:xfrm>
            <a:off x="5322800" y="818025"/>
            <a:ext cx="3283200" cy="5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some point, it is discovered and added to the bag</a:t>
            </a:r>
            <a:endParaRPr/>
          </a:p>
        </p:txBody>
      </p:sp>
      <p:cxnSp>
        <p:nvCxnSpPr>
          <p:cNvPr id="2307" name="Google Shape;2307;p148"/>
          <p:cNvCxnSpPr>
            <a:stCxn id="2306" idx="2"/>
            <a:endCxn id="2305" idx="2"/>
          </p:cNvCxnSpPr>
          <p:nvPr/>
        </p:nvCxnSpPr>
        <p:spPr>
          <a:xfrm>
            <a:off x="6964400" y="1346325"/>
            <a:ext cx="817500" cy="468000"/>
          </a:xfrm>
          <a:prstGeom prst="straightConnector1">
            <a:avLst/>
          </a:prstGeom>
          <a:noFill/>
          <a:ln cap="flat" cmpd="sng" w="9525">
            <a:solidFill>
              <a:schemeClr val="dk2"/>
            </a:solidFill>
            <a:prstDash val="solid"/>
            <a:round/>
            <a:headEnd len="med" w="med" type="none"/>
            <a:tailEnd len="med" w="med" type="triangle"/>
          </a:ln>
        </p:spPr>
      </p:cxnSp>
      <p:sp>
        <p:nvSpPr>
          <p:cNvPr id="2308" name="Google Shape;2308;p148"/>
          <p:cNvSpPr/>
          <p:nvPr/>
        </p:nvSpPr>
        <p:spPr>
          <a:xfrm>
            <a:off x="7084000" y="1543975"/>
            <a:ext cx="1307400" cy="26004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2" name="Shape 2312"/>
        <p:cNvGrpSpPr/>
        <p:nvPr/>
      </p:nvGrpSpPr>
      <p:grpSpPr>
        <a:xfrm>
          <a:off x="0" y="0"/>
          <a:ext cx="0" cy="0"/>
          <a:chOff x="0" y="0"/>
          <a:chExt cx="0" cy="0"/>
        </a:xfrm>
      </p:grpSpPr>
      <p:sp>
        <p:nvSpPr>
          <p:cNvPr id="2313" name="Google Shape;2313;p149"/>
          <p:cNvSpPr txBox="1"/>
          <p:nvPr>
            <p:ph type="title"/>
          </p:nvPr>
        </p:nvSpPr>
        <p:spPr>
          <a:xfrm>
            <a:off x="398700" y="40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Life cycle of a vertex</a:t>
            </a:r>
            <a:endParaRPr/>
          </a:p>
        </p:txBody>
      </p:sp>
      <p:sp>
        <p:nvSpPr>
          <p:cNvPr id="2314" name="Google Shape;2314;p149"/>
          <p:cNvSpPr txBox="1"/>
          <p:nvPr>
            <p:ph idx="4294967295" type="body"/>
          </p:nvPr>
        </p:nvSpPr>
        <p:spPr>
          <a:xfrm>
            <a:off x="28800" y="9457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void GeneralSearch(Vertex s):</a:t>
            </a:r>
            <a:br>
              <a:rPr lang="en"/>
            </a:br>
            <a:r>
              <a:rPr lang="en"/>
              <a:t>    Initialize an empty bag and put s in it</a:t>
            </a:r>
            <a:br>
              <a:rPr lang="en"/>
            </a:br>
            <a:r>
              <a:rPr lang="en"/>
              <a:t>    Mark s as discovered</a:t>
            </a:r>
            <a:br>
              <a:rPr lang="en"/>
            </a:br>
            <a:r>
              <a:rPr lang="en"/>
              <a:t>    </a:t>
            </a:r>
            <a:r>
              <a:rPr lang="en">
                <a:solidFill>
                  <a:srgbClr val="000000"/>
                </a:solidFill>
              </a:rPr>
              <a:t>while the bag is not empty:</a:t>
            </a:r>
            <a:br>
              <a:rPr lang="en">
                <a:solidFill>
                  <a:srgbClr val="000000"/>
                </a:solidFill>
              </a:rPr>
            </a:br>
            <a:r>
              <a:rPr b="1" lang="en">
                <a:solidFill>
                  <a:srgbClr val="38761D"/>
                </a:solidFill>
              </a:rPr>
              <a:t>	   Pull out one of the vertices, say u</a:t>
            </a:r>
            <a:br>
              <a:rPr b="1" lang="en">
                <a:solidFill>
                  <a:srgbClr val="38761D"/>
                </a:solidFill>
              </a:rPr>
            </a:br>
            <a:r>
              <a:rPr b="1" lang="en">
                <a:solidFill>
                  <a:srgbClr val="38761D"/>
                </a:solidFill>
              </a:rPr>
              <a:t>	   </a:t>
            </a:r>
            <a:r>
              <a:rPr lang="en">
                <a:solidFill>
                  <a:srgbClr val="000000"/>
                </a:solidFill>
              </a:rPr>
              <a:t>For each neighbor of u:</a:t>
            </a:r>
            <a:br>
              <a:rPr lang="en">
                <a:solidFill>
                  <a:srgbClr val="000000"/>
                </a:solidFill>
              </a:rPr>
            </a:br>
            <a:r>
              <a:rPr lang="en">
                <a:solidFill>
                  <a:srgbClr val="000000"/>
                </a:solidFill>
              </a:rPr>
              <a:t>                if the neighbor is undiscovered:</a:t>
            </a:r>
            <a:br>
              <a:rPr lang="en">
                <a:solidFill>
                  <a:srgbClr val="000000"/>
                </a:solidFill>
              </a:rPr>
            </a:br>
            <a:r>
              <a:rPr lang="en">
                <a:solidFill>
                  <a:srgbClr val="000000"/>
                </a:solidFill>
              </a:rPr>
              <a:t>                     put the neighbor in the bag</a:t>
            </a:r>
            <a:br>
              <a:rPr lang="en">
                <a:solidFill>
                  <a:srgbClr val="000000"/>
                </a:solidFill>
              </a:rPr>
            </a:br>
            <a:r>
              <a:rPr lang="en">
                <a:solidFill>
                  <a:srgbClr val="000000"/>
                </a:solidFill>
              </a:rPr>
              <a:t>                     </a:t>
            </a:r>
            <a:r>
              <a:rPr lang="en">
                <a:solidFill>
                  <a:schemeClr val="dk1"/>
                </a:solidFill>
              </a:rPr>
              <a:t>mark it as discovered</a:t>
            </a:r>
            <a:endParaRPr>
              <a:solidFill>
                <a:srgbClr val="000000"/>
              </a:solidFill>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t/>
            </a:r>
            <a:endParaRPr/>
          </a:p>
        </p:txBody>
      </p:sp>
      <p:sp>
        <p:nvSpPr>
          <p:cNvPr id="2315" name="Google Shape;2315;p149"/>
          <p:cNvSpPr/>
          <p:nvPr/>
        </p:nvSpPr>
        <p:spPr>
          <a:xfrm>
            <a:off x="4654150" y="1620175"/>
            <a:ext cx="1740300" cy="2740200"/>
          </a:xfrm>
          <a:prstGeom prst="flowChartConnector">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49"/>
          <p:cNvSpPr/>
          <p:nvPr/>
        </p:nvSpPr>
        <p:spPr>
          <a:xfrm>
            <a:off x="7068475" y="1543975"/>
            <a:ext cx="1740300" cy="2740200"/>
          </a:xfrm>
          <a:prstGeom prst="flowChartConnector">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17" name="Google Shape;2317;p149"/>
          <p:cNvCxnSpPr/>
          <p:nvPr/>
        </p:nvCxnSpPr>
        <p:spPr>
          <a:xfrm>
            <a:off x="67207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2318" name="Google Shape;2318;p149"/>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sp>
        <p:nvSpPr>
          <p:cNvPr id="2319" name="Google Shape;2319;p149"/>
          <p:cNvSpPr/>
          <p:nvPr/>
        </p:nvSpPr>
        <p:spPr>
          <a:xfrm>
            <a:off x="4886150" y="27397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49"/>
          <p:cNvSpPr/>
          <p:nvPr/>
        </p:nvSpPr>
        <p:spPr>
          <a:xfrm>
            <a:off x="5876750" y="29683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49"/>
          <p:cNvSpPr/>
          <p:nvPr/>
        </p:nvSpPr>
        <p:spPr>
          <a:xfrm>
            <a:off x="5255550" y="2924725"/>
            <a:ext cx="661150" cy="310000"/>
          </a:xfrm>
          <a:custGeom>
            <a:rect b="b" l="l" r="r" t="t"/>
            <a:pathLst>
              <a:path extrusionOk="0" h="12400" w="26446">
                <a:moveTo>
                  <a:pt x="0" y="0"/>
                </a:moveTo>
                <a:cubicBezTo>
                  <a:pt x="2755" y="0"/>
                  <a:pt x="4327" y="3431"/>
                  <a:pt x="6276" y="5379"/>
                </a:cubicBezTo>
                <a:cubicBezTo>
                  <a:pt x="8295" y="7397"/>
                  <a:pt x="11993" y="3924"/>
                  <a:pt x="14792" y="4483"/>
                </a:cubicBezTo>
                <a:cubicBezTo>
                  <a:pt x="17296" y="4983"/>
                  <a:pt x="15358" y="10238"/>
                  <a:pt x="17482" y="11655"/>
                </a:cubicBezTo>
                <a:cubicBezTo>
                  <a:pt x="19996" y="13331"/>
                  <a:pt x="23744" y="11661"/>
                  <a:pt x="26446" y="10310"/>
                </a:cubicBezTo>
              </a:path>
            </a:pathLst>
          </a:custGeom>
          <a:noFill/>
          <a:ln cap="flat" cmpd="sng" w="38100">
            <a:solidFill>
              <a:schemeClr val="dk2"/>
            </a:solidFill>
            <a:prstDash val="solid"/>
            <a:round/>
            <a:headEnd len="med" w="med" type="none"/>
            <a:tailEnd len="med" w="med" type="none"/>
          </a:ln>
        </p:spPr>
      </p:sp>
      <p:sp>
        <p:nvSpPr>
          <p:cNvPr id="2322" name="Google Shape;2322;p149"/>
          <p:cNvSpPr/>
          <p:nvPr/>
        </p:nvSpPr>
        <p:spPr>
          <a:xfrm>
            <a:off x="7248350" y="23587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49"/>
          <p:cNvSpPr/>
          <p:nvPr/>
        </p:nvSpPr>
        <p:spPr>
          <a:xfrm>
            <a:off x="7553150" y="19777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49"/>
          <p:cNvSpPr/>
          <p:nvPr/>
        </p:nvSpPr>
        <p:spPr>
          <a:xfrm>
            <a:off x="8391350" y="2892125"/>
            <a:ext cx="358800" cy="2829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49"/>
          <p:cNvSpPr/>
          <p:nvPr/>
        </p:nvSpPr>
        <p:spPr>
          <a:xfrm>
            <a:off x="7781750" y="16729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v</a:t>
            </a:r>
            <a:endParaRPr/>
          </a:p>
        </p:txBody>
      </p:sp>
      <p:sp>
        <p:nvSpPr>
          <p:cNvPr id="2326" name="Google Shape;2326;p149"/>
          <p:cNvSpPr txBox="1"/>
          <p:nvPr/>
        </p:nvSpPr>
        <p:spPr>
          <a:xfrm>
            <a:off x="5322800" y="818025"/>
            <a:ext cx="3283200" cy="5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And then there comes a point… </a:t>
            </a:r>
            <a:endParaRPr/>
          </a:p>
        </p:txBody>
      </p:sp>
      <p:cxnSp>
        <p:nvCxnSpPr>
          <p:cNvPr id="2327" name="Google Shape;2327;p149"/>
          <p:cNvCxnSpPr>
            <a:stCxn id="2326" idx="2"/>
            <a:endCxn id="2325" idx="2"/>
          </p:cNvCxnSpPr>
          <p:nvPr/>
        </p:nvCxnSpPr>
        <p:spPr>
          <a:xfrm>
            <a:off x="6964400" y="1346325"/>
            <a:ext cx="817500" cy="468000"/>
          </a:xfrm>
          <a:prstGeom prst="straightConnector1">
            <a:avLst/>
          </a:prstGeom>
          <a:noFill/>
          <a:ln cap="flat" cmpd="sng" w="9525">
            <a:solidFill>
              <a:schemeClr val="dk2"/>
            </a:solidFill>
            <a:prstDash val="solid"/>
            <a:round/>
            <a:headEnd len="med" w="med" type="none"/>
            <a:tailEnd len="med" w="med" type="triangle"/>
          </a:ln>
        </p:spPr>
      </p:cxnSp>
      <p:sp>
        <p:nvSpPr>
          <p:cNvPr id="2328" name="Google Shape;2328;p149"/>
          <p:cNvSpPr/>
          <p:nvPr/>
        </p:nvSpPr>
        <p:spPr>
          <a:xfrm>
            <a:off x="7236400" y="1543175"/>
            <a:ext cx="1177200" cy="16320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2" name="Shape 2332"/>
        <p:cNvGrpSpPr/>
        <p:nvPr/>
      </p:nvGrpSpPr>
      <p:grpSpPr>
        <a:xfrm>
          <a:off x="0" y="0"/>
          <a:ext cx="0" cy="0"/>
          <a:chOff x="0" y="0"/>
          <a:chExt cx="0" cy="0"/>
        </a:xfrm>
      </p:grpSpPr>
      <p:sp>
        <p:nvSpPr>
          <p:cNvPr id="2333" name="Google Shape;2333;p150"/>
          <p:cNvSpPr txBox="1"/>
          <p:nvPr>
            <p:ph type="title"/>
          </p:nvPr>
        </p:nvSpPr>
        <p:spPr>
          <a:xfrm>
            <a:off x="398700" y="40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Life cycle of a vertex</a:t>
            </a:r>
            <a:endParaRPr/>
          </a:p>
        </p:txBody>
      </p:sp>
      <p:sp>
        <p:nvSpPr>
          <p:cNvPr id="2334" name="Google Shape;2334;p150"/>
          <p:cNvSpPr txBox="1"/>
          <p:nvPr>
            <p:ph idx="4294967295" type="body"/>
          </p:nvPr>
        </p:nvSpPr>
        <p:spPr>
          <a:xfrm>
            <a:off x="28800" y="9457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void GeneralSearch(Vertex s):</a:t>
            </a:r>
            <a:br>
              <a:rPr lang="en"/>
            </a:br>
            <a:r>
              <a:rPr lang="en"/>
              <a:t>    Initialize an empty bag and put s in it</a:t>
            </a:r>
            <a:br>
              <a:rPr lang="en"/>
            </a:br>
            <a:r>
              <a:rPr lang="en"/>
              <a:t>    Mark s as discovered</a:t>
            </a:r>
            <a:br>
              <a:rPr lang="en"/>
            </a:br>
            <a:r>
              <a:rPr lang="en"/>
              <a:t>    </a:t>
            </a:r>
            <a:r>
              <a:rPr lang="en">
                <a:solidFill>
                  <a:srgbClr val="000000"/>
                </a:solidFill>
              </a:rPr>
              <a:t>while the bag is not empty:</a:t>
            </a:r>
            <a:br>
              <a:rPr lang="en">
                <a:solidFill>
                  <a:srgbClr val="000000"/>
                </a:solidFill>
              </a:rPr>
            </a:br>
            <a:r>
              <a:rPr b="1" lang="en">
                <a:solidFill>
                  <a:srgbClr val="38761D"/>
                </a:solidFill>
              </a:rPr>
              <a:t>	   Pull out one of the vertices, say u</a:t>
            </a:r>
            <a:br>
              <a:rPr b="1" lang="en">
                <a:solidFill>
                  <a:srgbClr val="38761D"/>
                </a:solidFill>
              </a:rPr>
            </a:br>
            <a:r>
              <a:rPr b="1" lang="en">
                <a:solidFill>
                  <a:srgbClr val="38761D"/>
                </a:solidFill>
              </a:rPr>
              <a:t>	   </a:t>
            </a:r>
            <a:r>
              <a:rPr lang="en">
                <a:solidFill>
                  <a:srgbClr val="000000"/>
                </a:solidFill>
              </a:rPr>
              <a:t>For each neighbor of u:</a:t>
            </a:r>
            <a:br>
              <a:rPr lang="en">
                <a:solidFill>
                  <a:srgbClr val="000000"/>
                </a:solidFill>
              </a:rPr>
            </a:br>
            <a:r>
              <a:rPr lang="en">
                <a:solidFill>
                  <a:srgbClr val="000000"/>
                </a:solidFill>
              </a:rPr>
              <a:t>                if the neighbor is undiscovered:</a:t>
            </a:r>
            <a:br>
              <a:rPr lang="en">
                <a:solidFill>
                  <a:srgbClr val="000000"/>
                </a:solidFill>
              </a:rPr>
            </a:br>
            <a:r>
              <a:rPr lang="en">
                <a:solidFill>
                  <a:srgbClr val="000000"/>
                </a:solidFill>
              </a:rPr>
              <a:t>                     put the neighbor in the bag</a:t>
            </a:r>
            <a:br>
              <a:rPr lang="en">
                <a:solidFill>
                  <a:srgbClr val="000000"/>
                </a:solidFill>
              </a:rPr>
            </a:br>
            <a:r>
              <a:rPr lang="en">
                <a:solidFill>
                  <a:srgbClr val="000000"/>
                </a:solidFill>
              </a:rPr>
              <a:t>                     </a:t>
            </a:r>
            <a:r>
              <a:rPr lang="en">
                <a:solidFill>
                  <a:schemeClr val="dk1"/>
                </a:solidFill>
              </a:rPr>
              <a:t>mark it as discovered</a:t>
            </a:r>
            <a:endParaRPr>
              <a:solidFill>
                <a:srgbClr val="000000"/>
              </a:solidFill>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t/>
            </a:r>
            <a:endParaRPr/>
          </a:p>
        </p:txBody>
      </p:sp>
      <p:sp>
        <p:nvSpPr>
          <p:cNvPr id="2335" name="Google Shape;2335;p150"/>
          <p:cNvSpPr/>
          <p:nvPr/>
        </p:nvSpPr>
        <p:spPr>
          <a:xfrm>
            <a:off x="4654150" y="1620175"/>
            <a:ext cx="1740300" cy="2740200"/>
          </a:xfrm>
          <a:prstGeom prst="flowChartConnector">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50"/>
          <p:cNvSpPr/>
          <p:nvPr/>
        </p:nvSpPr>
        <p:spPr>
          <a:xfrm>
            <a:off x="7068475" y="1543975"/>
            <a:ext cx="1740300" cy="2740200"/>
          </a:xfrm>
          <a:prstGeom prst="flowChartConnector">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37" name="Google Shape;2337;p150"/>
          <p:cNvCxnSpPr/>
          <p:nvPr/>
        </p:nvCxnSpPr>
        <p:spPr>
          <a:xfrm>
            <a:off x="67207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2338" name="Google Shape;2338;p150"/>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sp>
        <p:nvSpPr>
          <p:cNvPr id="2339" name="Google Shape;2339;p150"/>
          <p:cNvSpPr/>
          <p:nvPr/>
        </p:nvSpPr>
        <p:spPr>
          <a:xfrm>
            <a:off x="4886150" y="27397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50"/>
          <p:cNvSpPr/>
          <p:nvPr/>
        </p:nvSpPr>
        <p:spPr>
          <a:xfrm>
            <a:off x="5876750" y="29683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50"/>
          <p:cNvSpPr/>
          <p:nvPr/>
        </p:nvSpPr>
        <p:spPr>
          <a:xfrm>
            <a:off x="5255550" y="2924725"/>
            <a:ext cx="661150" cy="310000"/>
          </a:xfrm>
          <a:custGeom>
            <a:rect b="b" l="l" r="r" t="t"/>
            <a:pathLst>
              <a:path extrusionOk="0" h="12400" w="26446">
                <a:moveTo>
                  <a:pt x="0" y="0"/>
                </a:moveTo>
                <a:cubicBezTo>
                  <a:pt x="2755" y="0"/>
                  <a:pt x="4327" y="3431"/>
                  <a:pt x="6276" y="5379"/>
                </a:cubicBezTo>
                <a:cubicBezTo>
                  <a:pt x="8295" y="7397"/>
                  <a:pt x="11993" y="3924"/>
                  <a:pt x="14792" y="4483"/>
                </a:cubicBezTo>
                <a:cubicBezTo>
                  <a:pt x="17296" y="4983"/>
                  <a:pt x="15358" y="10238"/>
                  <a:pt x="17482" y="11655"/>
                </a:cubicBezTo>
                <a:cubicBezTo>
                  <a:pt x="19996" y="13331"/>
                  <a:pt x="23744" y="11661"/>
                  <a:pt x="26446" y="10310"/>
                </a:cubicBezTo>
              </a:path>
            </a:pathLst>
          </a:custGeom>
          <a:noFill/>
          <a:ln cap="flat" cmpd="sng" w="38100">
            <a:solidFill>
              <a:schemeClr val="dk2"/>
            </a:solidFill>
            <a:prstDash val="solid"/>
            <a:round/>
            <a:headEnd len="med" w="med" type="none"/>
            <a:tailEnd len="med" w="med" type="none"/>
          </a:ln>
        </p:spPr>
      </p:sp>
      <p:sp>
        <p:nvSpPr>
          <p:cNvPr id="2342" name="Google Shape;2342;p150"/>
          <p:cNvSpPr/>
          <p:nvPr/>
        </p:nvSpPr>
        <p:spPr>
          <a:xfrm>
            <a:off x="7248350" y="23587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50"/>
          <p:cNvSpPr/>
          <p:nvPr/>
        </p:nvSpPr>
        <p:spPr>
          <a:xfrm>
            <a:off x="7553150" y="1977725"/>
            <a:ext cx="358800" cy="282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50"/>
          <p:cNvSpPr/>
          <p:nvPr/>
        </p:nvSpPr>
        <p:spPr>
          <a:xfrm>
            <a:off x="8391350" y="2892125"/>
            <a:ext cx="358800" cy="2829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50"/>
          <p:cNvSpPr/>
          <p:nvPr/>
        </p:nvSpPr>
        <p:spPr>
          <a:xfrm>
            <a:off x="5571950" y="2130125"/>
            <a:ext cx="358800" cy="282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v</a:t>
            </a:r>
            <a:endParaRPr/>
          </a:p>
        </p:txBody>
      </p:sp>
      <p:sp>
        <p:nvSpPr>
          <p:cNvPr id="2346" name="Google Shape;2346;p150"/>
          <p:cNvSpPr txBox="1"/>
          <p:nvPr/>
        </p:nvSpPr>
        <p:spPr>
          <a:xfrm>
            <a:off x="5322800" y="818025"/>
            <a:ext cx="3283200" cy="5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...when it is pulled out of the bag and moved into the search tree on the left</a:t>
            </a:r>
            <a:endParaRPr/>
          </a:p>
        </p:txBody>
      </p:sp>
      <p:cxnSp>
        <p:nvCxnSpPr>
          <p:cNvPr id="2347" name="Google Shape;2347;p150"/>
          <p:cNvCxnSpPr>
            <a:endCxn id="2345" idx="7"/>
          </p:cNvCxnSpPr>
          <p:nvPr/>
        </p:nvCxnSpPr>
        <p:spPr>
          <a:xfrm flipH="1">
            <a:off x="5878205" y="1355855"/>
            <a:ext cx="565200" cy="815700"/>
          </a:xfrm>
          <a:prstGeom prst="straightConnector1">
            <a:avLst/>
          </a:prstGeom>
          <a:noFill/>
          <a:ln cap="flat" cmpd="sng" w="9525">
            <a:solidFill>
              <a:schemeClr val="dk2"/>
            </a:solidFill>
            <a:prstDash val="solid"/>
            <a:round/>
            <a:headEnd len="med" w="med" type="none"/>
            <a:tailEnd len="med" w="med" type="triangle"/>
          </a:ln>
        </p:spPr>
      </p:cxnSp>
      <p:sp>
        <p:nvSpPr>
          <p:cNvPr id="2348" name="Google Shape;2348;p150"/>
          <p:cNvSpPr/>
          <p:nvPr/>
        </p:nvSpPr>
        <p:spPr>
          <a:xfrm>
            <a:off x="5121100" y="2364450"/>
            <a:ext cx="526675" cy="369775"/>
          </a:xfrm>
          <a:custGeom>
            <a:rect b="b" l="l" r="r" t="t"/>
            <a:pathLst>
              <a:path extrusionOk="0" h="14791" w="21067">
                <a:moveTo>
                  <a:pt x="0" y="14791"/>
                </a:moveTo>
                <a:cubicBezTo>
                  <a:pt x="2449" y="11118"/>
                  <a:pt x="8154" y="11388"/>
                  <a:pt x="12102" y="9413"/>
                </a:cubicBezTo>
                <a:cubicBezTo>
                  <a:pt x="15977" y="7474"/>
                  <a:pt x="19126" y="3874"/>
                  <a:pt x="21067" y="0"/>
                </a:cubicBezTo>
              </a:path>
            </a:pathLst>
          </a:custGeom>
          <a:noFill/>
          <a:ln cap="flat" cmpd="sng" w="38100">
            <a:solidFill>
              <a:schemeClr val="dk2"/>
            </a:solidFill>
            <a:prstDash val="solid"/>
            <a:round/>
            <a:headEnd len="med" w="med" type="none"/>
            <a:tailEnd len="med" w="med" type="none"/>
          </a:ln>
        </p:spPr>
      </p:sp>
      <p:sp>
        <p:nvSpPr>
          <p:cNvPr id="2349" name="Google Shape;2349;p150"/>
          <p:cNvSpPr/>
          <p:nvPr/>
        </p:nvSpPr>
        <p:spPr>
          <a:xfrm>
            <a:off x="7236400" y="1543175"/>
            <a:ext cx="876600" cy="16320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3" name="Shape 2353"/>
        <p:cNvGrpSpPr/>
        <p:nvPr/>
      </p:nvGrpSpPr>
      <p:grpSpPr>
        <a:xfrm>
          <a:off x="0" y="0"/>
          <a:ext cx="0" cy="0"/>
          <a:chOff x="0" y="0"/>
          <a:chExt cx="0" cy="0"/>
        </a:xfrm>
      </p:grpSpPr>
      <p:sp>
        <p:nvSpPr>
          <p:cNvPr id="2354" name="Google Shape;2354;p1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maintain the collection of vertices in the  bag?</a:t>
            </a:r>
            <a:endParaRPr/>
          </a:p>
        </p:txBody>
      </p:sp>
      <p:sp>
        <p:nvSpPr>
          <p:cNvPr id="2355" name="Google Shape;2355;p151"/>
          <p:cNvSpPr txBox="1"/>
          <p:nvPr>
            <p:ph idx="1" type="body"/>
          </p:nvPr>
        </p:nvSpPr>
        <p:spPr>
          <a:xfrm>
            <a:off x="311700" y="16096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use a </a:t>
            </a:r>
            <a:r>
              <a:rPr b="1" lang="en">
                <a:solidFill>
                  <a:srgbClr val="CC4125"/>
                </a:solidFill>
              </a:rPr>
              <a:t>FIFO Queue</a:t>
            </a:r>
            <a:r>
              <a:rPr lang="en"/>
              <a:t> to store the vertices, we get </a:t>
            </a:r>
            <a:r>
              <a:rPr b="1" lang="en">
                <a:solidFill>
                  <a:srgbClr val="38761D"/>
                </a:solidFill>
              </a:rPr>
              <a:t>BFS</a:t>
            </a:r>
            <a:r>
              <a:rPr lang="en"/>
              <a:t>. </a:t>
            </a:r>
            <a:endParaRPr/>
          </a:p>
          <a:p>
            <a:pPr indent="0" lvl="0" marL="0" rtl="0" algn="l">
              <a:spcBef>
                <a:spcPts val="1600"/>
              </a:spcBef>
              <a:spcAft>
                <a:spcPts val="0"/>
              </a:spcAft>
              <a:buNone/>
            </a:pPr>
            <a:r>
              <a:rPr lang="en"/>
              <a:t>If we use a </a:t>
            </a:r>
            <a:r>
              <a:rPr b="1" lang="en">
                <a:solidFill>
                  <a:srgbClr val="A61C00"/>
                </a:solidFill>
              </a:rPr>
              <a:t>LIFO Stack</a:t>
            </a:r>
            <a:r>
              <a:rPr lang="en"/>
              <a:t> to store the vertices, we get </a:t>
            </a:r>
            <a:r>
              <a:rPr b="1" lang="en">
                <a:solidFill>
                  <a:srgbClr val="38761D"/>
                </a:solidFill>
              </a:rPr>
              <a:t>DFS</a:t>
            </a:r>
            <a:r>
              <a:rPr lang="en"/>
              <a:t>. </a:t>
            </a:r>
            <a:endParaRPr/>
          </a:p>
          <a:p>
            <a:pPr indent="0" lvl="0" marL="0" rtl="0" algn="l">
              <a:spcBef>
                <a:spcPts val="1600"/>
              </a:spcBef>
              <a:spcAft>
                <a:spcPts val="1600"/>
              </a:spcAft>
              <a:buNone/>
            </a:pPr>
            <a:r>
              <a:rPr lang="en"/>
              <a:t>If we use a </a:t>
            </a:r>
            <a:r>
              <a:rPr b="1" lang="en">
                <a:solidFill>
                  <a:srgbClr val="A61C00"/>
                </a:solidFill>
              </a:rPr>
              <a:t>Priority Queue</a:t>
            </a:r>
            <a:r>
              <a:rPr lang="en"/>
              <a:t> to store the vertices, then each vertex is inserted into the bag with some priority. The vertex that is next pulled out of the bag is the one with the highest priority. Depending on how the priority is defined, we get </a:t>
            </a:r>
            <a:r>
              <a:rPr b="1" lang="en">
                <a:solidFill>
                  <a:srgbClr val="38761D"/>
                </a:solidFill>
              </a:rPr>
              <a:t>Dijkstra’s</a:t>
            </a:r>
            <a:r>
              <a:rPr lang="en"/>
              <a:t> algorithm, </a:t>
            </a:r>
            <a:r>
              <a:rPr b="1" lang="en">
                <a:solidFill>
                  <a:srgbClr val="38761D"/>
                </a:solidFill>
              </a:rPr>
              <a:t>Prim’s</a:t>
            </a:r>
            <a:r>
              <a:rPr lang="en"/>
              <a:t> algorithm or </a:t>
            </a:r>
            <a:r>
              <a:rPr b="1" lang="en">
                <a:solidFill>
                  <a:srgbClr val="38761D"/>
                </a:solidFill>
              </a:rPr>
              <a:t>Best-first/A*</a:t>
            </a:r>
            <a:r>
              <a:rPr lang="en"/>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6"/>
          <p:cNvSpPr txBox="1"/>
          <p:nvPr/>
        </p:nvSpPr>
        <p:spPr>
          <a:xfrm>
            <a:off x="641575" y="454850"/>
            <a:ext cx="4349700" cy="38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“This question is so banal, but seemed to me worthy of attention, in that neither geometry, nor algebra, nor the art of counting was sufficient to solve it. In view of this, it occurred to me to wonder whether it belonged to the geometry of position...”.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(Euler’s letter to an Italian mathematician)</a:t>
            </a:r>
            <a:endParaRPr sz="2000"/>
          </a:p>
        </p:txBody>
      </p:sp>
      <p:pic>
        <p:nvPicPr>
          <p:cNvPr id="179" name="Google Shape;179;p26"/>
          <p:cNvPicPr preferRelativeResize="0"/>
          <p:nvPr/>
        </p:nvPicPr>
        <p:blipFill>
          <a:blip r:embed="rId3">
            <a:alphaModFix/>
          </a:blip>
          <a:stretch>
            <a:fillRect/>
          </a:stretch>
        </p:blipFill>
        <p:spPr>
          <a:xfrm>
            <a:off x="5186839" y="0"/>
            <a:ext cx="3951922" cy="51435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9" name="Shape 2359"/>
        <p:cNvGrpSpPr/>
        <p:nvPr/>
      </p:nvGrpSpPr>
      <p:grpSpPr>
        <a:xfrm>
          <a:off x="0" y="0"/>
          <a:ext cx="0" cy="0"/>
          <a:chOff x="0" y="0"/>
          <a:chExt cx="0" cy="0"/>
        </a:xfrm>
      </p:grpSpPr>
      <p:sp>
        <p:nvSpPr>
          <p:cNvPr id="2360" name="Google Shape;2360;p152"/>
          <p:cNvSpPr/>
          <p:nvPr/>
        </p:nvSpPr>
        <p:spPr>
          <a:xfrm>
            <a:off x="1068225" y="143325"/>
            <a:ext cx="2770800" cy="374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Basic Graph Theory</a:t>
            </a:r>
            <a:endParaRPr/>
          </a:p>
        </p:txBody>
      </p:sp>
      <p:sp>
        <p:nvSpPr>
          <p:cNvPr id="2361" name="Google Shape;2361;p152"/>
          <p:cNvSpPr/>
          <p:nvPr/>
        </p:nvSpPr>
        <p:spPr>
          <a:xfrm>
            <a:off x="1068225" y="724550"/>
            <a:ext cx="2770800" cy="374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Graph representations</a:t>
            </a:r>
            <a:endParaRPr/>
          </a:p>
        </p:txBody>
      </p:sp>
      <p:cxnSp>
        <p:nvCxnSpPr>
          <p:cNvPr id="2362" name="Google Shape;2362;p152"/>
          <p:cNvCxnSpPr/>
          <p:nvPr/>
        </p:nvCxnSpPr>
        <p:spPr>
          <a:xfrm>
            <a:off x="2148825" y="517425"/>
            <a:ext cx="0" cy="207000"/>
          </a:xfrm>
          <a:prstGeom prst="straightConnector1">
            <a:avLst/>
          </a:prstGeom>
          <a:noFill/>
          <a:ln cap="flat" cmpd="sng" w="9525">
            <a:solidFill>
              <a:schemeClr val="dk2"/>
            </a:solidFill>
            <a:prstDash val="solid"/>
            <a:round/>
            <a:headEnd len="med" w="med" type="none"/>
            <a:tailEnd len="med" w="med" type="triangle"/>
          </a:ln>
        </p:spPr>
      </p:cxnSp>
      <p:sp>
        <p:nvSpPr>
          <p:cNvPr id="2363" name="Google Shape;2363;p152"/>
          <p:cNvSpPr/>
          <p:nvPr/>
        </p:nvSpPr>
        <p:spPr>
          <a:xfrm>
            <a:off x="1068225" y="1305775"/>
            <a:ext cx="2770800" cy="374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General graph traversal</a:t>
            </a:r>
            <a:endParaRPr>
              <a:solidFill>
                <a:srgbClr val="FFFFFF"/>
              </a:solidFill>
            </a:endParaRPr>
          </a:p>
        </p:txBody>
      </p:sp>
      <p:cxnSp>
        <p:nvCxnSpPr>
          <p:cNvPr id="2364" name="Google Shape;2364;p152"/>
          <p:cNvCxnSpPr/>
          <p:nvPr/>
        </p:nvCxnSpPr>
        <p:spPr>
          <a:xfrm>
            <a:off x="2148825" y="1098650"/>
            <a:ext cx="0" cy="207000"/>
          </a:xfrm>
          <a:prstGeom prst="straightConnector1">
            <a:avLst/>
          </a:prstGeom>
          <a:noFill/>
          <a:ln cap="flat" cmpd="sng" w="9525">
            <a:solidFill>
              <a:schemeClr val="dk2"/>
            </a:solidFill>
            <a:prstDash val="solid"/>
            <a:round/>
            <a:headEnd len="med" w="med" type="none"/>
            <a:tailEnd len="med" w="med" type="triangle"/>
          </a:ln>
        </p:spPr>
      </p:cxnSp>
      <p:sp>
        <p:nvSpPr>
          <p:cNvPr id="2365" name="Google Shape;2365;p152"/>
          <p:cNvSpPr/>
          <p:nvPr/>
        </p:nvSpPr>
        <p:spPr>
          <a:xfrm>
            <a:off x="1259075" y="2022375"/>
            <a:ext cx="891900" cy="5493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BFS</a:t>
            </a:r>
            <a:endParaRPr/>
          </a:p>
        </p:txBody>
      </p:sp>
      <p:sp>
        <p:nvSpPr>
          <p:cNvPr id="2366" name="Google Shape;2366;p152"/>
          <p:cNvSpPr/>
          <p:nvPr/>
        </p:nvSpPr>
        <p:spPr>
          <a:xfrm>
            <a:off x="2402075" y="2030250"/>
            <a:ext cx="891900" cy="54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DFS</a:t>
            </a:r>
            <a:endParaRPr/>
          </a:p>
        </p:txBody>
      </p:sp>
      <p:sp>
        <p:nvSpPr>
          <p:cNvPr id="2367" name="Google Shape;2367;p152"/>
          <p:cNvSpPr/>
          <p:nvPr/>
        </p:nvSpPr>
        <p:spPr>
          <a:xfrm>
            <a:off x="4131075" y="2022375"/>
            <a:ext cx="1194300" cy="5493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Dijkstra</a:t>
            </a:r>
            <a:endParaRPr/>
          </a:p>
        </p:txBody>
      </p:sp>
      <p:sp>
        <p:nvSpPr>
          <p:cNvPr id="2368" name="Google Shape;2368;p152"/>
          <p:cNvSpPr/>
          <p:nvPr/>
        </p:nvSpPr>
        <p:spPr>
          <a:xfrm>
            <a:off x="5450075" y="2022375"/>
            <a:ext cx="891900" cy="5493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Prim</a:t>
            </a:r>
            <a:endParaRPr/>
          </a:p>
        </p:txBody>
      </p:sp>
      <p:sp>
        <p:nvSpPr>
          <p:cNvPr id="2369" name="Google Shape;2369;p152"/>
          <p:cNvSpPr/>
          <p:nvPr/>
        </p:nvSpPr>
        <p:spPr>
          <a:xfrm>
            <a:off x="5323025" y="3455375"/>
            <a:ext cx="1970100" cy="10272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Bellman-Ford</a:t>
            </a:r>
            <a:endParaRPr/>
          </a:p>
          <a:p>
            <a:pPr indent="0" lvl="0" marL="0" rtl="0" algn="l">
              <a:spcBef>
                <a:spcPts val="0"/>
              </a:spcBef>
              <a:spcAft>
                <a:spcPts val="0"/>
              </a:spcAft>
              <a:buNone/>
            </a:pPr>
            <a:r>
              <a:rPr lang="en"/>
              <a:t>Floyd-Warshall</a:t>
            </a:r>
            <a:endParaRPr/>
          </a:p>
        </p:txBody>
      </p:sp>
      <p:sp>
        <p:nvSpPr>
          <p:cNvPr id="2370" name="Google Shape;2370;p152"/>
          <p:cNvSpPr/>
          <p:nvPr/>
        </p:nvSpPr>
        <p:spPr>
          <a:xfrm>
            <a:off x="3650700" y="3022175"/>
            <a:ext cx="1115400" cy="62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top.sort</a:t>
            </a:r>
            <a:endParaRPr/>
          </a:p>
        </p:txBody>
      </p:sp>
      <p:cxnSp>
        <p:nvCxnSpPr>
          <p:cNvPr id="2371" name="Google Shape;2371;p152"/>
          <p:cNvCxnSpPr>
            <a:stCxn id="2366" idx="5"/>
            <a:endCxn id="2370" idx="1"/>
          </p:cNvCxnSpPr>
          <p:nvPr/>
        </p:nvCxnSpPr>
        <p:spPr>
          <a:xfrm>
            <a:off x="3163359" y="2492449"/>
            <a:ext cx="650700" cy="621900"/>
          </a:xfrm>
          <a:prstGeom prst="straightConnector1">
            <a:avLst/>
          </a:prstGeom>
          <a:noFill/>
          <a:ln cap="flat" cmpd="sng" w="9525">
            <a:solidFill>
              <a:schemeClr val="dk2"/>
            </a:solidFill>
            <a:prstDash val="solid"/>
            <a:round/>
            <a:headEnd len="med" w="med" type="none"/>
            <a:tailEnd len="med" w="med" type="triangle"/>
          </a:ln>
        </p:spPr>
      </p:cxnSp>
      <p:sp>
        <p:nvSpPr>
          <p:cNvPr id="2372" name="Google Shape;2372;p152"/>
          <p:cNvSpPr/>
          <p:nvPr/>
        </p:nvSpPr>
        <p:spPr>
          <a:xfrm>
            <a:off x="3698825" y="4101775"/>
            <a:ext cx="1011900" cy="8604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SCC etc.</a:t>
            </a:r>
            <a:endParaRPr/>
          </a:p>
        </p:txBody>
      </p:sp>
      <p:cxnSp>
        <p:nvCxnSpPr>
          <p:cNvPr id="2373" name="Google Shape;2373;p152"/>
          <p:cNvCxnSpPr>
            <a:stCxn id="2370" idx="4"/>
            <a:endCxn id="2372" idx="0"/>
          </p:cNvCxnSpPr>
          <p:nvPr/>
        </p:nvCxnSpPr>
        <p:spPr>
          <a:xfrm flipH="1">
            <a:off x="4204800" y="3651275"/>
            <a:ext cx="3600" cy="450600"/>
          </a:xfrm>
          <a:prstGeom prst="straightConnector1">
            <a:avLst/>
          </a:prstGeom>
          <a:noFill/>
          <a:ln cap="flat" cmpd="sng" w="9525">
            <a:solidFill>
              <a:schemeClr val="dk2"/>
            </a:solidFill>
            <a:prstDash val="solid"/>
            <a:round/>
            <a:headEnd len="med" w="med" type="none"/>
            <a:tailEnd len="med" w="med" type="triangle"/>
          </a:ln>
        </p:spPr>
      </p:cxnSp>
      <p:sp>
        <p:nvSpPr>
          <p:cNvPr id="2374" name="Google Shape;2374;p152"/>
          <p:cNvSpPr/>
          <p:nvPr/>
        </p:nvSpPr>
        <p:spPr>
          <a:xfrm>
            <a:off x="6516875" y="2022375"/>
            <a:ext cx="891900" cy="5493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Best-first</a:t>
            </a:r>
            <a:endParaRPr/>
          </a:p>
        </p:txBody>
      </p:sp>
      <p:sp>
        <p:nvSpPr>
          <p:cNvPr id="2375" name="Google Shape;2375;p152"/>
          <p:cNvSpPr/>
          <p:nvPr/>
        </p:nvSpPr>
        <p:spPr>
          <a:xfrm>
            <a:off x="7812275" y="2022375"/>
            <a:ext cx="891900" cy="5493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a:t>
            </a:r>
            <a:endParaRPr/>
          </a:p>
        </p:txBody>
      </p:sp>
      <p:cxnSp>
        <p:nvCxnSpPr>
          <p:cNvPr id="2376" name="Google Shape;2376;p152"/>
          <p:cNvCxnSpPr>
            <a:stCxn id="2374" idx="6"/>
            <a:endCxn id="2375" idx="2"/>
          </p:cNvCxnSpPr>
          <p:nvPr/>
        </p:nvCxnSpPr>
        <p:spPr>
          <a:xfrm>
            <a:off x="7408775" y="2297025"/>
            <a:ext cx="403500" cy="0"/>
          </a:xfrm>
          <a:prstGeom prst="straightConnector1">
            <a:avLst/>
          </a:prstGeom>
          <a:noFill/>
          <a:ln cap="flat" cmpd="sng" w="9525">
            <a:solidFill>
              <a:schemeClr val="dk2"/>
            </a:solidFill>
            <a:prstDash val="solid"/>
            <a:round/>
            <a:headEnd len="med" w="med" type="none"/>
            <a:tailEnd len="med" w="med" type="triangle"/>
          </a:ln>
        </p:spPr>
      </p:cxnSp>
      <p:sp>
        <p:nvSpPr>
          <p:cNvPr id="2377" name="Google Shape;2377;p152"/>
          <p:cNvSpPr/>
          <p:nvPr/>
        </p:nvSpPr>
        <p:spPr>
          <a:xfrm>
            <a:off x="1518850" y="2990225"/>
            <a:ext cx="1970100" cy="19428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AutoNum type="arabicPeriod"/>
            </a:pPr>
            <a:r>
              <a:rPr lang="en"/>
              <a:t>Traversals of undirected and directed graphs</a:t>
            </a:r>
            <a:endParaRPr/>
          </a:p>
          <a:p>
            <a:pPr indent="-317500" lvl="0" marL="457200" rtl="0" algn="l">
              <a:spcBef>
                <a:spcPts val="0"/>
              </a:spcBef>
              <a:spcAft>
                <a:spcPts val="0"/>
              </a:spcAft>
              <a:buSzPts val="1400"/>
              <a:buAutoNum type="arabicPeriod"/>
            </a:pPr>
            <a:r>
              <a:rPr lang="en"/>
              <a:t>Finding connected components</a:t>
            </a:r>
            <a:endParaRPr/>
          </a:p>
          <a:p>
            <a:pPr indent="-317500" lvl="0" marL="457200" rtl="0" algn="l">
              <a:spcBef>
                <a:spcPts val="0"/>
              </a:spcBef>
              <a:spcAft>
                <a:spcPts val="0"/>
              </a:spcAft>
              <a:buSzPts val="1400"/>
              <a:buAutoNum type="arabicPeriod"/>
            </a:pPr>
            <a:r>
              <a:rPr lang="en"/>
              <a:t>Detecting cycles</a:t>
            </a:r>
            <a:endParaRPr/>
          </a:p>
          <a:p>
            <a:pPr indent="-317500" lvl="0" marL="457200" rtl="0" algn="l">
              <a:spcBef>
                <a:spcPts val="0"/>
              </a:spcBef>
              <a:spcAft>
                <a:spcPts val="0"/>
              </a:spcAft>
              <a:buSzPts val="1400"/>
              <a:buAutoNum type="arabicPeriod"/>
            </a:pPr>
            <a:r>
              <a:rPr lang="en"/>
              <a:t>Bipartite</a:t>
            </a:r>
            <a:endParaRPr/>
          </a:p>
        </p:txBody>
      </p:sp>
      <p:sp>
        <p:nvSpPr>
          <p:cNvPr id="2378" name="Google Shape;2378;p152"/>
          <p:cNvSpPr/>
          <p:nvPr/>
        </p:nvSpPr>
        <p:spPr>
          <a:xfrm>
            <a:off x="111000" y="2997300"/>
            <a:ext cx="1334400" cy="8604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Shortest paths</a:t>
            </a:r>
            <a:endParaRPr/>
          </a:p>
        </p:txBody>
      </p:sp>
      <p:cxnSp>
        <p:nvCxnSpPr>
          <p:cNvPr id="2379" name="Google Shape;2379;p152"/>
          <p:cNvCxnSpPr>
            <a:stCxn id="2365" idx="3"/>
            <a:endCxn id="2378" idx="0"/>
          </p:cNvCxnSpPr>
          <p:nvPr/>
        </p:nvCxnSpPr>
        <p:spPr>
          <a:xfrm flipH="1">
            <a:off x="778291" y="2491232"/>
            <a:ext cx="611400" cy="506100"/>
          </a:xfrm>
          <a:prstGeom prst="straightConnector1">
            <a:avLst/>
          </a:prstGeom>
          <a:noFill/>
          <a:ln cap="flat" cmpd="sng" w="9525">
            <a:solidFill>
              <a:schemeClr val="dk2"/>
            </a:solidFill>
            <a:prstDash val="solid"/>
            <a:round/>
            <a:headEnd len="med" w="med" type="none"/>
            <a:tailEnd len="med" w="med" type="triangle"/>
          </a:ln>
        </p:spPr>
      </p:cxnSp>
      <p:cxnSp>
        <p:nvCxnSpPr>
          <p:cNvPr id="2380" name="Google Shape;2380;p152"/>
          <p:cNvCxnSpPr>
            <a:stCxn id="2365" idx="4"/>
          </p:cNvCxnSpPr>
          <p:nvPr/>
        </p:nvCxnSpPr>
        <p:spPr>
          <a:xfrm>
            <a:off x="1705025" y="2571675"/>
            <a:ext cx="330300" cy="407100"/>
          </a:xfrm>
          <a:prstGeom prst="straightConnector1">
            <a:avLst/>
          </a:prstGeom>
          <a:noFill/>
          <a:ln cap="flat" cmpd="sng" w="9525">
            <a:solidFill>
              <a:schemeClr val="dk2"/>
            </a:solidFill>
            <a:prstDash val="solid"/>
            <a:round/>
            <a:headEnd len="med" w="med" type="none"/>
            <a:tailEnd len="med" w="med" type="triangle"/>
          </a:ln>
        </p:spPr>
      </p:cxnSp>
      <p:cxnSp>
        <p:nvCxnSpPr>
          <p:cNvPr id="2381" name="Google Shape;2381;p152"/>
          <p:cNvCxnSpPr>
            <a:stCxn id="2366" idx="4"/>
            <a:endCxn id="2377" idx="0"/>
          </p:cNvCxnSpPr>
          <p:nvPr/>
        </p:nvCxnSpPr>
        <p:spPr>
          <a:xfrm flipH="1">
            <a:off x="2503925" y="2571750"/>
            <a:ext cx="344100" cy="418500"/>
          </a:xfrm>
          <a:prstGeom prst="straightConnector1">
            <a:avLst/>
          </a:prstGeom>
          <a:noFill/>
          <a:ln cap="flat" cmpd="sng" w="9525">
            <a:solidFill>
              <a:schemeClr val="dk2"/>
            </a:solidFill>
            <a:prstDash val="solid"/>
            <a:round/>
            <a:headEnd len="med" w="med" type="none"/>
            <a:tailEnd len="med" w="med" type="triangle"/>
          </a:ln>
        </p:spPr>
      </p:cxnSp>
      <p:cxnSp>
        <p:nvCxnSpPr>
          <p:cNvPr id="2382" name="Google Shape;2382;p152"/>
          <p:cNvCxnSpPr>
            <a:endCxn id="2365" idx="0"/>
          </p:cNvCxnSpPr>
          <p:nvPr/>
        </p:nvCxnSpPr>
        <p:spPr>
          <a:xfrm flipH="1">
            <a:off x="1705025" y="1702275"/>
            <a:ext cx="163800" cy="320100"/>
          </a:xfrm>
          <a:prstGeom prst="straightConnector1">
            <a:avLst/>
          </a:prstGeom>
          <a:noFill/>
          <a:ln cap="flat" cmpd="sng" w="9525">
            <a:solidFill>
              <a:schemeClr val="dk2"/>
            </a:solidFill>
            <a:prstDash val="solid"/>
            <a:round/>
            <a:headEnd len="med" w="med" type="none"/>
            <a:tailEnd len="med" w="med" type="triangle"/>
          </a:ln>
        </p:spPr>
      </p:cxnSp>
      <p:cxnSp>
        <p:nvCxnSpPr>
          <p:cNvPr id="2383" name="Google Shape;2383;p152"/>
          <p:cNvCxnSpPr>
            <a:stCxn id="2363" idx="2"/>
            <a:endCxn id="2366" idx="0"/>
          </p:cNvCxnSpPr>
          <p:nvPr/>
        </p:nvCxnSpPr>
        <p:spPr>
          <a:xfrm>
            <a:off x="2453625" y="1679875"/>
            <a:ext cx="394500" cy="350400"/>
          </a:xfrm>
          <a:prstGeom prst="straightConnector1">
            <a:avLst/>
          </a:prstGeom>
          <a:noFill/>
          <a:ln cap="flat" cmpd="sng" w="9525">
            <a:solidFill>
              <a:schemeClr val="dk2"/>
            </a:solidFill>
            <a:prstDash val="solid"/>
            <a:round/>
            <a:headEnd len="med" w="med" type="none"/>
            <a:tailEnd len="med" w="med" type="triangle"/>
          </a:ln>
        </p:spPr>
      </p:cxnSp>
      <p:cxnSp>
        <p:nvCxnSpPr>
          <p:cNvPr id="2384" name="Google Shape;2384;p152"/>
          <p:cNvCxnSpPr>
            <a:stCxn id="2363" idx="3"/>
            <a:endCxn id="2367" idx="0"/>
          </p:cNvCxnSpPr>
          <p:nvPr/>
        </p:nvCxnSpPr>
        <p:spPr>
          <a:xfrm>
            <a:off x="3839025" y="1492825"/>
            <a:ext cx="889200" cy="529500"/>
          </a:xfrm>
          <a:prstGeom prst="curvedConnector2">
            <a:avLst/>
          </a:prstGeom>
          <a:noFill/>
          <a:ln cap="flat" cmpd="sng" w="9525">
            <a:solidFill>
              <a:schemeClr val="dk2"/>
            </a:solidFill>
            <a:prstDash val="solid"/>
            <a:round/>
            <a:headEnd len="med" w="med" type="none"/>
            <a:tailEnd len="med" w="med" type="triangle"/>
          </a:ln>
        </p:spPr>
      </p:cxnSp>
      <p:cxnSp>
        <p:nvCxnSpPr>
          <p:cNvPr id="2385" name="Google Shape;2385;p152"/>
          <p:cNvCxnSpPr>
            <a:stCxn id="2363" idx="3"/>
            <a:endCxn id="2368" idx="0"/>
          </p:cNvCxnSpPr>
          <p:nvPr/>
        </p:nvCxnSpPr>
        <p:spPr>
          <a:xfrm>
            <a:off x="3839025" y="1492825"/>
            <a:ext cx="2057100" cy="529500"/>
          </a:xfrm>
          <a:prstGeom prst="curvedConnector2">
            <a:avLst/>
          </a:prstGeom>
          <a:noFill/>
          <a:ln cap="flat" cmpd="sng" w="9525">
            <a:solidFill>
              <a:schemeClr val="dk2"/>
            </a:solidFill>
            <a:prstDash val="solid"/>
            <a:round/>
            <a:headEnd len="med" w="med" type="none"/>
            <a:tailEnd len="med" w="med" type="triangle"/>
          </a:ln>
        </p:spPr>
      </p:cxnSp>
      <p:cxnSp>
        <p:nvCxnSpPr>
          <p:cNvPr id="2386" name="Google Shape;2386;p152"/>
          <p:cNvCxnSpPr>
            <a:stCxn id="2363" idx="3"/>
            <a:endCxn id="2374" idx="0"/>
          </p:cNvCxnSpPr>
          <p:nvPr/>
        </p:nvCxnSpPr>
        <p:spPr>
          <a:xfrm>
            <a:off x="3839025" y="1492825"/>
            <a:ext cx="3123900" cy="529500"/>
          </a:xfrm>
          <a:prstGeom prst="curvedConnector2">
            <a:avLst/>
          </a:prstGeom>
          <a:noFill/>
          <a:ln cap="flat" cmpd="sng" w="9525">
            <a:solidFill>
              <a:schemeClr val="dk2"/>
            </a:solidFill>
            <a:prstDash val="solid"/>
            <a:round/>
            <a:headEnd len="med" w="med" type="none"/>
            <a:tailEnd len="med" w="med" type="triangle"/>
          </a:ln>
        </p:spPr>
      </p:cxnSp>
      <p:sp>
        <p:nvSpPr>
          <p:cNvPr id="2387" name="Google Shape;2387;p152"/>
          <p:cNvSpPr/>
          <p:nvPr/>
        </p:nvSpPr>
        <p:spPr>
          <a:xfrm>
            <a:off x="7653625" y="3525375"/>
            <a:ext cx="1334400" cy="728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Kruskal</a:t>
            </a:r>
            <a:endParaRPr/>
          </a:p>
        </p:txBody>
      </p:sp>
      <p:cxnSp>
        <p:nvCxnSpPr>
          <p:cNvPr id="2388" name="Google Shape;2388;p152"/>
          <p:cNvCxnSpPr>
            <a:stCxn id="2367" idx="4"/>
          </p:cNvCxnSpPr>
          <p:nvPr/>
        </p:nvCxnSpPr>
        <p:spPr>
          <a:xfrm flipH="1" rot="-5400000">
            <a:off x="4843275" y="2456625"/>
            <a:ext cx="958200" cy="1188300"/>
          </a:xfrm>
          <a:prstGeom prst="curvedConnector2">
            <a:avLst/>
          </a:prstGeom>
          <a:noFill/>
          <a:ln cap="flat" cmpd="sng" w="9525">
            <a:solidFill>
              <a:schemeClr val="dk2"/>
            </a:solidFill>
            <a:prstDash val="solid"/>
            <a:round/>
            <a:headEnd len="med" w="med" type="none"/>
            <a:tailEnd len="med" w="med" type="triangle"/>
          </a:ln>
        </p:spPr>
      </p:cxnSp>
      <p:cxnSp>
        <p:nvCxnSpPr>
          <p:cNvPr id="2389" name="Google Shape;2389;p152"/>
          <p:cNvCxnSpPr>
            <a:stCxn id="2368" idx="5"/>
            <a:endCxn id="2387" idx="0"/>
          </p:cNvCxnSpPr>
          <p:nvPr/>
        </p:nvCxnSpPr>
        <p:spPr>
          <a:xfrm flipH="1" rot="-5400000">
            <a:off x="6749109" y="1953482"/>
            <a:ext cx="1034100" cy="2109600"/>
          </a:xfrm>
          <a:prstGeom prst="curvedConnector3">
            <a:avLst>
              <a:gd fmla="val 53892" name="adj1"/>
            </a:avLst>
          </a:prstGeom>
          <a:noFill/>
          <a:ln cap="flat" cmpd="sng" w="9525">
            <a:solidFill>
              <a:schemeClr val="dk2"/>
            </a:solidFill>
            <a:prstDash val="solid"/>
            <a:round/>
            <a:headEnd len="med" w="med" type="none"/>
            <a:tailEnd len="med" w="med" type="triangle"/>
          </a:ln>
        </p:spPr>
      </p:cxnSp>
      <p:sp>
        <p:nvSpPr>
          <p:cNvPr id="2390" name="Google Shape;2390;p152"/>
          <p:cNvSpPr/>
          <p:nvPr/>
        </p:nvSpPr>
        <p:spPr>
          <a:xfrm>
            <a:off x="985077" y="1760823"/>
            <a:ext cx="8063250" cy="936475"/>
          </a:xfrm>
          <a:custGeom>
            <a:rect b="b" l="l" r="r" t="t"/>
            <a:pathLst>
              <a:path extrusionOk="0" h="37459" w="322530">
                <a:moveTo>
                  <a:pt x="144373" y="2629"/>
                </a:moveTo>
                <a:cubicBezTo>
                  <a:pt x="122558" y="2629"/>
                  <a:pt x="100746" y="3078"/>
                  <a:pt x="78931" y="3078"/>
                </a:cubicBezTo>
                <a:cubicBezTo>
                  <a:pt x="67426" y="3078"/>
                  <a:pt x="55697" y="818"/>
                  <a:pt x="44417" y="3078"/>
                </a:cubicBezTo>
                <a:cubicBezTo>
                  <a:pt x="36494" y="4665"/>
                  <a:pt x="28051" y="2459"/>
                  <a:pt x="20212" y="4422"/>
                </a:cubicBezTo>
                <a:cubicBezTo>
                  <a:pt x="10748" y="6792"/>
                  <a:pt x="-4469" y="19029"/>
                  <a:pt x="1386" y="26834"/>
                </a:cubicBezTo>
                <a:cubicBezTo>
                  <a:pt x="14486" y="44298"/>
                  <a:pt x="44550" y="34902"/>
                  <a:pt x="66381" y="34902"/>
                </a:cubicBezTo>
                <a:cubicBezTo>
                  <a:pt x="103736" y="34902"/>
                  <a:pt x="141084" y="36247"/>
                  <a:pt x="178439" y="36247"/>
                </a:cubicBezTo>
                <a:cubicBezTo>
                  <a:pt x="208770" y="36247"/>
                  <a:pt x="239100" y="35799"/>
                  <a:pt x="269431" y="35799"/>
                </a:cubicBezTo>
                <a:cubicBezTo>
                  <a:pt x="280638" y="35799"/>
                  <a:pt x="291842" y="35351"/>
                  <a:pt x="303049" y="35351"/>
                </a:cubicBezTo>
                <a:cubicBezTo>
                  <a:pt x="308131" y="35351"/>
                  <a:pt x="313931" y="37517"/>
                  <a:pt x="318289" y="34902"/>
                </a:cubicBezTo>
                <a:cubicBezTo>
                  <a:pt x="322671" y="32272"/>
                  <a:pt x="321084" y="25069"/>
                  <a:pt x="322323" y="20111"/>
                </a:cubicBezTo>
                <a:cubicBezTo>
                  <a:pt x="323150" y="16802"/>
                  <a:pt x="320353" y="12838"/>
                  <a:pt x="317392" y="11146"/>
                </a:cubicBezTo>
                <a:cubicBezTo>
                  <a:pt x="298624" y="419"/>
                  <a:pt x="274463" y="4871"/>
                  <a:pt x="252846" y="4871"/>
                </a:cubicBezTo>
                <a:cubicBezTo>
                  <a:pt x="225945" y="4871"/>
                  <a:pt x="199065" y="3078"/>
                  <a:pt x="172164" y="3078"/>
                </a:cubicBezTo>
                <a:cubicBezTo>
                  <a:pt x="162293" y="3078"/>
                  <a:pt x="151410" y="-2682"/>
                  <a:pt x="142581" y="1733"/>
                </a:cubicBezTo>
              </a:path>
            </a:pathLst>
          </a:custGeom>
          <a:noFill/>
          <a:ln cap="flat" cmpd="sng" w="38100">
            <a:solidFill>
              <a:schemeClr val="dk2"/>
            </a:solidFill>
            <a:prstDash val="solid"/>
            <a:round/>
            <a:headEnd len="med" w="med" type="none"/>
            <a:tailEnd len="med" w="med" type="none"/>
          </a:ln>
        </p:spPr>
      </p:sp>
      <p:sp>
        <p:nvSpPr>
          <p:cNvPr id="2391" name="Google Shape;2391;p152"/>
          <p:cNvSpPr txBox="1"/>
          <p:nvPr/>
        </p:nvSpPr>
        <p:spPr>
          <a:xfrm>
            <a:off x="5121100" y="540125"/>
            <a:ext cx="3014400" cy="7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All of these are variations of the General Graph traversal algorithm. </a:t>
            </a:r>
            <a:endParaRPr/>
          </a:p>
        </p:txBody>
      </p:sp>
      <p:sp>
        <p:nvSpPr>
          <p:cNvPr id="2392" name="Google Shape;2392;p152"/>
          <p:cNvSpPr/>
          <p:nvPr/>
        </p:nvSpPr>
        <p:spPr>
          <a:xfrm>
            <a:off x="6656300" y="1165400"/>
            <a:ext cx="862850" cy="705975"/>
          </a:xfrm>
          <a:custGeom>
            <a:rect b="b" l="l" r="r" t="t"/>
            <a:pathLst>
              <a:path extrusionOk="0" h="28239" w="34514">
                <a:moveTo>
                  <a:pt x="34514" y="28239"/>
                </a:moveTo>
                <a:cubicBezTo>
                  <a:pt x="29294" y="14321"/>
                  <a:pt x="13290" y="6660"/>
                  <a:pt x="0" y="0"/>
                </a:cubicBezTo>
              </a:path>
            </a:pathLst>
          </a:custGeom>
          <a:noFill/>
          <a:ln cap="flat" cmpd="sng" w="28575">
            <a:solidFill>
              <a:schemeClr val="dk2"/>
            </a:solidFill>
            <a:prstDash val="solid"/>
            <a:round/>
            <a:headEnd len="med" w="med" type="none"/>
            <a:tailEnd len="med" w="med" type="triangle"/>
          </a:ln>
        </p:spPr>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6" name="Shape 2396"/>
        <p:cNvGrpSpPr/>
        <p:nvPr/>
      </p:nvGrpSpPr>
      <p:grpSpPr>
        <a:xfrm>
          <a:off x="0" y="0"/>
          <a:ext cx="0" cy="0"/>
          <a:chOff x="0" y="0"/>
          <a:chExt cx="0" cy="0"/>
        </a:xfrm>
      </p:grpSpPr>
      <p:pic>
        <p:nvPicPr>
          <p:cNvPr id="2397" name="Google Shape;2397;p153"/>
          <p:cNvPicPr preferRelativeResize="0"/>
          <p:nvPr/>
        </p:nvPicPr>
        <p:blipFill>
          <a:blip r:embed="rId3">
            <a:alphaModFix/>
          </a:blip>
          <a:stretch>
            <a:fillRect/>
          </a:stretch>
        </p:blipFill>
        <p:spPr>
          <a:xfrm>
            <a:off x="1066800" y="1697250"/>
            <a:ext cx="2800350" cy="1781175"/>
          </a:xfrm>
          <a:prstGeom prst="rect">
            <a:avLst/>
          </a:prstGeom>
          <a:noFill/>
          <a:ln>
            <a:noFill/>
          </a:ln>
        </p:spPr>
      </p:pic>
      <p:pic>
        <p:nvPicPr>
          <p:cNvPr id="2398" name="Google Shape;2398;p153"/>
          <p:cNvPicPr preferRelativeResize="0"/>
          <p:nvPr/>
        </p:nvPicPr>
        <p:blipFill>
          <a:blip r:embed="rId4">
            <a:alphaModFix/>
          </a:blip>
          <a:stretch>
            <a:fillRect/>
          </a:stretch>
        </p:blipFill>
        <p:spPr>
          <a:xfrm>
            <a:off x="4386100" y="741600"/>
            <a:ext cx="3200401" cy="3200401"/>
          </a:xfrm>
          <a:prstGeom prst="rect">
            <a:avLst/>
          </a:prstGeom>
          <a:noFill/>
          <a:ln>
            <a:noFill/>
          </a:ln>
        </p:spPr>
      </p:pic>
      <p:sp>
        <p:nvSpPr>
          <p:cNvPr id="2399" name="Google Shape;2399;p153"/>
          <p:cNvSpPr txBox="1"/>
          <p:nvPr/>
        </p:nvSpPr>
        <p:spPr>
          <a:xfrm>
            <a:off x="1268125" y="152175"/>
            <a:ext cx="1349400" cy="6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BFS</a:t>
            </a:r>
            <a:endParaRPr sz="3000"/>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3" name="Shape 2403"/>
        <p:cNvGrpSpPr/>
        <p:nvPr/>
      </p:nvGrpSpPr>
      <p:grpSpPr>
        <a:xfrm>
          <a:off x="0" y="0"/>
          <a:ext cx="0" cy="0"/>
          <a:chOff x="0" y="0"/>
          <a:chExt cx="0" cy="0"/>
        </a:xfrm>
      </p:grpSpPr>
      <p:pic>
        <p:nvPicPr>
          <p:cNvPr id="2404" name="Google Shape;2404;p154"/>
          <p:cNvPicPr preferRelativeResize="0"/>
          <p:nvPr/>
        </p:nvPicPr>
        <p:blipFill>
          <a:blip r:embed="rId3">
            <a:alphaModFix/>
          </a:blip>
          <a:stretch>
            <a:fillRect/>
          </a:stretch>
        </p:blipFill>
        <p:spPr>
          <a:xfrm>
            <a:off x="152400" y="152400"/>
            <a:ext cx="6858593" cy="4838699"/>
          </a:xfrm>
          <a:prstGeom prst="rect">
            <a:avLst/>
          </a:prstGeom>
          <a:noFill/>
          <a:ln>
            <a:noFill/>
          </a:ln>
        </p:spPr>
      </p:pic>
      <p:sp>
        <p:nvSpPr>
          <p:cNvPr id="2405" name="Google Shape;2405;p154"/>
          <p:cNvSpPr txBox="1"/>
          <p:nvPr/>
        </p:nvSpPr>
        <p:spPr>
          <a:xfrm>
            <a:off x="4307300" y="290250"/>
            <a:ext cx="4549800" cy="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(Undirected graph example)</a:t>
            </a:r>
            <a:endParaRPr sz="2400"/>
          </a:p>
        </p:txBody>
      </p:sp>
      <p:sp>
        <p:nvSpPr>
          <p:cNvPr id="2406" name="Google Shape;2406;p154"/>
          <p:cNvSpPr txBox="1"/>
          <p:nvPr/>
        </p:nvSpPr>
        <p:spPr>
          <a:xfrm>
            <a:off x="3726250" y="4633925"/>
            <a:ext cx="5207400" cy="4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(Few slides adapted from Mary Wootters, CS161 @ Stanford)</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0" name="Shape 2410"/>
        <p:cNvGrpSpPr/>
        <p:nvPr/>
      </p:nvGrpSpPr>
      <p:grpSpPr>
        <a:xfrm>
          <a:off x="0" y="0"/>
          <a:ext cx="0" cy="0"/>
          <a:chOff x="0" y="0"/>
          <a:chExt cx="0" cy="0"/>
        </a:xfrm>
      </p:grpSpPr>
      <p:pic>
        <p:nvPicPr>
          <p:cNvPr id="2411" name="Google Shape;2411;p155"/>
          <p:cNvPicPr preferRelativeResize="0"/>
          <p:nvPr/>
        </p:nvPicPr>
        <p:blipFill>
          <a:blip r:embed="rId3">
            <a:alphaModFix/>
          </a:blip>
          <a:stretch>
            <a:fillRect/>
          </a:stretch>
        </p:blipFill>
        <p:spPr>
          <a:xfrm>
            <a:off x="152400" y="152400"/>
            <a:ext cx="6858593" cy="4838699"/>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5" name="Shape 2415"/>
        <p:cNvGrpSpPr/>
        <p:nvPr/>
      </p:nvGrpSpPr>
      <p:grpSpPr>
        <a:xfrm>
          <a:off x="0" y="0"/>
          <a:ext cx="0" cy="0"/>
          <a:chOff x="0" y="0"/>
          <a:chExt cx="0" cy="0"/>
        </a:xfrm>
      </p:grpSpPr>
      <p:pic>
        <p:nvPicPr>
          <p:cNvPr id="2416" name="Google Shape;2416;p156"/>
          <p:cNvPicPr preferRelativeResize="0"/>
          <p:nvPr/>
        </p:nvPicPr>
        <p:blipFill>
          <a:blip r:embed="rId3">
            <a:alphaModFix/>
          </a:blip>
          <a:stretch>
            <a:fillRect/>
          </a:stretch>
        </p:blipFill>
        <p:spPr>
          <a:xfrm>
            <a:off x="152400" y="152400"/>
            <a:ext cx="6858593" cy="4838699"/>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0" name="Shape 2420"/>
        <p:cNvGrpSpPr/>
        <p:nvPr/>
      </p:nvGrpSpPr>
      <p:grpSpPr>
        <a:xfrm>
          <a:off x="0" y="0"/>
          <a:ext cx="0" cy="0"/>
          <a:chOff x="0" y="0"/>
          <a:chExt cx="0" cy="0"/>
        </a:xfrm>
      </p:grpSpPr>
      <p:pic>
        <p:nvPicPr>
          <p:cNvPr id="2421" name="Google Shape;2421;p157"/>
          <p:cNvPicPr preferRelativeResize="0"/>
          <p:nvPr/>
        </p:nvPicPr>
        <p:blipFill>
          <a:blip r:embed="rId3">
            <a:alphaModFix/>
          </a:blip>
          <a:stretch>
            <a:fillRect/>
          </a:stretch>
        </p:blipFill>
        <p:spPr>
          <a:xfrm>
            <a:off x="152400" y="152400"/>
            <a:ext cx="6858593" cy="4838699"/>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5" name="Shape 2425"/>
        <p:cNvGrpSpPr/>
        <p:nvPr/>
      </p:nvGrpSpPr>
      <p:grpSpPr>
        <a:xfrm>
          <a:off x="0" y="0"/>
          <a:ext cx="0" cy="0"/>
          <a:chOff x="0" y="0"/>
          <a:chExt cx="0" cy="0"/>
        </a:xfrm>
      </p:grpSpPr>
      <p:pic>
        <p:nvPicPr>
          <p:cNvPr id="2426" name="Google Shape;2426;p158"/>
          <p:cNvPicPr preferRelativeResize="0"/>
          <p:nvPr/>
        </p:nvPicPr>
        <p:blipFill>
          <a:blip r:embed="rId3">
            <a:alphaModFix/>
          </a:blip>
          <a:stretch>
            <a:fillRect/>
          </a:stretch>
        </p:blipFill>
        <p:spPr>
          <a:xfrm>
            <a:off x="152400" y="152400"/>
            <a:ext cx="6166972" cy="4838701"/>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0" name="Shape 2430"/>
        <p:cNvGrpSpPr/>
        <p:nvPr/>
      </p:nvGrpSpPr>
      <p:grpSpPr>
        <a:xfrm>
          <a:off x="0" y="0"/>
          <a:ext cx="0" cy="0"/>
          <a:chOff x="0" y="0"/>
          <a:chExt cx="0" cy="0"/>
        </a:xfrm>
      </p:grpSpPr>
      <p:pic>
        <p:nvPicPr>
          <p:cNvPr id="2431" name="Google Shape;2431;p159"/>
          <p:cNvPicPr preferRelativeResize="0"/>
          <p:nvPr/>
        </p:nvPicPr>
        <p:blipFill>
          <a:blip r:embed="rId3">
            <a:alphaModFix/>
          </a:blip>
          <a:stretch>
            <a:fillRect/>
          </a:stretch>
        </p:blipFill>
        <p:spPr>
          <a:xfrm>
            <a:off x="152400" y="152400"/>
            <a:ext cx="7408536" cy="4838700"/>
          </a:xfrm>
          <a:prstGeom prst="rect">
            <a:avLst/>
          </a:prstGeom>
          <a:noFill/>
          <a:ln>
            <a:noFill/>
          </a:ln>
        </p:spPr>
      </p:pic>
      <p:sp>
        <p:nvSpPr>
          <p:cNvPr id="2432" name="Google Shape;2432;p159"/>
          <p:cNvSpPr txBox="1"/>
          <p:nvPr/>
        </p:nvSpPr>
        <p:spPr>
          <a:xfrm>
            <a:off x="6974775" y="1258000"/>
            <a:ext cx="17118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Tree edge</a:t>
            </a:r>
            <a:endParaRPr/>
          </a:p>
        </p:txBody>
      </p:sp>
      <p:sp>
        <p:nvSpPr>
          <p:cNvPr id="2433" name="Google Shape;2433;p159"/>
          <p:cNvSpPr txBox="1"/>
          <p:nvPr/>
        </p:nvSpPr>
        <p:spPr>
          <a:xfrm>
            <a:off x="7050975" y="2934400"/>
            <a:ext cx="17118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Cross edge</a:t>
            </a:r>
            <a:endParaRPr/>
          </a:p>
        </p:txBody>
      </p:sp>
      <p:sp>
        <p:nvSpPr>
          <p:cNvPr id="2434" name="Google Shape;2434;p159"/>
          <p:cNvSpPr txBox="1"/>
          <p:nvPr/>
        </p:nvSpPr>
        <p:spPr>
          <a:xfrm>
            <a:off x="684750" y="4028800"/>
            <a:ext cx="38139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Notice layer partitioning.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 we have cross edges skipping a layer?</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8" name="Shape 2438"/>
        <p:cNvGrpSpPr/>
        <p:nvPr/>
      </p:nvGrpSpPr>
      <p:grpSpPr>
        <a:xfrm>
          <a:off x="0" y="0"/>
          <a:ext cx="0" cy="0"/>
          <a:chOff x="0" y="0"/>
          <a:chExt cx="0" cy="0"/>
        </a:xfrm>
      </p:grpSpPr>
      <p:sp>
        <p:nvSpPr>
          <p:cNvPr id="2439" name="Google Shape;2439;p160"/>
          <p:cNvSpPr txBox="1"/>
          <p:nvPr>
            <p:ph type="title"/>
          </p:nvPr>
        </p:nvSpPr>
        <p:spPr>
          <a:xfrm>
            <a:off x="398700" y="40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BFS</a:t>
            </a:r>
            <a:endParaRPr/>
          </a:p>
        </p:txBody>
      </p:sp>
      <p:sp>
        <p:nvSpPr>
          <p:cNvPr id="2440" name="Google Shape;2440;p160"/>
          <p:cNvSpPr txBox="1"/>
          <p:nvPr>
            <p:ph idx="4294967295" type="body"/>
          </p:nvPr>
        </p:nvSpPr>
        <p:spPr>
          <a:xfrm>
            <a:off x="181200" y="7171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class Graph {</a:t>
            </a:r>
            <a:endParaRPr sz="1400"/>
          </a:p>
          <a:p>
            <a:pPr indent="0" lvl="0" marL="0" rtl="0" algn="l">
              <a:spcBef>
                <a:spcPts val="1600"/>
              </a:spcBef>
              <a:spcAft>
                <a:spcPts val="0"/>
              </a:spcAft>
              <a:buNone/>
            </a:pPr>
            <a:r>
              <a:rPr lang="en" sz="1400"/>
              <a:t>  void BFS(int s) {</a:t>
            </a:r>
            <a:br>
              <a:rPr lang="en" sz="1400"/>
            </a:br>
            <a:r>
              <a:rPr lang="en" sz="1400"/>
              <a:t>    //visited and parent initialized to 0 and null</a:t>
            </a:r>
            <a:br>
              <a:rPr lang="en" sz="1400"/>
            </a:br>
            <a:r>
              <a:rPr lang="en" sz="1400"/>
              <a:t>    visited[s] = 1</a:t>
            </a:r>
            <a:br>
              <a:rPr lang="en" sz="1400"/>
            </a:br>
            <a:br>
              <a:rPr lang="en" sz="1400"/>
            </a:br>
            <a:r>
              <a:rPr lang="en" sz="1400"/>
              <a:t>     q = new Queue(); q.push(s);</a:t>
            </a:r>
            <a:br>
              <a:rPr lang="en" sz="1400"/>
            </a:br>
            <a:r>
              <a:rPr lang="en" sz="1400"/>
              <a:t>     while not isEmpty(q): </a:t>
            </a:r>
            <a:br>
              <a:rPr lang="en" sz="1400"/>
            </a:br>
            <a:r>
              <a:rPr lang="en" sz="1400"/>
              <a:t>	   v = q.pop()</a:t>
            </a:r>
            <a:br>
              <a:rPr lang="en" sz="1400"/>
            </a:br>
            <a:r>
              <a:rPr lang="en" sz="1400"/>
              <a:t>	   for w in Adjlist[v]:</a:t>
            </a:r>
            <a:br>
              <a:rPr lang="en" sz="1400"/>
            </a:br>
            <a:r>
              <a:rPr lang="en" sz="1400"/>
              <a:t>		if visited[w] == 0 then </a:t>
            </a:r>
            <a:br>
              <a:rPr lang="en" sz="1400"/>
            </a:br>
            <a:r>
              <a:rPr lang="en" sz="1400"/>
              <a:t>	            visited[w] = 1; parent[w] = v;</a:t>
            </a:r>
            <a:br>
              <a:rPr lang="en" sz="1400"/>
            </a:br>
            <a:r>
              <a:rPr lang="en" sz="1400"/>
              <a:t>		   q.push(w);</a:t>
            </a:r>
            <a:endParaRPr sz="1400"/>
          </a:p>
          <a:p>
            <a:pPr indent="0" lvl="0" marL="0" rtl="0" algn="l">
              <a:spcBef>
                <a:spcPts val="1600"/>
              </a:spcBef>
              <a:spcAft>
                <a:spcPts val="0"/>
              </a:spcAft>
              <a:buNone/>
            </a:pPr>
            <a:r>
              <a:rPr lang="en" sz="1400"/>
              <a:t>  }</a:t>
            </a:r>
            <a:endParaRPr sz="1400"/>
          </a:p>
          <a:p>
            <a:pPr indent="0" lvl="0" marL="0" rtl="0" algn="l">
              <a:spcBef>
                <a:spcPts val="1600"/>
              </a:spcBef>
              <a:spcAft>
                <a:spcPts val="1600"/>
              </a:spcAft>
              <a:buNone/>
            </a:pPr>
            <a:r>
              <a:rPr lang="en" sz="1400"/>
              <a:t>}</a:t>
            </a:r>
            <a:endParaRPr sz="1400"/>
          </a:p>
        </p:txBody>
      </p:sp>
      <p:sp>
        <p:nvSpPr>
          <p:cNvPr id="2441" name="Google Shape;2441;p160"/>
          <p:cNvSpPr/>
          <p:nvPr/>
        </p:nvSpPr>
        <p:spPr>
          <a:xfrm>
            <a:off x="4425550" y="17725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60"/>
          <p:cNvSpPr/>
          <p:nvPr/>
        </p:nvSpPr>
        <p:spPr>
          <a:xfrm>
            <a:off x="6763675" y="15439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3" name="Google Shape;2443;p160"/>
          <p:cNvCxnSpPr/>
          <p:nvPr/>
        </p:nvCxnSpPr>
        <p:spPr>
          <a:xfrm>
            <a:off x="64159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2444" name="Google Shape;2444;p160"/>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2445" name="Google Shape;2445;p160"/>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cxnSp>
        <p:nvCxnSpPr>
          <p:cNvPr id="2446" name="Google Shape;2446;p160"/>
          <p:cNvCxnSpPr/>
          <p:nvPr/>
        </p:nvCxnSpPr>
        <p:spPr>
          <a:xfrm flipH="1" rot="10800000">
            <a:off x="5654600" y="2757325"/>
            <a:ext cx="1489800" cy="59100"/>
          </a:xfrm>
          <a:prstGeom prst="straightConnector1">
            <a:avLst/>
          </a:prstGeom>
          <a:noFill/>
          <a:ln cap="flat" cmpd="sng" w="9525">
            <a:solidFill>
              <a:schemeClr val="dk2"/>
            </a:solidFill>
            <a:prstDash val="solid"/>
            <a:round/>
            <a:headEnd len="med" w="med" type="none"/>
            <a:tailEnd len="med" w="med" type="triangle"/>
          </a:ln>
        </p:spPr>
      </p:cxnSp>
      <p:cxnSp>
        <p:nvCxnSpPr>
          <p:cNvPr id="2447" name="Google Shape;2447;p160"/>
          <p:cNvCxnSpPr/>
          <p:nvPr/>
        </p:nvCxnSpPr>
        <p:spPr>
          <a:xfrm>
            <a:off x="5698075" y="3055650"/>
            <a:ext cx="1609500" cy="419400"/>
          </a:xfrm>
          <a:prstGeom prst="straightConnector1">
            <a:avLst/>
          </a:prstGeom>
          <a:noFill/>
          <a:ln cap="flat" cmpd="sng" w="9525">
            <a:solidFill>
              <a:schemeClr val="dk2"/>
            </a:solidFill>
            <a:prstDash val="solid"/>
            <a:round/>
            <a:headEnd len="med" w="med" type="none"/>
            <a:tailEnd len="med" w="med" type="triangle"/>
          </a:ln>
        </p:spPr>
      </p:cxnSp>
      <p:sp>
        <p:nvSpPr>
          <p:cNvPr id="2448" name="Google Shape;2448;p160"/>
          <p:cNvSpPr/>
          <p:nvPr/>
        </p:nvSpPr>
        <p:spPr>
          <a:xfrm>
            <a:off x="48861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2449" name="Google Shape;2449;p160"/>
          <p:cNvSpPr txBox="1"/>
          <p:nvPr/>
        </p:nvSpPr>
        <p:spPr>
          <a:xfrm>
            <a:off x="5810025" y="418625"/>
            <a:ext cx="2667300" cy="7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Vertices are visited in increasing order of distance from source s.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3" name="Shape 2453"/>
        <p:cNvGrpSpPr/>
        <p:nvPr/>
      </p:nvGrpSpPr>
      <p:grpSpPr>
        <a:xfrm>
          <a:off x="0" y="0"/>
          <a:ext cx="0" cy="0"/>
          <a:chOff x="0" y="0"/>
          <a:chExt cx="0" cy="0"/>
        </a:xfrm>
      </p:grpSpPr>
      <p:sp>
        <p:nvSpPr>
          <p:cNvPr id="2454" name="Google Shape;2454;p161"/>
          <p:cNvSpPr/>
          <p:nvPr/>
        </p:nvSpPr>
        <p:spPr>
          <a:xfrm>
            <a:off x="16640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61"/>
          <p:cNvSpPr/>
          <p:nvPr/>
        </p:nvSpPr>
        <p:spPr>
          <a:xfrm>
            <a:off x="1684525"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2456" name="Google Shape;2456;p161"/>
          <p:cNvSpPr/>
          <p:nvPr/>
        </p:nvSpPr>
        <p:spPr>
          <a:xfrm>
            <a:off x="3875175" y="266955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61"/>
          <p:cNvSpPr/>
          <p:nvPr/>
        </p:nvSpPr>
        <p:spPr>
          <a:xfrm>
            <a:off x="5848650"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61"/>
          <p:cNvSpPr/>
          <p:nvPr/>
        </p:nvSpPr>
        <p:spPr>
          <a:xfrm>
            <a:off x="5848650"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61"/>
          <p:cNvSpPr/>
          <p:nvPr/>
        </p:nvSpPr>
        <p:spPr>
          <a:xfrm>
            <a:off x="38751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60" name="Google Shape;2460;p161"/>
          <p:cNvCxnSpPr>
            <a:stCxn id="2454" idx="4"/>
            <a:endCxn id="2455" idx="0"/>
          </p:cNvCxnSpPr>
          <p:nvPr/>
        </p:nvCxnSpPr>
        <p:spPr>
          <a:xfrm>
            <a:off x="1922825" y="1488925"/>
            <a:ext cx="20400" cy="1213500"/>
          </a:xfrm>
          <a:prstGeom prst="straightConnector1">
            <a:avLst/>
          </a:prstGeom>
          <a:noFill/>
          <a:ln cap="flat" cmpd="sng" w="9525">
            <a:solidFill>
              <a:schemeClr val="dk2"/>
            </a:solidFill>
            <a:prstDash val="solid"/>
            <a:round/>
            <a:headEnd len="med" w="med" type="none"/>
            <a:tailEnd len="med" w="med" type="none"/>
          </a:ln>
        </p:spPr>
      </p:cxnSp>
      <p:cxnSp>
        <p:nvCxnSpPr>
          <p:cNvPr id="2461" name="Google Shape;2461;p161"/>
          <p:cNvCxnSpPr>
            <a:stCxn id="2455" idx="6"/>
            <a:endCxn id="2456" idx="2"/>
          </p:cNvCxnSpPr>
          <p:nvPr/>
        </p:nvCxnSpPr>
        <p:spPr>
          <a:xfrm flipH="1" rot="10800000">
            <a:off x="2202025" y="2912350"/>
            <a:ext cx="1673100" cy="33000"/>
          </a:xfrm>
          <a:prstGeom prst="straightConnector1">
            <a:avLst/>
          </a:prstGeom>
          <a:noFill/>
          <a:ln cap="flat" cmpd="sng" w="9525">
            <a:solidFill>
              <a:schemeClr val="dk2"/>
            </a:solidFill>
            <a:prstDash val="solid"/>
            <a:round/>
            <a:headEnd len="med" w="med" type="none"/>
            <a:tailEnd len="med" w="med" type="none"/>
          </a:ln>
        </p:spPr>
      </p:cxnSp>
      <p:cxnSp>
        <p:nvCxnSpPr>
          <p:cNvPr id="2462" name="Google Shape;2462;p161"/>
          <p:cNvCxnSpPr>
            <a:endCxn id="2457" idx="2"/>
          </p:cNvCxnSpPr>
          <p:nvPr/>
        </p:nvCxnSpPr>
        <p:spPr>
          <a:xfrm>
            <a:off x="4392750" y="2912350"/>
            <a:ext cx="1455900" cy="33000"/>
          </a:xfrm>
          <a:prstGeom prst="straightConnector1">
            <a:avLst/>
          </a:prstGeom>
          <a:noFill/>
          <a:ln cap="flat" cmpd="sng" w="9525">
            <a:solidFill>
              <a:schemeClr val="dk2"/>
            </a:solidFill>
            <a:prstDash val="solid"/>
            <a:round/>
            <a:headEnd len="med" w="med" type="none"/>
            <a:tailEnd len="med" w="med" type="none"/>
          </a:ln>
        </p:spPr>
      </p:cxnSp>
      <p:cxnSp>
        <p:nvCxnSpPr>
          <p:cNvPr id="2463" name="Google Shape;2463;p161"/>
          <p:cNvCxnSpPr>
            <a:stCxn id="2456" idx="7"/>
            <a:endCxn id="2458" idx="3"/>
          </p:cNvCxnSpPr>
          <p:nvPr/>
        </p:nvCxnSpPr>
        <p:spPr>
          <a:xfrm flipH="1" rot="10800000">
            <a:off x="4316889" y="1417679"/>
            <a:ext cx="1607400" cy="1323000"/>
          </a:xfrm>
          <a:prstGeom prst="straightConnector1">
            <a:avLst/>
          </a:prstGeom>
          <a:noFill/>
          <a:ln cap="flat" cmpd="sng" w="9525">
            <a:solidFill>
              <a:schemeClr val="dk2"/>
            </a:solidFill>
            <a:prstDash val="solid"/>
            <a:round/>
            <a:headEnd len="med" w="med" type="none"/>
            <a:tailEnd len="med" w="med" type="none"/>
          </a:ln>
        </p:spPr>
      </p:cxnSp>
      <p:cxnSp>
        <p:nvCxnSpPr>
          <p:cNvPr id="2464" name="Google Shape;2464;p161"/>
          <p:cNvCxnSpPr>
            <a:endCxn id="2459" idx="3"/>
          </p:cNvCxnSpPr>
          <p:nvPr/>
        </p:nvCxnSpPr>
        <p:spPr>
          <a:xfrm flipH="1" rot="10800000">
            <a:off x="2126361" y="1417796"/>
            <a:ext cx="1824600" cy="1355700"/>
          </a:xfrm>
          <a:prstGeom prst="straightConnector1">
            <a:avLst/>
          </a:prstGeom>
          <a:noFill/>
          <a:ln cap="flat" cmpd="sng" w="9525">
            <a:solidFill>
              <a:schemeClr val="dk2"/>
            </a:solidFill>
            <a:prstDash val="solid"/>
            <a:round/>
            <a:headEnd len="med" w="med" type="none"/>
            <a:tailEnd len="med" w="med" type="none"/>
          </a:ln>
        </p:spPr>
      </p:cxnSp>
      <p:cxnSp>
        <p:nvCxnSpPr>
          <p:cNvPr id="2465" name="Google Shape;2465;p161"/>
          <p:cNvCxnSpPr>
            <a:stCxn id="2459" idx="4"/>
            <a:endCxn id="2456" idx="0"/>
          </p:cNvCxnSpPr>
          <p:nvPr/>
        </p:nvCxnSpPr>
        <p:spPr>
          <a:xfrm>
            <a:off x="4133925" y="1488925"/>
            <a:ext cx="0" cy="1180500"/>
          </a:xfrm>
          <a:prstGeom prst="straightConnector1">
            <a:avLst/>
          </a:prstGeom>
          <a:noFill/>
          <a:ln cap="flat" cmpd="sng" w="9525">
            <a:solidFill>
              <a:schemeClr val="dk2"/>
            </a:solidFill>
            <a:prstDash val="solid"/>
            <a:round/>
            <a:headEnd len="med" w="med" type="none"/>
            <a:tailEnd len="med" w="med" type="none"/>
          </a:ln>
        </p:spPr>
      </p:cxnSp>
      <p:cxnSp>
        <p:nvCxnSpPr>
          <p:cNvPr id="2466" name="Google Shape;2466;p161"/>
          <p:cNvCxnSpPr>
            <a:stCxn id="2459" idx="6"/>
            <a:endCxn id="2458" idx="2"/>
          </p:cNvCxnSpPr>
          <p:nvPr/>
        </p:nvCxnSpPr>
        <p:spPr>
          <a:xfrm>
            <a:off x="4392675" y="1246075"/>
            <a:ext cx="1455900" cy="0"/>
          </a:xfrm>
          <a:prstGeom prst="straightConnector1">
            <a:avLst/>
          </a:prstGeom>
          <a:noFill/>
          <a:ln cap="flat" cmpd="sng" w="9525">
            <a:solidFill>
              <a:schemeClr val="dk2"/>
            </a:solidFill>
            <a:prstDash val="solid"/>
            <a:round/>
            <a:headEnd len="med" w="med" type="none"/>
            <a:tailEnd len="med" w="med" type="none"/>
          </a:ln>
        </p:spPr>
      </p:cxnSp>
      <p:sp>
        <p:nvSpPr>
          <p:cNvPr id="2467" name="Google Shape;2467;p161"/>
          <p:cNvSpPr/>
          <p:nvPr/>
        </p:nvSpPr>
        <p:spPr>
          <a:xfrm>
            <a:off x="1966625" y="366250"/>
            <a:ext cx="4060675" cy="652900"/>
          </a:xfrm>
          <a:custGeom>
            <a:rect b="b" l="l" r="r" t="t"/>
            <a:pathLst>
              <a:path extrusionOk="0" h="26116" w="162427">
                <a:moveTo>
                  <a:pt x="162427" y="26116"/>
                </a:moveTo>
                <a:cubicBezTo>
                  <a:pt x="149369" y="21763"/>
                  <a:pt x="111151" y="0"/>
                  <a:pt x="84080" y="0"/>
                </a:cubicBezTo>
                <a:cubicBezTo>
                  <a:pt x="57009" y="0"/>
                  <a:pt x="14013" y="21763"/>
                  <a:pt x="0" y="26116"/>
                </a:cubicBezTo>
              </a:path>
            </a:pathLst>
          </a:custGeom>
          <a:noFill/>
          <a:ln cap="flat" cmpd="sng" w="9525">
            <a:solidFill>
              <a:schemeClr val="dk2"/>
            </a:solidFill>
            <a:prstDash val="solid"/>
            <a:round/>
            <a:headEnd len="med" w="med" type="none"/>
            <a:tailEnd len="med" w="med" type="none"/>
          </a:ln>
        </p:spPr>
      </p:sp>
      <p:sp>
        <p:nvSpPr>
          <p:cNvPr id="2468" name="Google Shape;2468;p161"/>
          <p:cNvSpPr txBox="1"/>
          <p:nvPr/>
        </p:nvSpPr>
        <p:spPr>
          <a:xfrm>
            <a:off x="1115950" y="3830350"/>
            <a:ext cx="2982600" cy="9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DFS</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85" name="Google Shape;185;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86" name="Google Shape;186;p27"/>
          <p:cNvPicPr preferRelativeResize="0"/>
          <p:nvPr/>
        </p:nvPicPr>
        <p:blipFill>
          <a:blip r:embed="rId3">
            <a:alphaModFix/>
          </a:blip>
          <a:stretch>
            <a:fillRect/>
          </a:stretch>
        </p:blipFill>
        <p:spPr>
          <a:xfrm>
            <a:off x="0" y="179149"/>
            <a:ext cx="9144000" cy="4785202"/>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2" name="Shape 2472"/>
        <p:cNvGrpSpPr/>
        <p:nvPr/>
      </p:nvGrpSpPr>
      <p:grpSpPr>
        <a:xfrm>
          <a:off x="0" y="0"/>
          <a:ext cx="0" cy="0"/>
          <a:chOff x="0" y="0"/>
          <a:chExt cx="0" cy="0"/>
        </a:xfrm>
      </p:grpSpPr>
      <p:sp>
        <p:nvSpPr>
          <p:cNvPr id="2473" name="Google Shape;2473;p162"/>
          <p:cNvSpPr/>
          <p:nvPr/>
        </p:nvSpPr>
        <p:spPr>
          <a:xfrm>
            <a:off x="16640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62"/>
          <p:cNvSpPr/>
          <p:nvPr/>
        </p:nvSpPr>
        <p:spPr>
          <a:xfrm>
            <a:off x="1684525"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2475" name="Google Shape;2475;p162"/>
          <p:cNvSpPr/>
          <p:nvPr/>
        </p:nvSpPr>
        <p:spPr>
          <a:xfrm>
            <a:off x="3875175" y="266955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62"/>
          <p:cNvSpPr/>
          <p:nvPr/>
        </p:nvSpPr>
        <p:spPr>
          <a:xfrm>
            <a:off x="5848650"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62"/>
          <p:cNvSpPr/>
          <p:nvPr/>
        </p:nvSpPr>
        <p:spPr>
          <a:xfrm>
            <a:off x="5848650"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62"/>
          <p:cNvSpPr/>
          <p:nvPr/>
        </p:nvSpPr>
        <p:spPr>
          <a:xfrm>
            <a:off x="38751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9" name="Google Shape;2479;p162"/>
          <p:cNvCxnSpPr>
            <a:stCxn id="2473" idx="4"/>
            <a:endCxn id="2474" idx="0"/>
          </p:cNvCxnSpPr>
          <p:nvPr/>
        </p:nvCxnSpPr>
        <p:spPr>
          <a:xfrm>
            <a:off x="1922825" y="1488925"/>
            <a:ext cx="20400" cy="1213500"/>
          </a:xfrm>
          <a:prstGeom prst="straightConnector1">
            <a:avLst/>
          </a:prstGeom>
          <a:noFill/>
          <a:ln cap="flat" cmpd="sng" w="9525">
            <a:solidFill>
              <a:schemeClr val="dk2"/>
            </a:solidFill>
            <a:prstDash val="solid"/>
            <a:round/>
            <a:headEnd len="med" w="med" type="none"/>
            <a:tailEnd len="med" w="med" type="none"/>
          </a:ln>
        </p:spPr>
      </p:cxnSp>
      <p:cxnSp>
        <p:nvCxnSpPr>
          <p:cNvPr id="2480" name="Google Shape;2480;p162"/>
          <p:cNvCxnSpPr>
            <a:stCxn id="2474" idx="6"/>
            <a:endCxn id="2475" idx="2"/>
          </p:cNvCxnSpPr>
          <p:nvPr/>
        </p:nvCxnSpPr>
        <p:spPr>
          <a:xfrm flipH="1" rot="10800000">
            <a:off x="2202025" y="2912350"/>
            <a:ext cx="1673100" cy="33000"/>
          </a:xfrm>
          <a:prstGeom prst="straightConnector1">
            <a:avLst/>
          </a:prstGeom>
          <a:noFill/>
          <a:ln cap="flat" cmpd="sng" w="76200">
            <a:solidFill>
              <a:schemeClr val="dk2"/>
            </a:solidFill>
            <a:prstDash val="solid"/>
            <a:round/>
            <a:headEnd len="med" w="med" type="none"/>
            <a:tailEnd len="med" w="med" type="none"/>
          </a:ln>
        </p:spPr>
      </p:cxnSp>
      <p:cxnSp>
        <p:nvCxnSpPr>
          <p:cNvPr id="2481" name="Google Shape;2481;p162"/>
          <p:cNvCxnSpPr>
            <a:endCxn id="2476" idx="2"/>
          </p:cNvCxnSpPr>
          <p:nvPr/>
        </p:nvCxnSpPr>
        <p:spPr>
          <a:xfrm>
            <a:off x="4392750" y="2912350"/>
            <a:ext cx="1455900" cy="33000"/>
          </a:xfrm>
          <a:prstGeom prst="straightConnector1">
            <a:avLst/>
          </a:prstGeom>
          <a:noFill/>
          <a:ln cap="flat" cmpd="sng" w="9525">
            <a:solidFill>
              <a:schemeClr val="dk2"/>
            </a:solidFill>
            <a:prstDash val="solid"/>
            <a:round/>
            <a:headEnd len="med" w="med" type="none"/>
            <a:tailEnd len="med" w="med" type="none"/>
          </a:ln>
        </p:spPr>
      </p:cxnSp>
      <p:cxnSp>
        <p:nvCxnSpPr>
          <p:cNvPr id="2482" name="Google Shape;2482;p162"/>
          <p:cNvCxnSpPr>
            <a:stCxn id="2475" idx="7"/>
            <a:endCxn id="2477" idx="3"/>
          </p:cNvCxnSpPr>
          <p:nvPr/>
        </p:nvCxnSpPr>
        <p:spPr>
          <a:xfrm flipH="1" rot="10800000">
            <a:off x="4316889" y="1417679"/>
            <a:ext cx="1607400" cy="1323000"/>
          </a:xfrm>
          <a:prstGeom prst="straightConnector1">
            <a:avLst/>
          </a:prstGeom>
          <a:noFill/>
          <a:ln cap="flat" cmpd="sng" w="9525">
            <a:solidFill>
              <a:schemeClr val="dk2"/>
            </a:solidFill>
            <a:prstDash val="solid"/>
            <a:round/>
            <a:headEnd len="med" w="med" type="none"/>
            <a:tailEnd len="med" w="med" type="none"/>
          </a:ln>
        </p:spPr>
      </p:cxnSp>
      <p:cxnSp>
        <p:nvCxnSpPr>
          <p:cNvPr id="2483" name="Google Shape;2483;p162"/>
          <p:cNvCxnSpPr>
            <a:endCxn id="2478" idx="3"/>
          </p:cNvCxnSpPr>
          <p:nvPr/>
        </p:nvCxnSpPr>
        <p:spPr>
          <a:xfrm flipH="1" rot="10800000">
            <a:off x="2126361" y="1417796"/>
            <a:ext cx="1824600" cy="1355700"/>
          </a:xfrm>
          <a:prstGeom prst="straightConnector1">
            <a:avLst/>
          </a:prstGeom>
          <a:noFill/>
          <a:ln cap="flat" cmpd="sng" w="9525">
            <a:solidFill>
              <a:schemeClr val="dk2"/>
            </a:solidFill>
            <a:prstDash val="solid"/>
            <a:round/>
            <a:headEnd len="med" w="med" type="none"/>
            <a:tailEnd len="med" w="med" type="none"/>
          </a:ln>
        </p:spPr>
      </p:cxnSp>
      <p:cxnSp>
        <p:nvCxnSpPr>
          <p:cNvPr id="2484" name="Google Shape;2484;p162"/>
          <p:cNvCxnSpPr>
            <a:stCxn id="2478" idx="4"/>
            <a:endCxn id="2475" idx="0"/>
          </p:cNvCxnSpPr>
          <p:nvPr/>
        </p:nvCxnSpPr>
        <p:spPr>
          <a:xfrm>
            <a:off x="4133925" y="1488925"/>
            <a:ext cx="0" cy="1180500"/>
          </a:xfrm>
          <a:prstGeom prst="straightConnector1">
            <a:avLst/>
          </a:prstGeom>
          <a:noFill/>
          <a:ln cap="flat" cmpd="sng" w="9525">
            <a:solidFill>
              <a:schemeClr val="dk2"/>
            </a:solidFill>
            <a:prstDash val="solid"/>
            <a:round/>
            <a:headEnd len="med" w="med" type="none"/>
            <a:tailEnd len="med" w="med" type="none"/>
          </a:ln>
        </p:spPr>
      </p:cxnSp>
      <p:cxnSp>
        <p:nvCxnSpPr>
          <p:cNvPr id="2485" name="Google Shape;2485;p162"/>
          <p:cNvCxnSpPr>
            <a:stCxn id="2478" idx="6"/>
            <a:endCxn id="2477" idx="2"/>
          </p:cNvCxnSpPr>
          <p:nvPr/>
        </p:nvCxnSpPr>
        <p:spPr>
          <a:xfrm>
            <a:off x="4392675" y="1246075"/>
            <a:ext cx="1455900" cy="0"/>
          </a:xfrm>
          <a:prstGeom prst="straightConnector1">
            <a:avLst/>
          </a:prstGeom>
          <a:noFill/>
          <a:ln cap="flat" cmpd="sng" w="9525">
            <a:solidFill>
              <a:schemeClr val="dk2"/>
            </a:solidFill>
            <a:prstDash val="solid"/>
            <a:round/>
            <a:headEnd len="med" w="med" type="none"/>
            <a:tailEnd len="med" w="med" type="none"/>
          </a:ln>
        </p:spPr>
      </p:cxnSp>
      <p:sp>
        <p:nvSpPr>
          <p:cNvPr id="2486" name="Google Shape;2486;p162"/>
          <p:cNvSpPr/>
          <p:nvPr/>
        </p:nvSpPr>
        <p:spPr>
          <a:xfrm>
            <a:off x="1966625" y="366250"/>
            <a:ext cx="4060675" cy="652900"/>
          </a:xfrm>
          <a:custGeom>
            <a:rect b="b" l="l" r="r" t="t"/>
            <a:pathLst>
              <a:path extrusionOk="0" h="26116" w="162427">
                <a:moveTo>
                  <a:pt x="162427" y="26116"/>
                </a:moveTo>
                <a:cubicBezTo>
                  <a:pt x="149369" y="21763"/>
                  <a:pt x="111151" y="0"/>
                  <a:pt x="84080" y="0"/>
                </a:cubicBezTo>
                <a:cubicBezTo>
                  <a:pt x="57009" y="0"/>
                  <a:pt x="14013" y="21763"/>
                  <a:pt x="0" y="26116"/>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0" name="Shape 2490"/>
        <p:cNvGrpSpPr/>
        <p:nvPr/>
      </p:nvGrpSpPr>
      <p:grpSpPr>
        <a:xfrm>
          <a:off x="0" y="0"/>
          <a:ext cx="0" cy="0"/>
          <a:chOff x="0" y="0"/>
          <a:chExt cx="0" cy="0"/>
        </a:xfrm>
      </p:grpSpPr>
      <p:sp>
        <p:nvSpPr>
          <p:cNvPr id="2491" name="Google Shape;2491;p163"/>
          <p:cNvSpPr/>
          <p:nvPr/>
        </p:nvSpPr>
        <p:spPr>
          <a:xfrm>
            <a:off x="16640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63"/>
          <p:cNvSpPr/>
          <p:nvPr/>
        </p:nvSpPr>
        <p:spPr>
          <a:xfrm>
            <a:off x="1684525"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2493" name="Google Shape;2493;p163"/>
          <p:cNvSpPr/>
          <p:nvPr/>
        </p:nvSpPr>
        <p:spPr>
          <a:xfrm>
            <a:off x="3875175" y="266955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63"/>
          <p:cNvSpPr/>
          <p:nvPr/>
        </p:nvSpPr>
        <p:spPr>
          <a:xfrm>
            <a:off x="5848650"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63"/>
          <p:cNvSpPr/>
          <p:nvPr/>
        </p:nvSpPr>
        <p:spPr>
          <a:xfrm>
            <a:off x="5848650"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63"/>
          <p:cNvSpPr/>
          <p:nvPr/>
        </p:nvSpPr>
        <p:spPr>
          <a:xfrm>
            <a:off x="38751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7" name="Google Shape;2497;p163"/>
          <p:cNvCxnSpPr>
            <a:stCxn id="2491" idx="4"/>
            <a:endCxn id="2492" idx="0"/>
          </p:cNvCxnSpPr>
          <p:nvPr/>
        </p:nvCxnSpPr>
        <p:spPr>
          <a:xfrm>
            <a:off x="1922825" y="1488925"/>
            <a:ext cx="20400" cy="1213500"/>
          </a:xfrm>
          <a:prstGeom prst="straightConnector1">
            <a:avLst/>
          </a:prstGeom>
          <a:noFill/>
          <a:ln cap="flat" cmpd="sng" w="9525">
            <a:solidFill>
              <a:schemeClr val="dk2"/>
            </a:solidFill>
            <a:prstDash val="solid"/>
            <a:round/>
            <a:headEnd len="med" w="med" type="none"/>
            <a:tailEnd len="med" w="med" type="none"/>
          </a:ln>
        </p:spPr>
      </p:cxnSp>
      <p:cxnSp>
        <p:nvCxnSpPr>
          <p:cNvPr id="2498" name="Google Shape;2498;p163"/>
          <p:cNvCxnSpPr>
            <a:stCxn id="2492" idx="6"/>
            <a:endCxn id="2493" idx="2"/>
          </p:cNvCxnSpPr>
          <p:nvPr/>
        </p:nvCxnSpPr>
        <p:spPr>
          <a:xfrm flipH="1" rot="10800000">
            <a:off x="2202025" y="2912350"/>
            <a:ext cx="1673100" cy="33000"/>
          </a:xfrm>
          <a:prstGeom prst="straightConnector1">
            <a:avLst/>
          </a:prstGeom>
          <a:noFill/>
          <a:ln cap="flat" cmpd="sng" w="76200">
            <a:solidFill>
              <a:schemeClr val="dk2"/>
            </a:solidFill>
            <a:prstDash val="solid"/>
            <a:round/>
            <a:headEnd len="med" w="med" type="none"/>
            <a:tailEnd len="med" w="med" type="none"/>
          </a:ln>
        </p:spPr>
      </p:cxnSp>
      <p:cxnSp>
        <p:nvCxnSpPr>
          <p:cNvPr id="2499" name="Google Shape;2499;p163"/>
          <p:cNvCxnSpPr>
            <a:endCxn id="2494" idx="2"/>
          </p:cNvCxnSpPr>
          <p:nvPr/>
        </p:nvCxnSpPr>
        <p:spPr>
          <a:xfrm>
            <a:off x="4392750" y="2912350"/>
            <a:ext cx="1455900" cy="33000"/>
          </a:xfrm>
          <a:prstGeom prst="straightConnector1">
            <a:avLst/>
          </a:prstGeom>
          <a:noFill/>
          <a:ln cap="flat" cmpd="sng" w="76200">
            <a:solidFill>
              <a:schemeClr val="dk2"/>
            </a:solidFill>
            <a:prstDash val="solid"/>
            <a:round/>
            <a:headEnd len="med" w="med" type="none"/>
            <a:tailEnd len="med" w="med" type="none"/>
          </a:ln>
        </p:spPr>
      </p:cxnSp>
      <p:cxnSp>
        <p:nvCxnSpPr>
          <p:cNvPr id="2500" name="Google Shape;2500;p163"/>
          <p:cNvCxnSpPr>
            <a:stCxn id="2493" idx="7"/>
            <a:endCxn id="2495" idx="3"/>
          </p:cNvCxnSpPr>
          <p:nvPr/>
        </p:nvCxnSpPr>
        <p:spPr>
          <a:xfrm flipH="1" rot="10800000">
            <a:off x="4316889" y="1417679"/>
            <a:ext cx="1607400" cy="1323000"/>
          </a:xfrm>
          <a:prstGeom prst="straightConnector1">
            <a:avLst/>
          </a:prstGeom>
          <a:noFill/>
          <a:ln cap="flat" cmpd="sng" w="9525">
            <a:solidFill>
              <a:schemeClr val="dk2"/>
            </a:solidFill>
            <a:prstDash val="solid"/>
            <a:round/>
            <a:headEnd len="med" w="med" type="none"/>
            <a:tailEnd len="med" w="med" type="none"/>
          </a:ln>
        </p:spPr>
      </p:cxnSp>
      <p:cxnSp>
        <p:nvCxnSpPr>
          <p:cNvPr id="2501" name="Google Shape;2501;p163"/>
          <p:cNvCxnSpPr>
            <a:endCxn id="2496" idx="3"/>
          </p:cNvCxnSpPr>
          <p:nvPr/>
        </p:nvCxnSpPr>
        <p:spPr>
          <a:xfrm flipH="1" rot="10800000">
            <a:off x="2126361" y="1417796"/>
            <a:ext cx="1824600" cy="1355700"/>
          </a:xfrm>
          <a:prstGeom prst="straightConnector1">
            <a:avLst/>
          </a:prstGeom>
          <a:noFill/>
          <a:ln cap="flat" cmpd="sng" w="9525">
            <a:solidFill>
              <a:schemeClr val="dk2"/>
            </a:solidFill>
            <a:prstDash val="solid"/>
            <a:round/>
            <a:headEnd len="med" w="med" type="none"/>
            <a:tailEnd len="med" w="med" type="none"/>
          </a:ln>
        </p:spPr>
      </p:cxnSp>
      <p:cxnSp>
        <p:nvCxnSpPr>
          <p:cNvPr id="2502" name="Google Shape;2502;p163"/>
          <p:cNvCxnSpPr>
            <a:stCxn id="2496" idx="4"/>
            <a:endCxn id="2493" idx="0"/>
          </p:cNvCxnSpPr>
          <p:nvPr/>
        </p:nvCxnSpPr>
        <p:spPr>
          <a:xfrm>
            <a:off x="4133925" y="1488925"/>
            <a:ext cx="0" cy="1180500"/>
          </a:xfrm>
          <a:prstGeom prst="straightConnector1">
            <a:avLst/>
          </a:prstGeom>
          <a:noFill/>
          <a:ln cap="flat" cmpd="sng" w="9525">
            <a:solidFill>
              <a:schemeClr val="dk2"/>
            </a:solidFill>
            <a:prstDash val="solid"/>
            <a:round/>
            <a:headEnd len="med" w="med" type="none"/>
            <a:tailEnd len="med" w="med" type="none"/>
          </a:ln>
        </p:spPr>
      </p:cxnSp>
      <p:cxnSp>
        <p:nvCxnSpPr>
          <p:cNvPr id="2503" name="Google Shape;2503;p163"/>
          <p:cNvCxnSpPr>
            <a:stCxn id="2496" idx="6"/>
            <a:endCxn id="2495" idx="2"/>
          </p:cNvCxnSpPr>
          <p:nvPr/>
        </p:nvCxnSpPr>
        <p:spPr>
          <a:xfrm>
            <a:off x="4392675" y="1246075"/>
            <a:ext cx="1455900" cy="0"/>
          </a:xfrm>
          <a:prstGeom prst="straightConnector1">
            <a:avLst/>
          </a:prstGeom>
          <a:noFill/>
          <a:ln cap="flat" cmpd="sng" w="9525">
            <a:solidFill>
              <a:schemeClr val="dk2"/>
            </a:solidFill>
            <a:prstDash val="solid"/>
            <a:round/>
            <a:headEnd len="med" w="med" type="none"/>
            <a:tailEnd len="med" w="med" type="none"/>
          </a:ln>
        </p:spPr>
      </p:cxnSp>
      <p:sp>
        <p:nvSpPr>
          <p:cNvPr id="2504" name="Google Shape;2504;p163"/>
          <p:cNvSpPr/>
          <p:nvPr/>
        </p:nvSpPr>
        <p:spPr>
          <a:xfrm>
            <a:off x="1966625" y="366250"/>
            <a:ext cx="4060675" cy="652900"/>
          </a:xfrm>
          <a:custGeom>
            <a:rect b="b" l="l" r="r" t="t"/>
            <a:pathLst>
              <a:path extrusionOk="0" h="26116" w="162427">
                <a:moveTo>
                  <a:pt x="162427" y="26116"/>
                </a:moveTo>
                <a:cubicBezTo>
                  <a:pt x="149369" y="21763"/>
                  <a:pt x="111151" y="0"/>
                  <a:pt x="84080" y="0"/>
                </a:cubicBezTo>
                <a:cubicBezTo>
                  <a:pt x="57009" y="0"/>
                  <a:pt x="14013" y="21763"/>
                  <a:pt x="0" y="26116"/>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8" name="Shape 2508"/>
        <p:cNvGrpSpPr/>
        <p:nvPr/>
      </p:nvGrpSpPr>
      <p:grpSpPr>
        <a:xfrm>
          <a:off x="0" y="0"/>
          <a:ext cx="0" cy="0"/>
          <a:chOff x="0" y="0"/>
          <a:chExt cx="0" cy="0"/>
        </a:xfrm>
      </p:grpSpPr>
      <p:sp>
        <p:nvSpPr>
          <p:cNvPr id="2509" name="Google Shape;2509;p164"/>
          <p:cNvSpPr/>
          <p:nvPr/>
        </p:nvSpPr>
        <p:spPr>
          <a:xfrm>
            <a:off x="16640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64"/>
          <p:cNvSpPr/>
          <p:nvPr/>
        </p:nvSpPr>
        <p:spPr>
          <a:xfrm>
            <a:off x="1684525"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2511" name="Google Shape;2511;p164"/>
          <p:cNvSpPr/>
          <p:nvPr/>
        </p:nvSpPr>
        <p:spPr>
          <a:xfrm>
            <a:off x="3875175" y="266955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64"/>
          <p:cNvSpPr/>
          <p:nvPr/>
        </p:nvSpPr>
        <p:spPr>
          <a:xfrm>
            <a:off x="5848650"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64"/>
          <p:cNvSpPr/>
          <p:nvPr/>
        </p:nvSpPr>
        <p:spPr>
          <a:xfrm>
            <a:off x="5848650"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64"/>
          <p:cNvSpPr/>
          <p:nvPr/>
        </p:nvSpPr>
        <p:spPr>
          <a:xfrm>
            <a:off x="38751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5" name="Google Shape;2515;p164"/>
          <p:cNvCxnSpPr>
            <a:stCxn id="2509" idx="4"/>
            <a:endCxn id="2510" idx="0"/>
          </p:cNvCxnSpPr>
          <p:nvPr/>
        </p:nvCxnSpPr>
        <p:spPr>
          <a:xfrm>
            <a:off x="1922825" y="1488925"/>
            <a:ext cx="20400" cy="1213500"/>
          </a:xfrm>
          <a:prstGeom prst="straightConnector1">
            <a:avLst/>
          </a:prstGeom>
          <a:noFill/>
          <a:ln cap="flat" cmpd="sng" w="9525">
            <a:solidFill>
              <a:schemeClr val="dk2"/>
            </a:solidFill>
            <a:prstDash val="solid"/>
            <a:round/>
            <a:headEnd len="med" w="med" type="none"/>
            <a:tailEnd len="med" w="med" type="none"/>
          </a:ln>
        </p:spPr>
      </p:cxnSp>
      <p:cxnSp>
        <p:nvCxnSpPr>
          <p:cNvPr id="2516" name="Google Shape;2516;p164"/>
          <p:cNvCxnSpPr>
            <a:stCxn id="2510" idx="6"/>
            <a:endCxn id="2511" idx="2"/>
          </p:cNvCxnSpPr>
          <p:nvPr/>
        </p:nvCxnSpPr>
        <p:spPr>
          <a:xfrm flipH="1" rot="10800000">
            <a:off x="2202025" y="2912350"/>
            <a:ext cx="1673100" cy="33000"/>
          </a:xfrm>
          <a:prstGeom prst="straightConnector1">
            <a:avLst/>
          </a:prstGeom>
          <a:noFill/>
          <a:ln cap="flat" cmpd="sng" w="76200">
            <a:solidFill>
              <a:schemeClr val="dk2"/>
            </a:solidFill>
            <a:prstDash val="solid"/>
            <a:round/>
            <a:headEnd len="med" w="med" type="none"/>
            <a:tailEnd len="med" w="med" type="none"/>
          </a:ln>
        </p:spPr>
      </p:cxnSp>
      <p:cxnSp>
        <p:nvCxnSpPr>
          <p:cNvPr id="2517" name="Google Shape;2517;p164"/>
          <p:cNvCxnSpPr>
            <a:endCxn id="2512" idx="2"/>
          </p:cNvCxnSpPr>
          <p:nvPr/>
        </p:nvCxnSpPr>
        <p:spPr>
          <a:xfrm>
            <a:off x="4392750" y="2912350"/>
            <a:ext cx="1455900" cy="33000"/>
          </a:xfrm>
          <a:prstGeom prst="straightConnector1">
            <a:avLst/>
          </a:prstGeom>
          <a:noFill/>
          <a:ln cap="flat" cmpd="sng" w="76200">
            <a:solidFill>
              <a:schemeClr val="dk2"/>
            </a:solidFill>
            <a:prstDash val="solid"/>
            <a:round/>
            <a:headEnd len="med" w="med" type="none"/>
            <a:tailEnd len="med" w="med" type="none"/>
          </a:ln>
        </p:spPr>
      </p:cxnSp>
      <p:cxnSp>
        <p:nvCxnSpPr>
          <p:cNvPr id="2518" name="Google Shape;2518;p164"/>
          <p:cNvCxnSpPr>
            <a:stCxn id="2511" idx="7"/>
            <a:endCxn id="2513" idx="3"/>
          </p:cNvCxnSpPr>
          <p:nvPr/>
        </p:nvCxnSpPr>
        <p:spPr>
          <a:xfrm flipH="1" rot="10800000">
            <a:off x="4316889" y="1417679"/>
            <a:ext cx="1607400" cy="1323000"/>
          </a:xfrm>
          <a:prstGeom prst="straightConnector1">
            <a:avLst/>
          </a:prstGeom>
          <a:noFill/>
          <a:ln cap="flat" cmpd="sng" w="76200">
            <a:solidFill>
              <a:schemeClr val="dk2"/>
            </a:solidFill>
            <a:prstDash val="solid"/>
            <a:round/>
            <a:headEnd len="med" w="med" type="none"/>
            <a:tailEnd len="med" w="med" type="none"/>
          </a:ln>
        </p:spPr>
      </p:cxnSp>
      <p:cxnSp>
        <p:nvCxnSpPr>
          <p:cNvPr id="2519" name="Google Shape;2519;p164"/>
          <p:cNvCxnSpPr>
            <a:endCxn id="2514" idx="3"/>
          </p:cNvCxnSpPr>
          <p:nvPr/>
        </p:nvCxnSpPr>
        <p:spPr>
          <a:xfrm flipH="1" rot="10800000">
            <a:off x="2126361" y="1417796"/>
            <a:ext cx="1824600" cy="1355700"/>
          </a:xfrm>
          <a:prstGeom prst="straightConnector1">
            <a:avLst/>
          </a:prstGeom>
          <a:noFill/>
          <a:ln cap="flat" cmpd="sng" w="9525">
            <a:solidFill>
              <a:schemeClr val="dk2"/>
            </a:solidFill>
            <a:prstDash val="solid"/>
            <a:round/>
            <a:headEnd len="med" w="med" type="none"/>
            <a:tailEnd len="med" w="med" type="none"/>
          </a:ln>
        </p:spPr>
      </p:cxnSp>
      <p:cxnSp>
        <p:nvCxnSpPr>
          <p:cNvPr id="2520" name="Google Shape;2520;p164"/>
          <p:cNvCxnSpPr>
            <a:stCxn id="2514" idx="4"/>
            <a:endCxn id="2511" idx="0"/>
          </p:cNvCxnSpPr>
          <p:nvPr/>
        </p:nvCxnSpPr>
        <p:spPr>
          <a:xfrm>
            <a:off x="4133925" y="1488925"/>
            <a:ext cx="0" cy="1180500"/>
          </a:xfrm>
          <a:prstGeom prst="straightConnector1">
            <a:avLst/>
          </a:prstGeom>
          <a:noFill/>
          <a:ln cap="flat" cmpd="sng" w="9525">
            <a:solidFill>
              <a:schemeClr val="dk2"/>
            </a:solidFill>
            <a:prstDash val="solid"/>
            <a:round/>
            <a:headEnd len="med" w="med" type="none"/>
            <a:tailEnd len="med" w="med" type="none"/>
          </a:ln>
        </p:spPr>
      </p:cxnSp>
      <p:cxnSp>
        <p:nvCxnSpPr>
          <p:cNvPr id="2521" name="Google Shape;2521;p164"/>
          <p:cNvCxnSpPr>
            <a:stCxn id="2514" idx="6"/>
            <a:endCxn id="2513" idx="2"/>
          </p:cNvCxnSpPr>
          <p:nvPr/>
        </p:nvCxnSpPr>
        <p:spPr>
          <a:xfrm>
            <a:off x="4392675" y="1246075"/>
            <a:ext cx="1455900" cy="0"/>
          </a:xfrm>
          <a:prstGeom prst="straightConnector1">
            <a:avLst/>
          </a:prstGeom>
          <a:noFill/>
          <a:ln cap="flat" cmpd="sng" w="9525">
            <a:solidFill>
              <a:schemeClr val="dk2"/>
            </a:solidFill>
            <a:prstDash val="solid"/>
            <a:round/>
            <a:headEnd len="med" w="med" type="none"/>
            <a:tailEnd len="med" w="med" type="none"/>
          </a:ln>
        </p:spPr>
      </p:cxnSp>
      <p:sp>
        <p:nvSpPr>
          <p:cNvPr id="2522" name="Google Shape;2522;p164"/>
          <p:cNvSpPr/>
          <p:nvPr/>
        </p:nvSpPr>
        <p:spPr>
          <a:xfrm>
            <a:off x="1966625" y="366250"/>
            <a:ext cx="4060675" cy="652900"/>
          </a:xfrm>
          <a:custGeom>
            <a:rect b="b" l="l" r="r" t="t"/>
            <a:pathLst>
              <a:path extrusionOk="0" h="26116" w="162427">
                <a:moveTo>
                  <a:pt x="162427" y="26116"/>
                </a:moveTo>
                <a:cubicBezTo>
                  <a:pt x="149369" y="21763"/>
                  <a:pt x="111151" y="0"/>
                  <a:pt x="84080" y="0"/>
                </a:cubicBezTo>
                <a:cubicBezTo>
                  <a:pt x="57009" y="0"/>
                  <a:pt x="14013" y="21763"/>
                  <a:pt x="0" y="26116"/>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6" name="Shape 2526"/>
        <p:cNvGrpSpPr/>
        <p:nvPr/>
      </p:nvGrpSpPr>
      <p:grpSpPr>
        <a:xfrm>
          <a:off x="0" y="0"/>
          <a:ext cx="0" cy="0"/>
          <a:chOff x="0" y="0"/>
          <a:chExt cx="0" cy="0"/>
        </a:xfrm>
      </p:grpSpPr>
      <p:sp>
        <p:nvSpPr>
          <p:cNvPr id="2527" name="Google Shape;2527;p165"/>
          <p:cNvSpPr/>
          <p:nvPr/>
        </p:nvSpPr>
        <p:spPr>
          <a:xfrm>
            <a:off x="16640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65"/>
          <p:cNvSpPr/>
          <p:nvPr/>
        </p:nvSpPr>
        <p:spPr>
          <a:xfrm>
            <a:off x="1684525"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2529" name="Google Shape;2529;p165"/>
          <p:cNvSpPr/>
          <p:nvPr/>
        </p:nvSpPr>
        <p:spPr>
          <a:xfrm>
            <a:off x="3875175" y="266955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65"/>
          <p:cNvSpPr/>
          <p:nvPr/>
        </p:nvSpPr>
        <p:spPr>
          <a:xfrm>
            <a:off x="5848650"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65"/>
          <p:cNvSpPr/>
          <p:nvPr/>
        </p:nvSpPr>
        <p:spPr>
          <a:xfrm>
            <a:off x="5848650"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65"/>
          <p:cNvSpPr/>
          <p:nvPr/>
        </p:nvSpPr>
        <p:spPr>
          <a:xfrm>
            <a:off x="38751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33" name="Google Shape;2533;p165"/>
          <p:cNvCxnSpPr>
            <a:stCxn id="2527" idx="4"/>
            <a:endCxn id="2528" idx="0"/>
          </p:cNvCxnSpPr>
          <p:nvPr/>
        </p:nvCxnSpPr>
        <p:spPr>
          <a:xfrm>
            <a:off x="1922825" y="1488925"/>
            <a:ext cx="20400" cy="1213500"/>
          </a:xfrm>
          <a:prstGeom prst="straightConnector1">
            <a:avLst/>
          </a:prstGeom>
          <a:noFill/>
          <a:ln cap="flat" cmpd="sng" w="9525">
            <a:solidFill>
              <a:schemeClr val="dk2"/>
            </a:solidFill>
            <a:prstDash val="solid"/>
            <a:round/>
            <a:headEnd len="med" w="med" type="none"/>
            <a:tailEnd len="med" w="med" type="none"/>
          </a:ln>
        </p:spPr>
      </p:cxnSp>
      <p:cxnSp>
        <p:nvCxnSpPr>
          <p:cNvPr id="2534" name="Google Shape;2534;p165"/>
          <p:cNvCxnSpPr>
            <a:stCxn id="2528" idx="6"/>
            <a:endCxn id="2529" idx="2"/>
          </p:cNvCxnSpPr>
          <p:nvPr/>
        </p:nvCxnSpPr>
        <p:spPr>
          <a:xfrm flipH="1" rot="10800000">
            <a:off x="2202025" y="2912350"/>
            <a:ext cx="1673100" cy="33000"/>
          </a:xfrm>
          <a:prstGeom prst="straightConnector1">
            <a:avLst/>
          </a:prstGeom>
          <a:noFill/>
          <a:ln cap="flat" cmpd="sng" w="76200">
            <a:solidFill>
              <a:schemeClr val="dk2"/>
            </a:solidFill>
            <a:prstDash val="solid"/>
            <a:round/>
            <a:headEnd len="med" w="med" type="none"/>
            <a:tailEnd len="med" w="med" type="none"/>
          </a:ln>
        </p:spPr>
      </p:cxnSp>
      <p:cxnSp>
        <p:nvCxnSpPr>
          <p:cNvPr id="2535" name="Google Shape;2535;p165"/>
          <p:cNvCxnSpPr>
            <a:endCxn id="2530" idx="2"/>
          </p:cNvCxnSpPr>
          <p:nvPr/>
        </p:nvCxnSpPr>
        <p:spPr>
          <a:xfrm>
            <a:off x="4392750" y="2912350"/>
            <a:ext cx="1455900" cy="33000"/>
          </a:xfrm>
          <a:prstGeom prst="straightConnector1">
            <a:avLst/>
          </a:prstGeom>
          <a:noFill/>
          <a:ln cap="flat" cmpd="sng" w="76200">
            <a:solidFill>
              <a:schemeClr val="dk2"/>
            </a:solidFill>
            <a:prstDash val="solid"/>
            <a:round/>
            <a:headEnd len="med" w="med" type="none"/>
            <a:tailEnd len="med" w="med" type="none"/>
          </a:ln>
        </p:spPr>
      </p:cxnSp>
      <p:cxnSp>
        <p:nvCxnSpPr>
          <p:cNvPr id="2536" name="Google Shape;2536;p165"/>
          <p:cNvCxnSpPr>
            <a:stCxn id="2529" idx="7"/>
            <a:endCxn id="2531" idx="3"/>
          </p:cNvCxnSpPr>
          <p:nvPr/>
        </p:nvCxnSpPr>
        <p:spPr>
          <a:xfrm flipH="1" rot="10800000">
            <a:off x="4316889" y="1417679"/>
            <a:ext cx="1607400" cy="1323000"/>
          </a:xfrm>
          <a:prstGeom prst="straightConnector1">
            <a:avLst/>
          </a:prstGeom>
          <a:noFill/>
          <a:ln cap="flat" cmpd="sng" w="76200">
            <a:solidFill>
              <a:schemeClr val="dk2"/>
            </a:solidFill>
            <a:prstDash val="solid"/>
            <a:round/>
            <a:headEnd len="med" w="med" type="none"/>
            <a:tailEnd len="med" w="med" type="none"/>
          </a:ln>
        </p:spPr>
      </p:cxnSp>
      <p:cxnSp>
        <p:nvCxnSpPr>
          <p:cNvPr id="2537" name="Google Shape;2537;p165"/>
          <p:cNvCxnSpPr>
            <a:endCxn id="2532" idx="3"/>
          </p:cNvCxnSpPr>
          <p:nvPr/>
        </p:nvCxnSpPr>
        <p:spPr>
          <a:xfrm flipH="1" rot="10800000">
            <a:off x="2126361" y="1417796"/>
            <a:ext cx="1824600" cy="1355700"/>
          </a:xfrm>
          <a:prstGeom prst="straightConnector1">
            <a:avLst/>
          </a:prstGeom>
          <a:noFill/>
          <a:ln cap="flat" cmpd="sng" w="9525">
            <a:solidFill>
              <a:schemeClr val="dk2"/>
            </a:solidFill>
            <a:prstDash val="solid"/>
            <a:round/>
            <a:headEnd len="med" w="med" type="none"/>
            <a:tailEnd len="med" w="med" type="none"/>
          </a:ln>
        </p:spPr>
      </p:cxnSp>
      <p:cxnSp>
        <p:nvCxnSpPr>
          <p:cNvPr id="2538" name="Google Shape;2538;p165"/>
          <p:cNvCxnSpPr>
            <a:stCxn id="2532" idx="4"/>
            <a:endCxn id="2529" idx="0"/>
          </p:cNvCxnSpPr>
          <p:nvPr/>
        </p:nvCxnSpPr>
        <p:spPr>
          <a:xfrm>
            <a:off x="4133925" y="1488925"/>
            <a:ext cx="0" cy="1180500"/>
          </a:xfrm>
          <a:prstGeom prst="straightConnector1">
            <a:avLst/>
          </a:prstGeom>
          <a:noFill/>
          <a:ln cap="flat" cmpd="sng" w="9525">
            <a:solidFill>
              <a:schemeClr val="dk2"/>
            </a:solidFill>
            <a:prstDash val="solid"/>
            <a:round/>
            <a:headEnd len="med" w="med" type="none"/>
            <a:tailEnd len="med" w="med" type="none"/>
          </a:ln>
        </p:spPr>
      </p:cxnSp>
      <p:cxnSp>
        <p:nvCxnSpPr>
          <p:cNvPr id="2539" name="Google Shape;2539;p165"/>
          <p:cNvCxnSpPr>
            <a:stCxn id="2532" idx="6"/>
            <a:endCxn id="2531" idx="2"/>
          </p:cNvCxnSpPr>
          <p:nvPr/>
        </p:nvCxnSpPr>
        <p:spPr>
          <a:xfrm>
            <a:off x="4392675" y="1246075"/>
            <a:ext cx="1455900" cy="0"/>
          </a:xfrm>
          <a:prstGeom prst="straightConnector1">
            <a:avLst/>
          </a:prstGeom>
          <a:noFill/>
          <a:ln cap="flat" cmpd="sng" w="9525">
            <a:solidFill>
              <a:schemeClr val="dk2"/>
            </a:solidFill>
            <a:prstDash val="solid"/>
            <a:round/>
            <a:headEnd len="med" w="med" type="none"/>
            <a:tailEnd len="med" w="med" type="none"/>
          </a:ln>
        </p:spPr>
      </p:cxnSp>
      <p:sp>
        <p:nvSpPr>
          <p:cNvPr id="2540" name="Google Shape;2540;p165"/>
          <p:cNvSpPr/>
          <p:nvPr/>
        </p:nvSpPr>
        <p:spPr>
          <a:xfrm>
            <a:off x="1966625" y="366250"/>
            <a:ext cx="4060675" cy="652900"/>
          </a:xfrm>
          <a:custGeom>
            <a:rect b="b" l="l" r="r" t="t"/>
            <a:pathLst>
              <a:path extrusionOk="0" h="26116" w="162427">
                <a:moveTo>
                  <a:pt x="162427" y="26116"/>
                </a:moveTo>
                <a:cubicBezTo>
                  <a:pt x="149369" y="21763"/>
                  <a:pt x="111151" y="0"/>
                  <a:pt x="84080" y="0"/>
                </a:cubicBezTo>
                <a:cubicBezTo>
                  <a:pt x="57009" y="0"/>
                  <a:pt x="14013" y="21763"/>
                  <a:pt x="0" y="26116"/>
                </a:cubicBezTo>
              </a:path>
            </a:pathLst>
          </a:custGeom>
          <a:noFill/>
          <a:ln cap="flat" cmpd="sng" w="76200">
            <a:solidFill>
              <a:schemeClr val="dk2"/>
            </a:solidFill>
            <a:prstDash val="solid"/>
            <a:round/>
            <a:headEnd len="med" w="med" type="none"/>
            <a:tailEnd len="med" w="med" type="none"/>
          </a:ln>
        </p:spPr>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4" name="Shape 2544"/>
        <p:cNvGrpSpPr/>
        <p:nvPr/>
      </p:nvGrpSpPr>
      <p:grpSpPr>
        <a:xfrm>
          <a:off x="0" y="0"/>
          <a:ext cx="0" cy="0"/>
          <a:chOff x="0" y="0"/>
          <a:chExt cx="0" cy="0"/>
        </a:xfrm>
      </p:grpSpPr>
      <p:sp>
        <p:nvSpPr>
          <p:cNvPr id="2545" name="Google Shape;2545;p166"/>
          <p:cNvSpPr/>
          <p:nvPr/>
        </p:nvSpPr>
        <p:spPr>
          <a:xfrm>
            <a:off x="16640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66"/>
          <p:cNvSpPr/>
          <p:nvPr/>
        </p:nvSpPr>
        <p:spPr>
          <a:xfrm>
            <a:off x="1684525"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2547" name="Google Shape;2547;p166"/>
          <p:cNvSpPr/>
          <p:nvPr/>
        </p:nvSpPr>
        <p:spPr>
          <a:xfrm>
            <a:off x="3875175" y="266955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66"/>
          <p:cNvSpPr/>
          <p:nvPr/>
        </p:nvSpPr>
        <p:spPr>
          <a:xfrm>
            <a:off x="5848650"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66"/>
          <p:cNvSpPr/>
          <p:nvPr/>
        </p:nvSpPr>
        <p:spPr>
          <a:xfrm>
            <a:off x="5848650"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66"/>
          <p:cNvSpPr/>
          <p:nvPr/>
        </p:nvSpPr>
        <p:spPr>
          <a:xfrm>
            <a:off x="38751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1" name="Google Shape;2551;p166"/>
          <p:cNvCxnSpPr>
            <a:stCxn id="2545" idx="4"/>
            <a:endCxn id="2546" idx="0"/>
          </p:cNvCxnSpPr>
          <p:nvPr/>
        </p:nvCxnSpPr>
        <p:spPr>
          <a:xfrm>
            <a:off x="1922825" y="1488925"/>
            <a:ext cx="20400" cy="1213500"/>
          </a:xfrm>
          <a:prstGeom prst="straightConnector1">
            <a:avLst/>
          </a:prstGeom>
          <a:noFill/>
          <a:ln cap="flat" cmpd="sng" w="9525">
            <a:solidFill>
              <a:schemeClr val="dk2"/>
            </a:solidFill>
            <a:prstDash val="solid"/>
            <a:round/>
            <a:headEnd len="med" w="med" type="none"/>
            <a:tailEnd len="med" w="med" type="none"/>
          </a:ln>
        </p:spPr>
      </p:cxnSp>
      <p:cxnSp>
        <p:nvCxnSpPr>
          <p:cNvPr id="2552" name="Google Shape;2552;p166"/>
          <p:cNvCxnSpPr>
            <a:stCxn id="2546" idx="6"/>
            <a:endCxn id="2547" idx="2"/>
          </p:cNvCxnSpPr>
          <p:nvPr/>
        </p:nvCxnSpPr>
        <p:spPr>
          <a:xfrm flipH="1" rot="10800000">
            <a:off x="2202025" y="2912350"/>
            <a:ext cx="1673100" cy="33000"/>
          </a:xfrm>
          <a:prstGeom prst="straightConnector1">
            <a:avLst/>
          </a:prstGeom>
          <a:noFill/>
          <a:ln cap="flat" cmpd="sng" w="76200">
            <a:solidFill>
              <a:schemeClr val="dk2"/>
            </a:solidFill>
            <a:prstDash val="solid"/>
            <a:round/>
            <a:headEnd len="med" w="med" type="none"/>
            <a:tailEnd len="med" w="med" type="none"/>
          </a:ln>
        </p:spPr>
      </p:cxnSp>
      <p:cxnSp>
        <p:nvCxnSpPr>
          <p:cNvPr id="2553" name="Google Shape;2553;p166"/>
          <p:cNvCxnSpPr>
            <a:endCxn id="2548" idx="2"/>
          </p:cNvCxnSpPr>
          <p:nvPr/>
        </p:nvCxnSpPr>
        <p:spPr>
          <a:xfrm>
            <a:off x="4392750" y="2912350"/>
            <a:ext cx="1455900" cy="33000"/>
          </a:xfrm>
          <a:prstGeom prst="straightConnector1">
            <a:avLst/>
          </a:prstGeom>
          <a:noFill/>
          <a:ln cap="flat" cmpd="sng" w="76200">
            <a:solidFill>
              <a:schemeClr val="dk2"/>
            </a:solidFill>
            <a:prstDash val="solid"/>
            <a:round/>
            <a:headEnd len="med" w="med" type="none"/>
            <a:tailEnd len="med" w="med" type="none"/>
          </a:ln>
        </p:spPr>
      </p:cxnSp>
      <p:cxnSp>
        <p:nvCxnSpPr>
          <p:cNvPr id="2554" name="Google Shape;2554;p166"/>
          <p:cNvCxnSpPr>
            <a:stCxn id="2547" idx="7"/>
            <a:endCxn id="2549" idx="3"/>
          </p:cNvCxnSpPr>
          <p:nvPr/>
        </p:nvCxnSpPr>
        <p:spPr>
          <a:xfrm flipH="1" rot="10800000">
            <a:off x="4316889" y="1417679"/>
            <a:ext cx="1607400" cy="1323000"/>
          </a:xfrm>
          <a:prstGeom prst="straightConnector1">
            <a:avLst/>
          </a:prstGeom>
          <a:noFill/>
          <a:ln cap="flat" cmpd="sng" w="76200">
            <a:solidFill>
              <a:schemeClr val="dk2"/>
            </a:solidFill>
            <a:prstDash val="solid"/>
            <a:round/>
            <a:headEnd len="med" w="med" type="none"/>
            <a:tailEnd len="med" w="med" type="none"/>
          </a:ln>
        </p:spPr>
      </p:cxnSp>
      <p:cxnSp>
        <p:nvCxnSpPr>
          <p:cNvPr id="2555" name="Google Shape;2555;p166"/>
          <p:cNvCxnSpPr>
            <a:endCxn id="2550" idx="3"/>
          </p:cNvCxnSpPr>
          <p:nvPr/>
        </p:nvCxnSpPr>
        <p:spPr>
          <a:xfrm flipH="1" rot="10800000">
            <a:off x="2126361" y="1417796"/>
            <a:ext cx="1824600" cy="1355700"/>
          </a:xfrm>
          <a:prstGeom prst="straightConnector1">
            <a:avLst/>
          </a:prstGeom>
          <a:noFill/>
          <a:ln cap="flat" cmpd="sng" w="9525">
            <a:solidFill>
              <a:schemeClr val="dk2"/>
            </a:solidFill>
            <a:prstDash val="solid"/>
            <a:round/>
            <a:headEnd len="med" w="med" type="none"/>
            <a:tailEnd len="med" w="med" type="none"/>
          </a:ln>
        </p:spPr>
      </p:cxnSp>
      <p:cxnSp>
        <p:nvCxnSpPr>
          <p:cNvPr id="2556" name="Google Shape;2556;p166"/>
          <p:cNvCxnSpPr>
            <a:stCxn id="2550" idx="4"/>
            <a:endCxn id="2547" idx="0"/>
          </p:cNvCxnSpPr>
          <p:nvPr/>
        </p:nvCxnSpPr>
        <p:spPr>
          <a:xfrm>
            <a:off x="4133925" y="1488925"/>
            <a:ext cx="0" cy="1180500"/>
          </a:xfrm>
          <a:prstGeom prst="straightConnector1">
            <a:avLst/>
          </a:prstGeom>
          <a:noFill/>
          <a:ln cap="flat" cmpd="sng" w="9525">
            <a:solidFill>
              <a:schemeClr val="dk2"/>
            </a:solidFill>
            <a:prstDash val="solid"/>
            <a:round/>
            <a:headEnd len="med" w="med" type="none"/>
            <a:tailEnd len="med" w="med" type="none"/>
          </a:ln>
        </p:spPr>
      </p:cxnSp>
      <p:cxnSp>
        <p:nvCxnSpPr>
          <p:cNvPr id="2557" name="Google Shape;2557;p166"/>
          <p:cNvCxnSpPr>
            <a:stCxn id="2550" idx="6"/>
            <a:endCxn id="2549" idx="2"/>
          </p:cNvCxnSpPr>
          <p:nvPr/>
        </p:nvCxnSpPr>
        <p:spPr>
          <a:xfrm>
            <a:off x="4392675" y="1246075"/>
            <a:ext cx="1455900" cy="0"/>
          </a:xfrm>
          <a:prstGeom prst="straightConnector1">
            <a:avLst/>
          </a:prstGeom>
          <a:noFill/>
          <a:ln cap="flat" cmpd="sng" w="76200">
            <a:solidFill>
              <a:schemeClr val="dk2"/>
            </a:solidFill>
            <a:prstDash val="solid"/>
            <a:round/>
            <a:headEnd len="med" w="med" type="none"/>
            <a:tailEnd len="med" w="med" type="none"/>
          </a:ln>
        </p:spPr>
      </p:cxnSp>
      <p:sp>
        <p:nvSpPr>
          <p:cNvPr id="2558" name="Google Shape;2558;p166"/>
          <p:cNvSpPr/>
          <p:nvPr/>
        </p:nvSpPr>
        <p:spPr>
          <a:xfrm>
            <a:off x="1966625" y="366250"/>
            <a:ext cx="4060675" cy="652900"/>
          </a:xfrm>
          <a:custGeom>
            <a:rect b="b" l="l" r="r" t="t"/>
            <a:pathLst>
              <a:path extrusionOk="0" h="26116" w="162427">
                <a:moveTo>
                  <a:pt x="162427" y="26116"/>
                </a:moveTo>
                <a:cubicBezTo>
                  <a:pt x="149369" y="21763"/>
                  <a:pt x="111151" y="0"/>
                  <a:pt x="84080" y="0"/>
                </a:cubicBezTo>
                <a:cubicBezTo>
                  <a:pt x="57009" y="0"/>
                  <a:pt x="14013" y="21763"/>
                  <a:pt x="0" y="26116"/>
                </a:cubicBezTo>
              </a:path>
            </a:pathLst>
          </a:custGeom>
          <a:noFill/>
          <a:ln cap="flat" cmpd="sng" w="76200">
            <a:solidFill>
              <a:schemeClr val="dk2"/>
            </a:solidFill>
            <a:prstDash val="solid"/>
            <a:round/>
            <a:headEnd len="med" w="med" type="none"/>
            <a:tailEnd len="med" w="med" type="none"/>
          </a:ln>
        </p:spPr>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2" name="Shape 2562"/>
        <p:cNvGrpSpPr/>
        <p:nvPr/>
      </p:nvGrpSpPr>
      <p:grpSpPr>
        <a:xfrm>
          <a:off x="0" y="0"/>
          <a:ext cx="0" cy="0"/>
          <a:chOff x="0" y="0"/>
          <a:chExt cx="0" cy="0"/>
        </a:xfrm>
      </p:grpSpPr>
      <p:sp>
        <p:nvSpPr>
          <p:cNvPr id="2563" name="Google Shape;2563;p167"/>
          <p:cNvSpPr/>
          <p:nvPr/>
        </p:nvSpPr>
        <p:spPr>
          <a:xfrm>
            <a:off x="16640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67"/>
          <p:cNvSpPr/>
          <p:nvPr/>
        </p:nvSpPr>
        <p:spPr>
          <a:xfrm>
            <a:off x="1684525"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2565" name="Google Shape;2565;p167"/>
          <p:cNvSpPr/>
          <p:nvPr/>
        </p:nvSpPr>
        <p:spPr>
          <a:xfrm>
            <a:off x="3875175" y="266955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67"/>
          <p:cNvSpPr/>
          <p:nvPr/>
        </p:nvSpPr>
        <p:spPr>
          <a:xfrm>
            <a:off x="5848650"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67"/>
          <p:cNvSpPr/>
          <p:nvPr/>
        </p:nvSpPr>
        <p:spPr>
          <a:xfrm>
            <a:off x="5848650"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67"/>
          <p:cNvSpPr/>
          <p:nvPr/>
        </p:nvSpPr>
        <p:spPr>
          <a:xfrm>
            <a:off x="38751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9" name="Google Shape;2569;p167"/>
          <p:cNvCxnSpPr>
            <a:stCxn id="2563" idx="4"/>
            <a:endCxn id="2564" idx="0"/>
          </p:cNvCxnSpPr>
          <p:nvPr/>
        </p:nvCxnSpPr>
        <p:spPr>
          <a:xfrm>
            <a:off x="1922825" y="1488925"/>
            <a:ext cx="20400" cy="1213500"/>
          </a:xfrm>
          <a:prstGeom prst="straightConnector1">
            <a:avLst/>
          </a:prstGeom>
          <a:noFill/>
          <a:ln cap="flat" cmpd="sng" w="9525">
            <a:solidFill>
              <a:schemeClr val="dk2"/>
            </a:solidFill>
            <a:prstDash val="solid"/>
            <a:round/>
            <a:headEnd len="med" w="med" type="none"/>
            <a:tailEnd len="med" w="med" type="none"/>
          </a:ln>
        </p:spPr>
      </p:cxnSp>
      <p:cxnSp>
        <p:nvCxnSpPr>
          <p:cNvPr id="2570" name="Google Shape;2570;p167"/>
          <p:cNvCxnSpPr>
            <a:stCxn id="2564" idx="6"/>
            <a:endCxn id="2565" idx="2"/>
          </p:cNvCxnSpPr>
          <p:nvPr/>
        </p:nvCxnSpPr>
        <p:spPr>
          <a:xfrm flipH="1" rot="10800000">
            <a:off x="2202025" y="2912350"/>
            <a:ext cx="1673100" cy="33000"/>
          </a:xfrm>
          <a:prstGeom prst="straightConnector1">
            <a:avLst/>
          </a:prstGeom>
          <a:noFill/>
          <a:ln cap="flat" cmpd="sng" w="76200">
            <a:solidFill>
              <a:schemeClr val="dk2"/>
            </a:solidFill>
            <a:prstDash val="solid"/>
            <a:round/>
            <a:headEnd len="med" w="med" type="none"/>
            <a:tailEnd len="med" w="med" type="none"/>
          </a:ln>
        </p:spPr>
      </p:cxnSp>
      <p:cxnSp>
        <p:nvCxnSpPr>
          <p:cNvPr id="2571" name="Google Shape;2571;p167"/>
          <p:cNvCxnSpPr>
            <a:endCxn id="2566" idx="2"/>
          </p:cNvCxnSpPr>
          <p:nvPr/>
        </p:nvCxnSpPr>
        <p:spPr>
          <a:xfrm>
            <a:off x="4392750" y="2912350"/>
            <a:ext cx="1455900" cy="33000"/>
          </a:xfrm>
          <a:prstGeom prst="straightConnector1">
            <a:avLst/>
          </a:prstGeom>
          <a:noFill/>
          <a:ln cap="flat" cmpd="sng" w="76200">
            <a:solidFill>
              <a:schemeClr val="dk2"/>
            </a:solidFill>
            <a:prstDash val="solid"/>
            <a:round/>
            <a:headEnd len="med" w="med" type="none"/>
            <a:tailEnd len="med" w="med" type="none"/>
          </a:ln>
        </p:spPr>
      </p:cxnSp>
      <p:cxnSp>
        <p:nvCxnSpPr>
          <p:cNvPr id="2572" name="Google Shape;2572;p167"/>
          <p:cNvCxnSpPr>
            <a:stCxn id="2565" idx="7"/>
            <a:endCxn id="2567" idx="3"/>
          </p:cNvCxnSpPr>
          <p:nvPr/>
        </p:nvCxnSpPr>
        <p:spPr>
          <a:xfrm flipH="1" rot="10800000">
            <a:off x="4316889" y="1417679"/>
            <a:ext cx="1607400" cy="1323000"/>
          </a:xfrm>
          <a:prstGeom prst="straightConnector1">
            <a:avLst/>
          </a:prstGeom>
          <a:noFill/>
          <a:ln cap="flat" cmpd="sng" w="76200">
            <a:solidFill>
              <a:schemeClr val="dk2"/>
            </a:solidFill>
            <a:prstDash val="solid"/>
            <a:round/>
            <a:headEnd len="med" w="med" type="none"/>
            <a:tailEnd len="med" w="med" type="none"/>
          </a:ln>
        </p:spPr>
      </p:cxnSp>
      <p:cxnSp>
        <p:nvCxnSpPr>
          <p:cNvPr id="2573" name="Google Shape;2573;p167"/>
          <p:cNvCxnSpPr>
            <a:endCxn id="2568" idx="3"/>
          </p:cNvCxnSpPr>
          <p:nvPr/>
        </p:nvCxnSpPr>
        <p:spPr>
          <a:xfrm flipH="1" rot="10800000">
            <a:off x="2126361" y="1417796"/>
            <a:ext cx="1824600" cy="1355700"/>
          </a:xfrm>
          <a:prstGeom prst="straightConnector1">
            <a:avLst/>
          </a:prstGeom>
          <a:noFill/>
          <a:ln cap="flat" cmpd="sng" w="9525">
            <a:solidFill>
              <a:schemeClr val="dk2"/>
            </a:solidFill>
            <a:prstDash val="solid"/>
            <a:round/>
            <a:headEnd len="med" w="med" type="none"/>
            <a:tailEnd len="med" w="med" type="none"/>
          </a:ln>
        </p:spPr>
      </p:cxnSp>
      <p:cxnSp>
        <p:nvCxnSpPr>
          <p:cNvPr id="2574" name="Google Shape;2574;p167"/>
          <p:cNvCxnSpPr>
            <a:stCxn id="2568" idx="4"/>
            <a:endCxn id="2565" idx="0"/>
          </p:cNvCxnSpPr>
          <p:nvPr/>
        </p:nvCxnSpPr>
        <p:spPr>
          <a:xfrm>
            <a:off x="4133925" y="1488925"/>
            <a:ext cx="0" cy="1180500"/>
          </a:xfrm>
          <a:prstGeom prst="straightConnector1">
            <a:avLst/>
          </a:prstGeom>
          <a:noFill/>
          <a:ln cap="flat" cmpd="sng" w="9525">
            <a:solidFill>
              <a:schemeClr val="dk2"/>
            </a:solidFill>
            <a:prstDash val="solid"/>
            <a:round/>
            <a:headEnd len="med" w="med" type="none"/>
            <a:tailEnd len="med" w="med" type="none"/>
          </a:ln>
        </p:spPr>
      </p:cxnSp>
      <p:cxnSp>
        <p:nvCxnSpPr>
          <p:cNvPr id="2575" name="Google Shape;2575;p167"/>
          <p:cNvCxnSpPr>
            <a:stCxn id="2568" idx="6"/>
            <a:endCxn id="2567" idx="2"/>
          </p:cNvCxnSpPr>
          <p:nvPr/>
        </p:nvCxnSpPr>
        <p:spPr>
          <a:xfrm>
            <a:off x="4392675" y="1246075"/>
            <a:ext cx="1455900" cy="0"/>
          </a:xfrm>
          <a:prstGeom prst="straightConnector1">
            <a:avLst/>
          </a:prstGeom>
          <a:noFill/>
          <a:ln cap="flat" cmpd="sng" w="76200">
            <a:solidFill>
              <a:schemeClr val="dk2"/>
            </a:solidFill>
            <a:prstDash val="solid"/>
            <a:round/>
            <a:headEnd len="med" w="med" type="none"/>
            <a:tailEnd len="med" w="med" type="none"/>
          </a:ln>
        </p:spPr>
      </p:cxnSp>
      <p:sp>
        <p:nvSpPr>
          <p:cNvPr id="2576" name="Google Shape;2576;p167"/>
          <p:cNvSpPr/>
          <p:nvPr/>
        </p:nvSpPr>
        <p:spPr>
          <a:xfrm>
            <a:off x="1966625" y="366250"/>
            <a:ext cx="4060675" cy="652900"/>
          </a:xfrm>
          <a:custGeom>
            <a:rect b="b" l="l" r="r" t="t"/>
            <a:pathLst>
              <a:path extrusionOk="0" h="26116" w="162427">
                <a:moveTo>
                  <a:pt x="162427" y="26116"/>
                </a:moveTo>
                <a:cubicBezTo>
                  <a:pt x="149369" y="21763"/>
                  <a:pt x="111151" y="0"/>
                  <a:pt x="84080" y="0"/>
                </a:cubicBezTo>
                <a:cubicBezTo>
                  <a:pt x="57009" y="0"/>
                  <a:pt x="14013" y="21763"/>
                  <a:pt x="0" y="26116"/>
                </a:cubicBezTo>
              </a:path>
            </a:pathLst>
          </a:custGeom>
          <a:noFill/>
          <a:ln cap="flat" cmpd="sng" w="76200">
            <a:solidFill>
              <a:schemeClr val="dk2"/>
            </a:solidFill>
            <a:prstDash val="solid"/>
            <a:round/>
            <a:headEnd len="med" w="med" type="none"/>
            <a:tailEnd len="med" w="med" type="none"/>
          </a:ln>
        </p:spPr>
      </p:sp>
      <p:sp>
        <p:nvSpPr>
          <p:cNvPr id="2577" name="Google Shape;2577;p167"/>
          <p:cNvSpPr txBox="1"/>
          <p:nvPr/>
        </p:nvSpPr>
        <p:spPr>
          <a:xfrm>
            <a:off x="3997125" y="2759425"/>
            <a:ext cx="3246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2578" name="Google Shape;2578;p167"/>
          <p:cNvSpPr txBox="1"/>
          <p:nvPr/>
        </p:nvSpPr>
        <p:spPr>
          <a:xfrm>
            <a:off x="5975400" y="2789875"/>
            <a:ext cx="304200" cy="2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2579" name="Google Shape;2579;p167"/>
          <p:cNvSpPr txBox="1"/>
          <p:nvPr/>
        </p:nvSpPr>
        <p:spPr>
          <a:xfrm>
            <a:off x="5934800" y="1136225"/>
            <a:ext cx="324600" cy="2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2580" name="Google Shape;2580;p167"/>
          <p:cNvSpPr txBox="1"/>
          <p:nvPr/>
        </p:nvSpPr>
        <p:spPr>
          <a:xfrm>
            <a:off x="1744925" y="1115950"/>
            <a:ext cx="3813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2581" name="Google Shape;2581;p167"/>
          <p:cNvSpPr txBox="1"/>
          <p:nvPr/>
        </p:nvSpPr>
        <p:spPr>
          <a:xfrm>
            <a:off x="3986975" y="1065225"/>
            <a:ext cx="3246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5" name="Shape 2585"/>
        <p:cNvGrpSpPr/>
        <p:nvPr/>
      </p:nvGrpSpPr>
      <p:grpSpPr>
        <a:xfrm>
          <a:off x="0" y="0"/>
          <a:ext cx="0" cy="0"/>
          <a:chOff x="0" y="0"/>
          <a:chExt cx="0" cy="0"/>
        </a:xfrm>
      </p:grpSpPr>
      <p:sp>
        <p:nvSpPr>
          <p:cNvPr id="2586" name="Google Shape;2586;p168"/>
          <p:cNvSpPr/>
          <p:nvPr/>
        </p:nvSpPr>
        <p:spPr>
          <a:xfrm>
            <a:off x="4199125" y="5689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2587" name="Google Shape;2587;p168"/>
          <p:cNvSpPr/>
          <p:nvPr/>
        </p:nvSpPr>
        <p:spPr>
          <a:xfrm>
            <a:off x="3570375" y="183135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88" name="Google Shape;2588;p168"/>
          <p:cNvCxnSpPr>
            <a:stCxn id="2586" idx="3"/>
            <a:endCxn id="2587" idx="0"/>
          </p:cNvCxnSpPr>
          <p:nvPr/>
        </p:nvCxnSpPr>
        <p:spPr>
          <a:xfrm flipH="1">
            <a:off x="3829111" y="983471"/>
            <a:ext cx="445800" cy="847800"/>
          </a:xfrm>
          <a:prstGeom prst="straightConnector1">
            <a:avLst/>
          </a:prstGeom>
          <a:noFill/>
          <a:ln cap="flat" cmpd="sng" w="38100">
            <a:solidFill>
              <a:srgbClr val="6AA84F"/>
            </a:solidFill>
            <a:prstDash val="solid"/>
            <a:round/>
            <a:headEnd len="med" w="med" type="none"/>
            <a:tailEnd len="med" w="med" type="triangle"/>
          </a:ln>
        </p:spPr>
      </p:cxnSp>
      <p:sp>
        <p:nvSpPr>
          <p:cNvPr id="2589" name="Google Shape;2589;p168"/>
          <p:cNvSpPr/>
          <p:nvPr/>
        </p:nvSpPr>
        <p:spPr>
          <a:xfrm>
            <a:off x="2876850" y="30073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0" name="Google Shape;2590;p168"/>
          <p:cNvCxnSpPr>
            <a:endCxn id="2589" idx="0"/>
          </p:cNvCxnSpPr>
          <p:nvPr/>
        </p:nvCxnSpPr>
        <p:spPr>
          <a:xfrm flipH="1">
            <a:off x="3135600" y="2277100"/>
            <a:ext cx="534900" cy="730200"/>
          </a:xfrm>
          <a:prstGeom prst="straightConnector1">
            <a:avLst/>
          </a:prstGeom>
          <a:noFill/>
          <a:ln cap="flat" cmpd="sng" w="38100">
            <a:solidFill>
              <a:srgbClr val="6AA84F"/>
            </a:solidFill>
            <a:prstDash val="solid"/>
            <a:round/>
            <a:headEnd len="med" w="med" type="none"/>
            <a:tailEnd len="med" w="med" type="triangle"/>
          </a:ln>
        </p:spPr>
      </p:cxnSp>
      <p:sp>
        <p:nvSpPr>
          <p:cNvPr id="2591" name="Google Shape;2591;p168"/>
          <p:cNvSpPr/>
          <p:nvPr/>
        </p:nvSpPr>
        <p:spPr>
          <a:xfrm>
            <a:off x="4248450" y="29844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2" name="Google Shape;2592;p168"/>
          <p:cNvCxnSpPr>
            <a:stCxn id="2587" idx="5"/>
            <a:endCxn id="2591" idx="1"/>
          </p:cNvCxnSpPr>
          <p:nvPr/>
        </p:nvCxnSpPr>
        <p:spPr>
          <a:xfrm>
            <a:off x="4012089" y="2245921"/>
            <a:ext cx="312000" cy="809700"/>
          </a:xfrm>
          <a:prstGeom prst="straightConnector1">
            <a:avLst/>
          </a:prstGeom>
          <a:noFill/>
          <a:ln cap="flat" cmpd="sng" w="38100">
            <a:solidFill>
              <a:srgbClr val="6AA84F"/>
            </a:solidFill>
            <a:prstDash val="solid"/>
            <a:round/>
            <a:headEnd len="med" w="med" type="none"/>
            <a:tailEnd len="med" w="med" type="triangle"/>
          </a:ln>
        </p:spPr>
      </p:cxnSp>
      <p:sp>
        <p:nvSpPr>
          <p:cNvPr id="2593" name="Google Shape;2593;p168"/>
          <p:cNvSpPr/>
          <p:nvPr/>
        </p:nvSpPr>
        <p:spPr>
          <a:xfrm>
            <a:off x="5093075" y="42036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68"/>
          <p:cNvSpPr/>
          <p:nvPr/>
        </p:nvSpPr>
        <p:spPr>
          <a:xfrm>
            <a:off x="3645275" y="42036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5" name="Google Shape;2595;p168"/>
          <p:cNvCxnSpPr>
            <a:endCxn id="2594" idx="0"/>
          </p:cNvCxnSpPr>
          <p:nvPr/>
        </p:nvCxnSpPr>
        <p:spPr>
          <a:xfrm flipH="1">
            <a:off x="3904025" y="3444325"/>
            <a:ext cx="498900" cy="759300"/>
          </a:xfrm>
          <a:prstGeom prst="straightConnector1">
            <a:avLst/>
          </a:prstGeom>
          <a:noFill/>
          <a:ln cap="flat" cmpd="sng" w="38100">
            <a:solidFill>
              <a:srgbClr val="6AA84F"/>
            </a:solidFill>
            <a:prstDash val="solid"/>
            <a:round/>
            <a:headEnd len="med" w="med" type="none"/>
            <a:tailEnd len="med" w="med" type="triangle"/>
          </a:ln>
        </p:spPr>
      </p:cxnSp>
      <p:cxnSp>
        <p:nvCxnSpPr>
          <p:cNvPr id="2596" name="Google Shape;2596;p168"/>
          <p:cNvCxnSpPr>
            <a:stCxn id="2597" idx="0"/>
            <a:endCxn id="2593" idx="1"/>
          </p:cNvCxnSpPr>
          <p:nvPr/>
        </p:nvCxnSpPr>
        <p:spPr>
          <a:xfrm>
            <a:off x="4680761" y="3416754"/>
            <a:ext cx="488100" cy="858000"/>
          </a:xfrm>
          <a:prstGeom prst="straightConnector1">
            <a:avLst/>
          </a:prstGeom>
          <a:noFill/>
          <a:ln cap="flat" cmpd="sng" w="38100">
            <a:solidFill>
              <a:srgbClr val="6AA84F"/>
            </a:solidFill>
            <a:prstDash val="solid"/>
            <a:round/>
            <a:headEnd len="med" w="med" type="none"/>
            <a:tailEnd len="med" w="med" type="triangle"/>
          </a:ln>
        </p:spPr>
      </p:cxnSp>
      <p:sp>
        <p:nvSpPr>
          <p:cNvPr id="2598" name="Google Shape;2598;p168"/>
          <p:cNvSpPr/>
          <p:nvPr/>
        </p:nvSpPr>
        <p:spPr>
          <a:xfrm>
            <a:off x="4092500" y="2054225"/>
            <a:ext cx="1486775" cy="2165675"/>
          </a:xfrm>
          <a:custGeom>
            <a:rect b="b" l="l" r="r" t="t"/>
            <a:pathLst>
              <a:path extrusionOk="0" h="86627" w="59471">
                <a:moveTo>
                  <a:pt x="55098" y="86627"/>
                </a:moveTo>
                <a:cubicBezTo>
                  <a:pt x="55151" y="80788"/>
                  <a:pt x="64599" y="66032"/>
                  <a:pt x="55416" y="51594"/>
                </a:cubicBezTo>
                <a:cubicBezTo>
                  <a:pt x="46233" y="37156"/>
                  <a:pt x="9236" y="8599"/>
                  <a:pt x="0" y="0"/>
                </a:cubicBezTo>
              </a:path>
            </a:pathLst>
          </a:custGeom>
          <a:noFill/>
          <a:ln cap="flat" cmpd="sng" w="28575">
            <a:solidFill>
              <a:srgbClr val="980000"/>
            </a:solidFill>
            <a:prstDash val="solid"/>
            <a:round/>
            <a:headEnd len="med" w="med" type="none"/>
            <a:tailEnd len="med" w="med" type="triangle"/>
          </a:ln>
        </p:spPr>
      </p:sp>
      <p:sp>
        <p:nvSpPr>
          <p:cNvPr id="2599" name="Google Shape;2599;p168"/>
          <p:cNvSpPr/>
          <p:nvPr/>
        </p:nvSpPr>
        <p:spPr>
          <a:xfrm>
            <a:off x="4665775" y="963400"/>
            <a:ext cx="1187675" cy="3328150"/>
          </a:xfrm>
          <a:custGeom>
            <a:rect b="b" l="l" r="r" t="t"/>
            <a:pathLst>
              <a:path extrusionOk="0" h="133126" w="47507">
                <a:moveTo>
                  <a:pt x="35670" y="133126"/>
                </a:moveTo>
                <a:cubicBezTo>
                  <a:pt x="37634" y="123519"/>
                  <a:pt x="47879" y="92785"/>
                  <a:pt x="47454" y="75481"/>
                </a:cubicBezTo>
                <a:cubicBezTo>
                  <a:pt x="47029" y="58177"/>
                  <a:pt x="41031" y="41881"/>
                  <a:pt x="33122" y="29301"/>
                </a:cubicBezTo>
                <a:cubicBezTo>
                  <a:pt x="25213" y="16721"/>
                  <a:pt x="5520" y="4884"/>
                  <a:pt x="0" y="0"/>
                </a:cubicBezTo>
              </a:path>
            </a:pathLst>
          </a:custGeom>
          <a:noFill/>
          <a:ln cap="flat" cmpd="sng" w="28575">
            <a:solidFill>
              <a:srgbClr val="980000"/>
            </a:solidFill>
            <a:prstDash val="solid"/>
            <a:round/>
            <a:headEnd len="med" w="med" type="none"/>
            <a:tailEnd len="med" w="med" type="triangle"/>
          </a:ln>
        </p:spPr>
      </p:sp>
      <p:sp>
        <p:nvSpPr>
          <p:cNvPr id="2600" name="Google Shape;2600;p168"/>
          <p:cNvSpPr/>
          <p:nvPr/>
        </p:nvSpPr>
        <p:spPr>
          <a:xfrm>
            <a:off x="1752789" y="859900"/>
            <a:ext cx="2467100" cy="3614775"/>
          </a:xfrm>
          <a:custGeom>
            <a:rect b="b" l="l" r="r" t="t"/>
            <a:pathLst>
              <a:path extrusionOk="0" h="144591" w="98684">
                <a:moveTo>
                  <a:pt x="76390" y="144591"/>
                </a:moveTo>
                <a:cubicBezTo>
                  <a:pt x="65827" y="141088"/>
                  <a:pt x="24477" y="137479"/>
                  <a:pt x="13012" y="123572"/>
                </a:cubicBezTo>
                <a:cubicBezTo>
                  <a:pt x="1547" y="109665"/>
                  <a:pt x="-6681" y="81744"/>
                  <a:pt x="7598" y="61149"/>
                </a:cubicBezTo>
                <a:cubicBezTo>
                  <a:pt x="21877" y="40554"/>
                  <a:pt x="83503" y="10192"/>
                  <a:pt x="98684" y="0"/>
                </a:cubicBezTo>
              </a:path>
            </a:pathLst>
          </a:custGeom>
          <a:noFill/>
          <a:ln cap="flat" cmpd="sng" w="28575">
            <a:solidFill>
              <a:srgbClr val="980000"/>
            </a:solidFill>
            <a:prstDash val="solid"/>
            <a:round/>
            <a:headEnd len="med" w="med" type="none"/>
            <a:tailEnd len="med" w="med" type="triangle"/>
          </a:ln>
        </p:spPr>
      </p:sp>
      <p:sp>
        <p:nvSpPr>
          <p:cNvPr id="2601" name="Google Shape;2601;p168"/>
          <p:cNvSpPr txBox="1"/>
          <p:nvPr/>
        </p:nvSpPr>
        <p:spPr>
          <a:xfrm>
            <a:off x="4001550" y="1261250"/>
            <a:ext cx="10875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Tree edge</a:t>
            </a:r>
            <a:endParaRPr/>
          </a:p>
        </p:txBody>
      </p:sp>
      <p:sp>
        <p:nvSpPr>
          <p:cNvPr id="2602" name="Google Shape;2602;p168"/>
          <p:cNvSpPr txBox="1"/>
          <p:nvPr/>
        </p:nvSpPr>
        <p:spPr>
          <a:xfrm>
            <a:off x="5850325" y="2305325"/>
            <a:ext cx="13809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Back edge</a:t>
            </a:r>
            <a:endParaRPr/>
          </a:p>
        </p:txBody>
      </p:sp>
      <p:sp>
        <p:nvSpPr>
          <p:cNvPr id="2603" name="Google Shape;2603;p168"/>
          <p:cNvSpPr txBox="1"/>
          <p:nvPr/>
        </p:nvSpPr>
        <p:spPr>
          <a:xfrm>
            <a:off x="3702925" y="1871625"/>
            <a:ext cx="345000" cy="2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2604" name="Google Shape;2604;p168"/>
          <p:cNvSpPr txBox="1"/>
          <p:nvPr/>
        </p:nvSpPr>
        <p:spPr>
          <a:xfrm>
            <a:off x="3002900" y="3104350"/>
            <a:ext cx="312000" cy="3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2605" name="Google Shape;2605;p168"/>
          <p:cNvSpPr txBox="1"/>
          <p:nvPr/>
        </p:nvSpPr>
        <p:spPr>
          <a:xfrm>
            <a:off x="4362325" y="3084075"/>
            <a:ext cx="3120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2606" name="Google Shape;2606;p168"/>
          <p:cNvSpPr txBox="1"/>
          <p:nvPr/>
        </p:nvSpPr>
        <p:spPr>
          <a:xfrm>
            <a:off x="3773925" y="4321750"/>
            <a:ext cx="324600" cy="3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2607" name="Google Shape;2607;p168"/>
          <p:cNvSpPr txBox="1"/>
          <p:nvPr/>
        </p:nvSpPr>
        <p:spPr>
          <a:xfrm>
            <a:off x="5214525" y="4311600"/>
            <a:ext cx="312000" cy="3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1" name="Shape 2611"/>
        <p:cNvGrpSpPr/>
        <p:nvPr/>
      </p:nvGrpSpPr>
      <p:grpSpPr>
        <a:xfrm>
          <a:off x="0" y="0"/>
          <a:ext cx="0" cy="0"/>
          <a:chOff x="0" y="0"/>
          <a:chExt cx="0" cy="0"/>
        </a:xfrm>
      </p:grpSpPr>
      <p:sp>
        <p:nvSpPr>
          <p:cNvPr id="2612" name="Google Shape;2612;p169"/>
          <p:cNvSpPr txBox="1"/>
          <p:nvPr>
            <p:ph idx="4294967295" type="body"/>
          </p:nvPr>
        </p:nvSpPr>
        <p:spPr>
          <a:xfrm>
            <a:off x="181200" y="195700"/>
            <a:ext cx="8520600" cy="39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class Graph {</a:t>
            </a:r>
            <a:br>
              <a:rPr lang="en" sz="1400"/>
            </a:br>
            <a:r>
              <a:rPr lang="en" sz="1400"/>
              <a:t>  …..</a:t>
            </a:r>
            <a:endParaRPr sz="1400"/>
          </a:p>
          <a:p>
            <a:pPr indent="0" lvl="0" marL="0" rtl="0" algn="l">
              <a:spcBef>
                <a:spcPts val="1600"/>
              </a:spcBef>
              <a:spcAft>
                <a:spcPts val="0"/>
              </a:spcAft>
              <a:buNone/>
            </a:pPr>
            <a:r>
              <a:rPr lang="en" sz="1400"/>
              <a:t>//adjList is an array of lists</a:t>
            </a:r>
            <a:endParaRPr sz="1400"/>
          </a:p>
          <a:p>
            <a:pPr indent="0" lvl="0" marL="0" rtl="0" algn="l">
              <a:spcBef>
                <a:spcPts val="1600"/>
              </a:spcBef>
              <a:spcAft>
                <a:spcPts val="0"/>
              </a:spcAft>
              <a:buNone/>
            </a:pPr>
            <a:r>
              <a:rPr lang="en" sz="1400"/>
              <a:t>  void DFS(int source) {</a:t>
            </a:r>
            <a:br>
              <a:rPr lang="en" sz="1400"/>
            </a:br>
            <a:r>
              <a:rPr lang="en" sz="1400"/>
              <a:t>       visited[source] = 1</a:t>
            </a:r>
            <a:br>
              <a:rPr lang="en" sz="1400"/>
            </a:br>
            <a:r>
              <a:rPr lang="en" sz="1400"/>
              <a:t>       for neighbor in adjList[source]:</a:t>
            </a:r>
            <a:br>
              <a:rPr lang="en" sz="1400"/>
            </a:br>
            <a:r>
              <a:rPr lang="en" sz="1400"/>
              <a:t>	   if visited[neighbor] == -1:</a:t>
            </a:r>
            <a:br>
              <a:rPr lang="en" sz="1400"/>
            </a:br>
            <a:r>
              <a:rPr lang="en" sz="1400"/>
              <a:t>                   DFS(neighbor)</a:t>
            </a:r>
            <a:br>
              <a:rPr lang="en" sz="1400"/>
            </a:br>
            <a:r>
              <a:rPr lang="en" sz="1400"/>
              <a:t>       }</a:t>
            </a:r>
            <a:endParaRPr sz="1400"/>
          </a:p>
          <a:p>
            <a:pPr indent="0" lvl="0" marL="0" rtl="0" algn="l">
              <a:spcBef>
                <a:spcPts val="1600"/>
              </a:spcBef>
              <a:spcAft>
                <a:spcPts val="1600"/>
              </a:spcAft>
              <a:buNone/>
            </a:pPr>
            <a:r>
              <a:rPr lang="en" sz="1400"/>
              <a:t>}</a:t>
            </a:r>
            <a:endParaRPr sz="1400"/>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6" name="Shape 2616"/>
        <p:cNvGrpSpPr/>
        <p:nvPr/>
      </p:nvGrpSpPr>
      <p:grpSpPr>
        <a:xfrm>
          <a:off x="0" y="0"/>
          <a:ext cx="0" cy="0"/>
          <a:chOff x="0" y="0"/>
          <a:chExt cx="0" cy="0"/>
        </a:xfrm>
      </p:grpSpPr>
      <p:pic>
        <p:nvPicPr>
          <p:cNvPr id="2617" name="Google Shape;2617;p170"/>
          <p:cNvPicPr preferRelativeResize="0"/>
          <p:nvPr/>
        </p:nvPicPr>
        <p:blipFill>
          <a:blip r:embed="rId3">
            <a:alphaModFix/>
          </a:blip>
          <a:stretch>
            <a:fillRect/>
          </a:stretch>
        </p:blipFill>
        <p:spPr>
          <a:xfrm>
            <a:off x="152400" y="152400"/>
            <a:ext cx="8164809" cy="4838698"/>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1" name="Shape 2621"/>
        <p:cNvGrpSpPr/>
        <p:nvPr/>
      </p:nvGrpSpPr>
      <p:grpSpPr>
        <a:xfrm>
          <a:off x="0" y="0"/>
          <a:ext cx="0" cy="0"/>
          <a:chOff x="0" y="0"/>
          <a:chExt cx="0" cy="0"/>
        </a:xfrm>
      </p:grpSpPr>
      <p:pic>
        <p:nvPicPr>
          <p:cNvPr id="2622" name="Google Shape;2622;p171"/>
          <p:cNvPicPr preferRelativeResize="0"/>
          <p:nvPr/>
        </p:nvPicPr>
        <p:blipFill>
          <a:blip r:embed="rId3">
            <a:alphaModFix/>
          </a:blip>
          <a:stretch>
            <a:fillRect/>
          </a:stretch>
        </p:blipFill>
        <p:spPr>
          <a:xfrm>
            <a:off x="152400" y="152400"/>
            <a:ext cx="5694776" cy="4838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92" name="Google Shape;192;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93" name="Google Shape;193;p28"/>
          <p:cNvPicPr preferRelativeResize="0"/>
          <p:nvPr/>
        </p:nvPicPr>
        <p:blipFill>
          <a:blip r:embed="rId3">
            <a:alphaModFix/>
          </a:blip>
          <a:stretch>
            <a:fillRect/>
          </a:stretch>
        </p:blipFill>
        <p:spPr>
          <a:xfrm>
            <a:off x="0" y="179149"/>
            <a:ext cx="9144000" cy="4785202"/>
          </a:xfrm>
          <a:prstGeom prst="rect">
            <a:avLst/>
          </a:prstGeom>
          <a:noFill/>
          <a:ln>
            <a:noFill/>
          </a:ln>
        </p:spPr>
      </p:pic>
      <p:sp>
        <p:nvSpPr>
          <p:cNvPr id="194" name="Google Shape;194;p28"/>
          <p:cNvSpPr txBox="1"/>
          <p:nvPr/>
        </p:nvSpPr>
        <p:spPr>
          <a:xfrm>
            <a:off x="7251900" y="1511525"/>
            <a:ext cx="1892100" cy="16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Each land area denoted by a letter. </a:t>
            </a:r>
            <a:endParaRPr sz="2400"/>
          </a:p>
        </p:txBody>
      </p:sp>
      <p:sp>
        <p:nvSpPr>
          <p:cNvPr id="195" name="Google Shape;195;p28"/>
          <p:cNvSpPr/>
          <p:nvPr/>
        </p:nvSpPr>
        <p:spPr>
          <a:xfrm>
            <a:off x="3131775" y="1130825"/>
            <a:ext cx="478500" cy="380700"/>
          </a:xfrm>
          <a:prstGeom prst="ellipse">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8"/>
          <p:cNvSpPr/>
          <p:nvPr/>
        </p:nvSpPr>
        <p:spPr>
          <a:xfrm>
            <a:off x="3131775" y="2731025"/>
            <a:ext cx="478500" cy="380700"/>
          </a:xfrm>
          <a:prstGeom prst="ellipse">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8"/>
          <p:cNvSpPr/>
          <p:nvPr/>
        </p:nvSpPr>
        <p:spPr>
          <a:xfrm>
            <a:off x="2903175" y="4102625"/>
            <a:ext cx="478500" cy="380700"/>
          </a:xfrm>
          <a:prstGeom prst="ellipse">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8"/>
          <p:cNvSpPr/>
          <p:nvPr/>
        </p:nvSpPr>
        <p:spPr>
          <a:xfrm>
            <a:off x="6103575" y="2654825"/>
            <a:ext cx="478500" cy="380700"/>
          </a:xfrm>
          <a:prstGeom prst="ellipse">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6" name="Shape 2626"/>
        <p:cNvGrpSpPr/>
        <p:nvPr/>
      </p:nvGrpSpPr>
      <p:grpSpPr>
        <a:xfrm>
          <a:off x="0" y="0"/>
          <a:ext cx="0" cy="0"/>
          <a:chOff x="0" y="0"/>
          <a:chExt cx="0" cy="0"/>
        </a:xfrm>
      </p:grpSpPr>
      <p:pic>
        <p:nvPicPr>
          <p:cNvPr id="2627" name="Google Shape;2627;p172"/>
          <p:cNvPicPr preferRelativeResize="0"/>
          <p:nvPr/>
        </p:nvPicPr>
        <p:blipFill>
          <a:blip r:embed="rId3">
            <a:alphaModFix/>
          </a:blip>
          <a:stretch>
            <a:fillRect/>
          </a:stretch>
        </p:blipFill>
        <p:spPr>
          <a:xfrm>
            <a:off x="152400" y="152400"/>
            <a:ext cx="6966563" cy="4838701"/>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1" name="Shape 2631"/>
        <p:cNvGrpSpPr/>
        <p:nvPr/>
      </p:nvGrpSpPr>
      <p:grpSpPr>
        <a:xfrm>
          <a:off x="0" y="0"/>
          <a:ext cx="0" cy="0"/>
          <a:chOff x="0" y="0"/>
          <a:chExt cx="0" cy="0"/>
        </a:xfrm>
      </p:grpSpPr>
      <p:pic>
        <p:nvPicPr>
          <p:cNvPr id="2632" name="Google Shape;2632;p173"/>
          <p:cNvPicPr preferRelativeResize="0"/>
          <p:nvPr/>
        </p:nvPicPr>
        <p:blipFill>
          <a:blip r:embed="rId3">
            <a:alphaModFix/>
          </a:blip>
          <a:stretch>
            <a:fillRect/>
          </a:stretch>
        </p:blipFill>
        <p:spPr>
          <a:xfrm>
            <a:off x="152400" y="152400"/>
            <a:ext cx="8839204" cy="419994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6" name="Shape 2636"/>
        <p:cNvGrpSpPr/>
        <p:nvPr/>
      </p:nvGrpSpPr>
      <p:grpSpPr>
        <a:xfrm>
          <a:off x="0" y="0"/>
          <a:ext cx="0" cy="0"/>
          <a:chOff x="0" y="0"/>
          <a:chExt cx="0" cy="0"/>
        </a:xfrm>
      </p:grpSpPr>
      <p:pic>
        <p:nvPicPr>
          <p:cNvPr id="2637" name="Google Shape;2637;p174"/>
          <p:cNvPicPr preferRelativeResize="0"/>
          <p:nvPr/>
        </p:nvPicPr>
        <p:blipFill>
          <a:blip r:embed="rId3">
            <a:alphaModFix/>
          </a:blip>
          <a:stretch>
            <a:fillRect/>
          </a:stretch>
        </p:blipFill>
        <p:spPr>
          <a:xfrm>
            <a:off x="152400" y="152400"/>
            <a:ext cx="8504883" cy="48387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1" name="Shape 2641"/>
        <p:cNvGrpSpPr/>
        <p:nvPr/>
      </p:nvGrpSpPr>
      <p:grpSpPr>
        <a:xfrm>
          <a:off x="0" y="0"/>
          <a:ext cx="0" cy="0"/>
          <a:chOff x="0" y="0"/>
          <a:chExt cx="0" cy="0"/>
        </a:xfrm>
      </p:grpSpPr>
      <p:pic>
        <p:nvPicPr>
          <p:cNvPr id="2642" name="Google Shape;2642;p175"/>
          <p:cNvPicPr preferRelativeResize="0"/>
          <p:nvPr/>
        </p:nvPicPr>
        <p:blipFill>
          <a:blip r:embed="rId3">
            <a:alphaModFix/>
          </a:blip>
          <a:stretch>
            <a:fillRect/>
          </a:stretch>
        </p:blipFill>
        <p:spPr>
          <a:xfrm>
            <a:off x="152400" y="152400"/>
            <a:ext cx="8247784" cy="483870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6" name="Shape 2646"/>
        <p:cNvGrpSpPr/>
        <p:nvPr/>
      </p:nvGrpSpPr>
      <p:grpSpPr>
        <a:xfrm>
          <a:off x="0" y="0"/>
          <a:ext cx="0" cy="0"/>
          <a:chOff x="0" y="0"/>
          <a:chExt cx="0" cy="0"/>
        </a:xfrm>
      </p:grpSpPr>
      <p:pic>
        <p:nvPicPr>
          <p:cNvPr id="2647" name="Google Shape;2647;p176"/>
          <p:cNvPicPr preferRelativeResize="0"/>
          <p:nvPr/>
        </p:nvPicPr>
        <p:blipFill>
          <a:blip r:embed="rId3">
            <a:alphaModFix/>
          </a:blip>
          <a:stretch>
            <a:fillRect/>
          </a:stretch>
        </p:blipFill>
        <p:spPr>
          <a:xfrm>
            <a:off x="152400" y="152400"/>
            <a:ext cx="8839200" cy="3292067"/>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1" name="Shape 2651"/>
        <p:cNvGrpSpPr/>
        <p:nvPr/>
      </p:nvGrpSpPr>
      <p:grpSpPr>
        <a:xfrm>
          <a:off x="0" y="0"/>
          <a:ext cx="0" cy="0"/>
          <a:chOff x="0" y="0"/>
          <a:chExt cx="0" cy="0"/>
        </a:xfrm>
      </p:grpSpPr>
      <p:sp>
        <p:nvSpPr>
          <p:cNvPr id="2652" name="Google Shape;2652;p177"/>
          <p:cNvSpPr txBox="1"/>
          <p:nvPr>
            <p:ph type="title"/>
          </p:nvPr>
        </p:nvSpPr>
        <p:spPr>
          <a:xfrm>
            <a:off x="311700" y="217000"/>
            <a:ext cx="8520600" cy="231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Given an undirected graph, return true if and only if it is </a:t>
            </a:r>
            <a:r>
              <a:rPr b="1" lang="en" sz="2400"/>
              <a:t>bipartite. </a:t>
            </a:r>
            <a:endParaRPr b="1"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Recall that a graph is bipartite if we can split its set of nodes into two independent subsets A and B such that every edge in the graph has one node in A and another node in B.</a:t>
            </a:r>
            <a:endParaRPr sz="2400"/>
          </a:p>
        </p:txBody>
      </p:sp>
      <p:pic>
        <p:nvPicPr>
          <p:cNvPr id="2653" name="Google Shape;2653;p177"/>
          <p:cNvPicPr preferRelativeResize="0"/>
          <p:nvPr/>
        </p:nvPicPr>
        <p:blipFill>
          <a:blip r:embed="rId3">
            <a:alphaModFix/>
          </a:blip>
          <a:stretch>
            <a:fillRect/>
          </a:stretch>
        </p:blipFill>
        <p:spPr>
          <a:xfrm>
            <a:off x="3429000" y="2687800"/>
            <a:ext cx="2095500" cy="2095500"/>
          </a:xfrm>
          <a:prstGeom prst="rect">
            <a:avLst/>
          </a:prstGeom>
          <a:noFill/>
          <a:ln>
            <a:noFill/>
          </a:ln>
        </p:spPr>
      </p:pic>
      <p:sp>
        <p:nvSpPr>
          <p:cNvPr id="2654" name="Google Shape;2654;p177"/>
          <p:cNvSpPr/>
          <p:nvPr/>
        </p:nvSpPr>
        <p:spPr>
          <a:xfrm>
            <a:off x="3589125" y="2518150"/>
            <a:ext cx="358800" cy="358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2655" name="Google Shape;2655;p177"/>
          <p:cNvSpPr/>
          <p:nvPr/>
        </p:nvSpPr>
        <p:spPr>
          <a:xfrm>
            <a:off x="4960725" y="2518150"/>
            <a:ext cx="358800" cy="358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9" name="Shape 2659"/>
        <p:cNvGrpSpPr/>
        <p:nvPr/>
      </p:nvGrpSpPr>
      <p:grpSpPr>
        <a:xfrm>
          <a:off x="0" y="0"/>
          <a:ext cx="0" cy="0"/>
          <a:chOff x="0" y="0"/>
          <a:chExt cx="0" cy="0"/>
        </a:xfrm>
      </p:grpSpPr>
      <p:pic>
        <p:nvPicPr>
          <p:cNvPr id="2660" name="Google Shape;2660;p178"/>
          <p:cNvPicPr preferRelativeResize="0"/>
          <p:nvPr/>
        </p:nvPicPr>
        <p:blipFill>
          <a:blip r:embed="rId3">
            <a:alphaModFix/>
          </a:blip>
          <a:stretch>
            <a:fillRect/>
          </a:stretch>
        </p:blipFill>
        <p:spPr>
          <a:xfrm>
            <a:off x="152400" y="152400"/>
            <a:ext cx="8839203" cy="3460689"/>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4" name="Shape 2664"/>
        <p:cNvGrpSpPr/>
        <p:nvPr/>
      </p:nvGrpSpPr>
      <p:grpSpPr>
        <a:xfrm>
          <a:off x="0" y="0"/>
          <a:ext cx="0" cy="0"/>
          <a:chOff x="0" y="0"/>
          <a:chExt cx="0" cy="0"/>
        </a:xfrm>
      </p:grpSpPr>
      <p:sp>
        <p:nvSpPr>
          <p:cNvPr id="2665" name="Google Shape;2665;p179"/>
          <p:cNvSpPr txBox="1"/>
          <p:nvPr>
            <p:ph type="title"/>
          </p:nvPr>
        </p:nvSpPr>
        <p:spPr>
          <a:xfrm>
            <a:off x="311700" y="1769850"/>
            <a:ext cx="8520600" cy="163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Can the vertices of a given graph G be colored using only two colors so that adjacent vertices have different colors?</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9" name="Shape 2669"/>
        <p:cNvGrpSpPr/>
        <p:nvPr/>
      </p:nvGrpSpPr>
      <p:grpSpPr>
        <a:xfrm>
          <a:off x="0" y="0"/>
          <a:ext cx="0" cy="0"/>
          <a:chOff x="0" y="0"/>
          <a:chExt cx="0" cy="0"/>
        </a:xfrm>
      </p:grpSpPr>
      <p:pic>
        <p:nvPicPr>
          <p:cNvPr id="2670" name="Google Shape;2670;p180"/>
          <p:cNvPicPr preferRelativeResize="0"/>
          <p:nvPr/>
        </p:nvPicPr>
        <p:blipFill>
          <a:blip r:embed="rId3">
            <a:alphaModFix/>
          </a:blip>
          <a:stretch>
            <a:fillRect/>
          </a:stretch>
        </p:blipFill>
        <p:spPr>
          <a:xfrm>
            <a:off x="152400" y="152400"/>
            <a:ext cx="6419850" cy="289560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4" name="Shape 2674"/>
        <p:cNvGrpSpPr/>
        <p:nvPr/>
      </p:nvGrpSpPr>
      <p:grpSpPr>
        <a:xfrm>
          <a:off x="0" y="0"/>
          <a:ext cx="0" cy="0"/>
          <a:chOff x="0" y="0"/>
          <a:chExt cx="0" cy="0"/>
        </a:xfrm>
      </p:grpSpPr>
      <p:pic>
        <p:nvPicPr>
          <p:cNvPr id="2675" name="Google Shape;2675;p181"/>
          <p:cNvPicPr preferRelativeResize="0"/>
          <p:nvPr/>
        </p:nvPicPr>
        <p:blipFill>
          <a:blip r:embed="rId3">
            <a:alphaModFix/>
          </a:blip>
          <a:stretch>
            <a:fillRect/>
          </a:stretch>
        </p:blipFill>
        <p:spPr>
          <a:xfrm>
            <a:off x="152400" y="152400"/>
            <a:ext cx="8684523" cy="4838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9"/>
          <p:cNvSpPr txBox="1"/>
          <p:nvPr/>
        </p:nvSpPr>
        <p:spPr>
          <a:xfrm>
            <a:off x="641575" y="454850"/>
            <a:ext cx="4349700" cy="38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t>
            </a:r>
            <a:r>
              <a:rPr lang="en" sz="2000"/>
              <a:t>For this I use the capital letters A, B, C, D, for each of the land areas separated by the river. If a traveller goes from A to B over bridge a or b, I write this as AB — where the first letter refers to the area the traveller is leaving, and the second refers to the area he arrives at after crossing the bridge.</a:t>
            </a:r>
            <a:r>
              <a:rPr lang="en" sz="2000"/>
              <a: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(Euler’s 1736 paper)</a:t>
            </a:r>
            <a:endParaRPr sz="2000"/>
          </a:p>
        </p:txBody>
      </p:sp>
      <p:pic>
        <p:nvPicPr>
          <p:cNvPr id="204" name="Google Shape;204;p29"/>
          <p:cNvPicPr preferRelativeResize="0"/>
          <p:nvPr/>
        </p:nvPicPr>
        <p:blipFill>
          <a:blip r:embed="rId3">
            <a:alphaModFix/>
          </a:blip>
          <a:stretch>
            <a:fillRect/>
          </a:stretch>
        </p:blipFill>
        <p:spPr>
          <a:xfrm>
            <a:off x="5186839" y="0"/>
            <a:ext cx="3951922" cy="5143500"/>
          </a:xfrm>
          <a:prstGeom prst="rect">
            <a:avLst/>
          </a:prstGeom>
          <a:noFill/>
          <a:ln>
            <a:noFill/>
          </a:ln>
        </p:spPr>
      </p:pic>
      <p:sp>
        <p:nvSpPr>
          <p:cNvPr id="205" name="Google Shape;205;p29"/>
          <p:cNvSpPr txBox="1"/>
          <p:nvPr/>
        </p:nvSpPr>
        <p:spPr>
          <a:xfrm>
            <a:off x="619825" y="4056075"/>
            <a:ext cx="4001700" cy="8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38761D"/>
                </a:solidFill>
              </a:rPr>
              <a:t>Tip: Check if the given problem can be modeled as a graph.</a:t>
            </a:r>
            <a:endParaRPr sz="2000">
              <a:solidFill>
                <a:srgbClr val="38761D"/>
              </a:solidFil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9" name="Shape 2679"/>
        <p:cNvGrpSpPr/>
        <p:nvPr/>
      </p:nvGrpSpPr>
      <p:grpSpPr>
        <a:xfrm>
          <a:off x="0" y="0"/>
          <a:ext cx="0" cy="0"/>
          <a:chOff x="0" y="0"/>
          <a:chExt cx="0" cy="0"/>
        </a:xfrm>
      </p:grpSpPr>
      <p:pic>
        <p:nvPicPr>
          <p:cNvPr id="2680" name="Google Shape;2680;p182"/>
          <p:cNvPicPr preferRelativeResize="0"/>
          <p:nvPr/>
        </p:nvPicPr>
        <p:blipFill>
          <a:blip r:embed="rId3">
            <a:alphaModFix/>
          </a:blip>
          <a:stretch>
            <a:fillRect/>
          </a:stretch>
        </p:blipFill>
        <p:spPr>
          <a:xfrm>
            <a:off x="152400" y="152400"/>
            <a:ext cx="8839200" cy="2699709"/>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4" name="Shape 2684"/>
        <p:cNvGrpSpPr/>
        <p:nvPr/>
      </p:nvGrpSpPr>
      <p:grpSpPr>
        <a:xfrm>
          <a:off x="0" y="0"/>
          <a:ext cx="0" cy="0"/>
          <a:chOff x="0" y="0"/>
          <a:chExt cx="0" cy="0"/>
        </a:xfrm>
      </p:grpSpPr>
      <p:sp>
        <p:nvSpPr>
          <p:cNvPr id="2685" name="Google Shape;2685;p183"/>
          <p:cNvSpPr txBox="1"/>
          <p:nvPr>
            <p:ph type="title"/>
          </p:nvPr>
        </p:nvSpPr>
        <p:spPr>
          <a:xfrm>
            <a:off x="398700" y="40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BFS</a:t>
            </a:r>
            <a:endParaRPr/>
          </a:p>
        </p:txBody>
      </p:sp>
      <p:sp>
        <p:nvSpPr>
          <p:cNvPr id="2686" name="Google Shape;2686;p183"/>
          <p:cNvSpPr txBox="1"/>
          <p:nvPr>
            <p:ph idx="4294967295" type="body"/>
          </p:nvPr>
        </p:nvSpPr>
        <p:spPr>
          <a:xfrm>
            <a:off x="181200" y="7171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class Graph {</a:t>
            </a:r>
            <a:endParaRPr sz="1400"/>
          </a:p>
          <a:p>
            <a:pPr indent="0" lvl="0" marL="0" rtl="0" algn="l">
              <a:spcBef>
                <a:spcPts val="1600"/>
              </a:spcBef>
              <a:spcAft>
                <a:spcPts val="0"/>
              </a:spcAft>
              <a:buNone/>
            </a:pPr>
            <a:r>
              <a:rPr lang="en" sz="1400"/>
              <a:t>  void BFS(int s) {</a:t>
            </a:r>
            <a:br>
              <a:rPr lang="en" sz="1400"/>
            </a:br>
            <a:r>
              <a:rPr lang="en" sz="1400"/>
              <a:t>    //visited, captured and parent initialized to 0, 0 and null</a:t>
            </a:r>
            <a:br>
              <a:rPr lang="en" sz="1400"/>
            </a:br>
            <a:r>
              <a:rPr lang="en" sz="1400"/>
              <a:t>    captured[s] = 1; visited[s] = 1</a:t>
            </a:r>
            <a:br>
              <a:rPr lang="en" sz="1400"/>
            </a:br>
            <a:br>
              <a:rPr lang="en" sz="1400"/>
            </a:br>
            <a:r>
              <a:rPr lang="en" sz="1400"/>
              <a:t>     q = new Queue(); q.push(s);</a:t>
            </a:r>
            <a:br>
              <a:rPr lang="en" sz="1400"/>
            </a:br>
            <a:r>
              <a:rPr lang="en" sz="1400"/>
              <a:t>     while not isEmpty(q): //capture the next vertex</a:t>
            </a:r>
            <a:br>
              <a:rPr lang="en" sz="1400"/>
            </a:br>
            <a:r>
              <a:rPr lang="en" sz="1400"/>
              <a:t>	   v = q.pop()</a:t>
            </a:r>
            <a:br>
              <a:rPr lang="en" sz="1400"/>
            </a:br>
            <a:r>
              <a:rPr lang="en" sz="1400"/>
              <a:t>	   captured[v] = 1</a:t>
            </a:r>
            <a:br>
              <a:rPr lang="en" sz="1400"/>
            </a:br>
            <a:r>
              <a:rPr lang="en" sz="1400"/>
              <a:t>	   for w in Adjlist[v]:</a:t>
            </a:r>
            <a:br>
              <a:rPr lang="en" sz="1400"/>
            </a:br>
            <a:r>
              <a:rPr lang="en" sz="1400"/>
              <a:t>		if visited[w] == 0 then </a:t>
            </a:r>
            <a:br>
              <a:rPr lang="en" sz="1400"/>
            </a:br>
            <a:r>
              <a:rPr lang="en" sz="1400"/>
              <a:t>	            visited[w] = 1; parent[w] = v;</a:t>
            </a:r>
            <a:br>
              <a:rPr lang="en" sz="1400"/>
            </a:br>
            <a:r>
              <a:rPr lang="en" sz="1400"/>
              <a:t>		   q.push(w);</a:t>
            </a:r>
            <a:endParaRPr sz="1400"/>
          </a:p>
          <a:p>
            <a:pPr indent="0" lvl="0" marL="0" rtl="0" algn="l">
              <a:spcBef>
                <a:spcPts val="1600"/>
              </a:spcBef>
              <a:spcAft>
                <a:spcPts val="0"/>
              </a:spcAft>
              <a:buNone/>
            </a:pPr>
            <a:r>
              <a:rPr lang="en" sz="1400"/>
              <a:t>  }</a:t>
            </a:r>
            <a:endParaRPr sz="1400"/>
          </a:p>
          <a:p>
            <a:pPr indent="0" lvl="0" marL="0" rtl="0" algn="l">
              <a:spcBef>
                <a:spcPts val="1600"/>
              </a:spcBef>
              <a:spcAft>
                <a:spcPts val="1600"/>
              </a:spcAft>
              <a:buNone/>
            </a:pPr>
            <a:r>
              <a:rPr lang="en" sz="1400"/>
              <a:t>}</a:t>
            </a:r>
            <a:endParaRPr sz="1400"/>
          </a:p>
        </p:txBody>
      </p:sp>
      <p:sp>
        <p:nvSpPr>
          <p:cNvPr id="2687" name="Google Shape;2687;p183"/>
          <p:cNvSpPr/>
          <p:nvPr/>
        </p:nvSpPr>
        <p:spPr>
          <a:xfrm>
            <a:off x="4425550" y="17725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83"/>
          <p:cNvSpPr/>
          <p:nvPr/>
        </p:nvSpPr>
        <p:spPr>
          <a:xfrm>
            <a:off x="6763675" y="15439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9" name="Google Shape;2689;p183"/>
          <p:cNvCxnSpPr/>
          <p:nvPr/>
        </p:nvCxnSpPr>
        <p:spPr>
          <a:xfrm>
            <a:off x="64159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2690" name="Google Shape;2690;p183"/>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2691" name="Google Shape;2691;p183"/>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cxnSp>
        <p:nvCxnSpPr>
          <p:cNvPr id="2692" name="Google Shape;2692;p183"/>
          <p:cNvCxnSpPr/>
          <p:nvPr/>
        </p:nvCxnSpPr>
        <p:spPr>
          <a:xfrm flipH="1" rot="10800000">
            <a:off x="5654600" y="2757325"/>
            <a:ext cx="1489800" cy="59100"/>
          </a:xfrm>
          <a:prstGeom prst="straightConnector1">
            <a:avLst/>
          </a:prstGeom>
          <a:noFill/>
          <a:ln cap="flat" cmpd="sng" w="9525">
            <a:solidFill>
              <a:schemeClr val="dk2"/>
            </a:solidFill>
            <a:prstDash val="solid"/>
            <a:round/>
            <a:headEnd len="med" w="med" type="none"/>
            <a:tailEnd len="med" w="med" type="triangle"/>
          </a:ln>
        </p:spPr>
      </p:cxnSp>
      <p:cxnSp>
        <p:nvCxnSpPr>
          <p:cNvPr id="2693" name="Google Shape;2693;p183"/>
          <p:cNvCxnSpPr/>
          <p:nvPr/>
        </p:nvCxnSpPr>
        <p:spPr>
          <a:xfrm>
            <a:off x="5698075" y="3055650"/>
            <a:ext cx="1609500" cy="419400"/>
          </a:xfrm>
          <a:prstGeom prst="straightConnector1">
            <a:avLst/>
          </a:prstGeom>
          <a:noFill/>
          <a:ln cap="flat" cmpd="sng" w="9525">
            <a:solidFill>
              <a:schemeClr val="dk2"/>
            </a:solidFill>
            <a:prstDash val="solid"/>
            <a:round/>
            <a:headEnd len="med" w="med" type="none"/>
            <a:tailEnd len="med" w="med" type="triangle"/>
          </a:ln>
        </p:spPr>
      </p:cxnSp>
      <p:sp>
        <p:nvSpPr>
          <p:cNvPr id="2694" name="Google Shape;2694;p183"/>
          <p:cNvSpPr/>
          <p:nvPr/>
        </p:nvSpPr>
        <p:spPr>
          <a:xfrm>
            <a:off x="48861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2695" name="Google Shape;2695;p183"/>
          <p:cNvSpPr txBox="1"/>
          <p:nvPr/>
        </p:nvSpPr>
        <p:spPr>
          <a:xfrm>
            <a:off x="5810025" y="418625"/>
            <a:ext cx="2667300" cy="7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Vertices are captured in increasing order of distance from source s. </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9" name="Shape 2699"/>
        <p:cNvGrpSpPr/>
        <p:nvPr/>
      </p:nvGrpSpPr>
      <p:grpSpPr>
        <a:xfrm>
          <a:off x="0" y="0"/>
          <a:ext cx="0" cy="0"/>
          <a:chOff x="0" y="0"/>
          <a:chExt cx="0" cy="0"/>
        </a:xfrm>
      </p:grpSpPr>
      <p:sp>
        <p:nvSpPr>
          <p:cNvPr id="2700" name="Google Shape;2700;p184"/>
          <p:cNvSpPr txBox="1"/>
          <p:nvPr>
            <p:ph type="title"/>
          </p:nvPr>
        </p:nvSpPr>
        <p:spPr>
          <a:xfrm>
            <a:off x="398700" y="40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BFS</a:t>
            </a:r>
            <a:endParaRPr/>
          </a:p>
        </p:txBody>
      </p:sp>
      <p:sp>
        <p:nvSpPr>
          <p:cNvPr id="2701" name="Google Shape;2701;p184"/>
          <p:cNvSpPr txBox="1"/>
          <p:nvPr>
            <p:ph idx="4294967295" type="body"/>
          </p:nvPr>
        </p:nvSpPr>
        <p:spPr>
          <a:xfrm>
            <a:off x="28800" y="7171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class Graph {</a:t>
            </a:r>
            <a:endParaRPr sz="1400"/>
          </a:p>
          <a:p>
            <a:pPr indent="0" lvl="0" marL="0" rtl="0" algn="l">
              <a:spcBef>
                <a:spcPts val="1600"/>
              </a:spcBef>
              <a:spcAft>
                <a:spcPts val="0"/>
              </a:spcAft>
              <a:buNone/>
            </a:pPr>
            <a:r>
              <a:rPr lang="en" sz="1400"/>
              <a:t>  void BFS(int s) {</a:t>
            </a:r>
            <a:br>
              <a:rPr lang="en" sz="1400"/>
            </a:br>
            <a:r>
              <a:rPr lang="en" sz="1400"/>
              <a:t>    //d, visited, captured and parent initialized to INF, 0, 0 and null</a:t>
            </a:r>
            <a:br>
              <a:rPr lang="en" sz="1400"/>
            </a:br>
            <a:r>
              <a:rPr lang="en" sz="1400"/>
              <a:t>    </a:t>
            </a:r>
            <a:r>
              <a:rPr b="1" lang="en" sz="1400"/>
              <a:t>d[s] = 0;</a:t>
            </a:r>
            <a:r>
              <a:rPr lang="en" sz="1400"/>
              <a:t> captured[s] = 1; visited[s] = 1</a:t>
            </a:r>
            <a:br>
              <a:rPr lang="en" sz="1400"/>
            </a:br>
            <a:br>
              <a:rPr lang="en" sz="1400"/>
            </a:br>
            <a:r>
              <a:rPr lang="en" sz="1400"/>
              <a:t>     q = new Queue(); q.push(s);</a:t>
            </a:r>
            <a:br>
              <a:rPr lang="en" sz="1400"/>
            </a:br>
            <a:r>
              <a:rPr lang="en" sz="1400"/>
              <a:t>     while not isEmpty(q): //capture the next vertex</a:t>
            </a:r>
            <a:br>
              <a:rPr lang="en" sz="1400"/>
            </a:br>
            <a:r>
              <a:rPr lang="en" sz="1400"/>
              <a:t>	   v = q.pop()</a:t>
            </a:r>
            <a:br>
              <a:rPr lang="en" sz="1400"/>
            </a:br>
            <a:r>
              <a:rPr lang="en" sz="1400"/>
              <a:t>	   captured[v] = 1</a:t>
            </a:r>
            <a:br>
              <a:rPr lang="en" sz="1400"/>
            </a:br>
            <a:r>
              <a:rPr lang="en" sz="1400"/>
              <a:t>	   for w in Adjlist[v]:</a:t>
            </a:r>
            <a:br>
              <a:rPr lang="en" sz="1400"/>
            </a:br>
            <a:r>
              <a:rPr lang="en" sz="1400"/>
              <a:t>		if visited[w] == 0 then </a:t>
            </a:r>
            <a:br>
              <a:rPr lang="en" sz="1400"/>
            </a:br>
            <a:r>
              <a:rPr lang="en" sz="1400"/>
              <a:t>	            visited[w] = 1; parent[w] = v; </a:t>
            </a:r>
            <a:r>
              <a:rPr b="1" lang="en" sz="1400"/>
              <a:t>d[w] = d[v] + 1</a:t>
            </a:r>
            <a:br>
              <a:rPr lang="en" sz="1400"/>
            </a:br>
            <a:r>
              <a:rPr lang="en" sz="1400"/>
              <a:t>		   q.push(w);</a:t>
            </a:r>
            <a:br>
              <a:rPr lang="en" sz="1400"/>
            </a:br>
            <a:r>
              <a:rPr lang="en" sz="1400"/>
              <a:t>                  else</a:t>
            </a:r>
            <a:br>
              <a:rPr lang="en" sz="1400"/>
            </a:br>
            <a:r>
              <a:rPr lang="en" sz="1400"/>
              <a:t>                    </a:t>
            </a:r>
            <a:r>
              <a:rPr b="1" lang="en" sz="1400"/>
              <a:t> if d[w] == d[v] then graph is not bipartite</a:t>
            </a:r>
            <a:br>
              <a:rPr b="1" lang="en" sz="1400"/>
            </a:br>
            <a:r>
              <a:rPr b="1" lang="en" sz="1400"/>
              <a:t>     //Conclusion: Graph is bipartite</a:t>
            </a:r>
            <a:endParaRPr b="1" sz="1400"/>
          </a:p>
          <a:p>
            <a:pPr indent="0" lvl="0" marL="0" rtl="0" algn="l">
              <a:spcBef>
                <a:spcPts val="1600"/>
              </a:spcBef>
              <a:spcAft>
                <a:spcPts val="0"/>
              </a:spcAft>
              <a:buNone/>
            </a:pPr>
            <a:r>
              <a:rPr lang="en" sz="1400"/>
              <a:t>  }</a:t>
            </a:r>
            <a:endParaRPr sz="1400"/>
          </a:p>
          <a:p>
            <a:pPr indent="0" lvl="0" marL="0" rtl="0" algn="l">
              <a:spcBef>
                <a:spcPts val="1600"/>
              </a:spcBef>
              <a:spcAft>
                <a:spcPts val="1600"/>
              </a:spcAft>
              <a:buNone/>
            </a:pPr>
            <a:r>
              <a:rPr lang="en" sz="1400"/>
              <a:t>}</a:t>
            </a:r>
            <a:endParaRPr sz="1400"/>
          </a:p>
        </p:txBody>
      </p:sp>
      <p:sp>
        <p:nvSpPr>
          <p:cNvPr id="2702" name="Google Shape;2702;p184"/>
          <p:cNvSpPr/>
          <p:nvPr/>
        </p:nvSpPr>
        <p:spPr>
          <a:xfrm>
            <a:off x="4501750" y="17725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84"/>
          <p:cNvSpPr/>
          <p:nvPr/>
        </p:nvSpPr>
        <p:spPr>
          <a:xfrm>
            <a:off x="6763675" y="15439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4" name="Google Shape;2704;p184"/>
          <p:cNvCxnSpPr/>
          <p:nvPr/>
        </p:nvCxnSpPr>
        <p:spPr>
          <a:xfrm>
            <a:off x="64159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2705" name="Google Shape;2705;p184"/>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2706" name="Google Shape;2706;p184"/>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cxnSp>
        <p:nvCxnSpPr>
          <p:cNvPr id="2707" name="Google Shape;2707;p184"/>
          <p:cNvCxnSpPr/>
          <p:nvPr/>
        </p:nvCxnSpPr>
        <p:spPr>
          <a:xfrm flipH="1" rot="10800000">
            <a:off x="5654600" y="2757325"/>
            <a:ext cx="1489800" cy="59100"/>
          </a:xfrm>
          <a:prstGeom prst="straightConnector1">
            <a:avLst/>
          </a:prstGeom>
          <a:noFill/>
          <a:ln cap="flat" cmpd="sng" w="9525">
            <a:solidFill>
              <a:schemeClr val="dk2"/>
            </a:solidFill>
            <a:prstDash val="solid"/>
            <a:round/>
            <a:headEnd len="med" w="med" type="none"/>
            <a:tailEnd len="med" w="med" type="triangle"/>
          </a:ln>
        </p:spPr>
      </p:cxnSp>
      <p:cxnSp>
        <p:nvCxnSpPr>
          <p:cNvPr id="2708" name="Google Shape;2708;p184"/>
          <p:cNvCxnSpPr/>
          <p:nvPr/>
        </p:nvCxnSpPr>
        <p:spPr>
          <a:xfrm>
            <a:off x="5698075" y="3055650"/>
            <a:ext cx="1609500" cy="419400"/>
          </a:xfrm>
          <a:prstGeom prst="straightConnector1">
            <a:avLst/>
          </a:prstGeom>
          <a:noFill/>
          <a:ln cap="flat" cmpd="sng" w="9525">
            <a:solidFill>
              <a:schemeClr val="dk2"/>
            </a:solidFill>
            <a:prstDash val="solid"/>
            <a:round/>
            <a:headEnd len="med" w="med" type="none"/>
            <a:tailEnd len="med" w="med" type="triangle"/>
          </a:ln>
        </p:spPr>
      </p:cxnSp>
      <p:sp>
        <p:nvSpPr>
          <p:cNvPr id="2709" name="Google Shape;2709;p184"/>
          <p:cNvSpPr/>
          <p:nvPr/>
        </p:nvSpPr>
        <p:spPr>
          <a:xfrm>
            <a:off x="48861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3" name="Shape 2713"/>
        <p:cNvGrpSpPr/>
        <p:nvPr/>
      </p:nvGrpSpPr>
      <p:grpSpPr>
        <a:xfrm>
          <a:off x="0" y="0"/>
          <a:ext cx="0" cy="0"/>
          <a:chOff x="0" y="0"/>
          <a:chExt cx="0" cy="0"/>
        </a:xfrm>
      </p:grpSpPr>
      <p:pic>
        <p:nvPicPr>
          <p:cNvPr id="2714" name="Google Shape;2714;p185"/>
          <p:cNvPicPr preferRelativeResize="0"/>
          <p:nvPr/>
        </p:nvPicPr>
        <p:blipFill>
          <a:blip r:embed="rId3">
            <a:alphaModFix/>
          </a:blip>
          <a:stretch>
            <a:fillRect/>
          </a:stretch>
        </p:blipFill>
        <p:spPr>
          <a:xfrm>
            <a:off x="1219200" y="685800"/>
            <a:ext cx="6096000" cy="300990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8" name="Shape 2718"/>
        <p:cNvGrpSpPr/>
        <p:nvPr/>
      </p:nvGrpSpPr>
      <p:grpSpPr>
        <a:xfrm>
          <a:off x="0" y="0"/>
          <a:ext cx="0" cy="0"/>
          <a:chOff x="0" y="0"/>
          <a:chExt cx="0" cy="0"/>
        </a:xfrm>
      </p:grpSpPr>
      <p:pic>
        <p:nvPicPr>
          <p:cNvPr id="2719" name="Google Shape;2719;p186"/>
          <p:cNvPicPr preferRelativeResize="0"/>
          <p:nvPr/>
        </p:nvPicPr>
        <p:blipFill>
          <a:blip r:embed="rId3">
            <a:alphaModFix/>
          </a:blip>
          <a:stretch>
            <a:fillRect/>
          </a:stretch>
        </p:blipFill>
        <p:spPr>
          <a:xfrm>
            <a:off x="152400" y="152400"/>
            <a:ext cx="8839199" cy="3140242"/>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3" name="Shape 2723"/>
        <p:cNvGrpSpPr/>
        <p:nvPr/>
      </p:nvGrpSpPr>
      <p:grpSpPr>
        <a:xfrm>
          <a:off x="0" y="0"/>
          <a:ext cx="0" cy="0"/>
          <a:chOff x="0" y="0"/>
          <a:chExt cx="0" cy="0"/>
        </a:xfrm>
      </p:grpSpPr>
      <p:pic>
        <p:nvPicPr>
          <p:cNvPr id="2724" name="Google Shape;2724;p187"/>
          <p:cNvPicPr preferRelativeResize="0"/>
          <p:nvPr/>
        </p:nvPicPr>
        <p:blipFill>
          <a:blip r:embed="rId3">
            <a:alphaModFix/>
          </a:blip>
          <a:stretch>
            <a:fillRect/>
          </a:stretch>
        </p:blipFill>
        <p:spPr>
          <a:xfrm>
            <a:off x="152400" y="152400"/>
            <a:ext cx="8839201" cy="2572366"/>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8" name="Shape 2728"/>
        <p:cNvGrpSpPr/>
        <p:nvPr/>
      </p:nvGrpSpPr>
      <p:grpSpPr>
        <a:xfrm>
          <a:off x="0" y="0"/>
          <a:ext cx="0" cy="0"/>
          <a:chOff x="0" y="0"/>
          <a:chExt cx="0" cy="0"/>
        </a:xfrm>
      </p:grpSpPr>
      <p:pic>
        <p:nvPicPr>
          <p:cNvPr id="2729" name="Google Shape;2729;p188"/>
          <p:cNvPicPr preferRelativeResize="0"/>
          <p:nvPr/>
        </p:nvPicPr>
        <p:blipFill>
          <a:blip r:embed="rId3">
            <a:alphaModFix/>
          </a:blip>
          <a:stretch>
            <a:fillRect/>
          </a:stretch>
        </p:blipFill>
        <p:spPr>
          <a:xfrm>
            <a:off x="152400" y="152400"/>
            <a:ext cx="6612249" cy="4838701"/>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3" name="Shape 2733"/>
        <p:cNvGrpSpPr/>
        <p:nvPr/>
      </p:nvGrpSpPr>
      <p:grpSpPr>
        <a:xfrm>
          <a:off x="0" y="0"/>
          <a:ext cx="0" cy="0"/>
          <a:chOff x="0" y="0"/>
          <a:chExt cx="0" cy="0"/>
        </a:xfrm>
      </p:grpSpPr>
      <p:pic>
        <p:nvPicPr>
          <p:cNvPr id="2734" name="Google Shape;2734;p189"/>
          <p:cNvPicPr preferRelativeResize="0"/>
          <p:nvPr/>
        </p:nvPicPr>
        <p:blipFill>
          <a:blip r:embed="rId3">
            <a:alphaModFix/>
          </a:blip>
          <a:stretch>
            <a:fillRect/>
          </a:stretch>
        </p:blipFill>
        <p:spPr>
          <a:xfrm>
            <a:off x="152400" y="158500"/>
            <a:ext cx="8610600" cy="2305050"/>
          </a:xfrm>
          <a:prstGeom prst="rect">
            <a:avLst/>
          </a:prstGeom>
          <a:noFill/>
          <a:ln>
            <a:noFill/>
          </a:ln>
        </p:spPr>
      </p:pic>
      <p:pic>
        <p:nvPicPr>
          <p:cNvPr id="2735" name="Google Shape;2735;p189"/>
          <p:cNvPicPr preferRelativeResize="0"/>
          <p:nvPr/>
        </p:nvPicPr>
        <p:blipFill>
          <a:blip r:embed="rId4">
            <a:alphaModFix/>
          </a:blip>
          <a:stretch>
            <a:fillRect/>
          </a:stretch>
        </p:blipFill>
        <p:spPr>
          <a:xfrm>
            <a:off x="914400" y="3143250"/>
            <a:ext cx="7414624" cy="1941175"/>
          </a:xfrm>
          <a:prstGeom prst="rect">
            <a:avLst/>
          </a:prstGeom>
          <a:noFill/>
          <a:ln>
            <a:noFill/>
          </a:ln>
        </p:spPr>
      </p:pic>
      <p:sp>
        <p:nvSpPr>
          <p:cNvPr id="2736" name="Google Shape;2736;p189"/>
          <p:cNvSpPr txBox="1"/>
          <p:nvPr/>
        </p:nvSpPr>
        <p:spPr>
          <a:xfrm>
            <a:off x="3824650" y="2361800"/>
            <a:ext cx="3084000" cy="5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OR</a:t>
            </a:r>
            <a:endParaRPr sz="3600"/>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0" name="Shape 2740"/>
        <p:cNvGrpSpPr/>
        <p:nvPr/>
      </p:nvGrpSpPr>
      <p:grpSpPr>
        <a:xfrm>
          <a:off x="0" y="0"/>
          <a:ext cx="0" cy="0"/>
          <a:chOff x="0" y="0"/>
          <a:chExt cx="0" cy="0"/>
        </a:xfrm>
      </p:grpSpPr>
      <p:pic>
        <p:nvPicPr>
          <p:cNvPr id="2741" name="Google Shape;2741;p190"/>
          <p:cNvPicPr preferRelativeResize="0"/>
          <p:nvPr/>
        </p:nvPicPr>
        <p:blipFill>
          <a:blip r:embed="rId3">
            <a:alphaModFix/>
          </a:blip>
          <a:stretch>
            <a:fillRect/>
          </a:stretch>
        </p:blipFill>
        <p:spPr>
          <a:xfrm>
            <a:off x="152400" y="152400"/>
            <a:ext cx="8839202" cy="4189224"/>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5" name="Shape 2745"/>
        <p:cNvGrpSpPr/>
        <p:nvPr/>
      </p:nvGrpSpPr>
      <p:grpSpPr>
        <a:xfrm>
          <a:off x="0" y="0"/>
          <a:ext cx="0" cy="0"/>
          <a:chOff x="0" y="0"/>
          <a:chExt cx="0" cy="0"/>
        </a:xfrm>
      </p:grpSpPr>
      <p:pic>
        <p:nvPicPr>
          <p:cNvPr id="2746" name="Google Shape;2746;p191"/>
          <p:cNvPicPr preferRelativeResize="0"/>
          <p:nvPr/>
        </p:nvPicPr>
        <p:blipFill>
          <a:blip r:embed="rId3">
            <a:alphaModFix/>
          </a:blip>
          <a:stretch>
            <a:fillRect/>
          </a:stretch>
        </p:blipFill>
        <p:spPr>
          <a:xfrm>
            <a:off x="152400" y="152400"/>
            <a:ext cx="3809895" cy="4838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id="210" name="Google Shape;210;p30"/>
          <p:cNvPicPr preferRelativeResize="0"/>
          <p:nvPr/>
        </p:nvPicPr>
        <p:blipFill>
          <a:blip r:embed="rId3">
            <a:alphaModFix/>
          </a:blip>
          <a:stretch>
            <a:fillRect/>
          </a:stretch>
        </p:blipFill>
        <p:spPr>
          <a:xfrm>
            <a:off x="1357313" y="0"/>
            <a:ext cx="6429374" cy="5143500"/>
          </a:xfrm>
          <a:prstGeom prst="rect">
            <a:avLst/>
          </a:prstGeom>
          <a:noFill/>
          <a:ln>
            <a:noFill/>
          </a:ln>
        </p:spPr>
      </p:pic>
      <p:sp>
        <p:nvSpPr>
          <p:cNvPr id="211" name="Google Shape;211;p30"/>
          <p:cNvSpPr txBox="1"/>
          <p:nvPr/>
        </p:nvSpPr>
        <p:spPr>
          <a:xfrm>
            <a:off x="5056175" y="163125"/>
            <a:ext cx="2653500" cy="5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Vertex / Node C</a:t>
            </a:r>
            <a:endParaRPr sz="2400"/>
          </a:p>
        </p:txBody>
      </p:sp>
      <p:sp>
        <p:nvSpPr>
          <p:cNvPr id="212" name="Google Shape;212;p30"/>
          <p:cNvSpPr txBox="1"/>
          <p:nvPr/>
        </p:nvSpPr>
        <p:spPr>
          <a:xfrm>
            <a:off x="5999400" y="973175"/>
            <a:ext cx="2305200" cy="5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Edge (C,D)</a:t>
            </a:r>
            <a:endParaRPr sz="2400"/>
          </a:p>
        </p:txBody>
      </p:sp>
      <p:sp>
        <p:nvSpPr>
          <p:cNvPr id="213" name="Google Shape;213;p30"/>
          <p:cNvSpPr txBox="1"/>
          <p:nvPr/>
        </p:nvSpPr>
        <p:spPr>
          <a:xfrm>
            <a:off x="163125" y="-22000"/>
            <a:ext cx="24141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Graph</a:t>
            </a:r>
            <a:endParaRPr sz="3600"/>
          </a:p>
          <a:p>
            <a:pPr indent="0" lvl="0" marL="0" rtl="0" algn="l">
              <a:spcBef>
                <a:spcPts val="0"/>
              </a:spcBef>
              <a:spcAft>
                <a:spcPts val="0"/>
              </a:spcAft>
              <a:buNone/>
            </a:pPr>
            <a:r>
              <a:rPr lang="en" sz="2400"/>
              <a:t>(undirected)</a:t>
            </a:r>
            <a:endParaRPr sz="2400"/>
          </a:p>
        </p:txBody>
      </p:sp>
      <p:sp>
        <p:nvSpPr>
          <p:cNvPr id="214" name="Google Shape;214;p30"/>
          <p:cNvSpPr txBox="1"/>
          <p:nvPr/>
        </p:nvSpPr>
        <p:spPr>
          <a:xfrm>
            <a:off x="7024750" y="3181550"/>
            <a:ext cx="2033400" cy="16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Adjacent</a:t>
            </a:r>
            <a:endParaRPr sz="3000"/>
          </a:p>
          <a:p>
            <a:pPr indent="0" lvl="0" marL="0" rtl="0" algn="l">
              <a:spcBef>
                <a:spcPts val="0"/>
              </a:spcBef>
              <a:spcAft>
                <a:spcPts val="0"/>
              </a:spcAft>
              <a:buNone/>
            </a:pPr>
            <a:r>
              <a:rPr lang="en" sz="3600"/>
              <a:t>Path</a:t>
            </a:r>
            <a:endParaRPr sz="3600"/>
          </a:p>
          <a:p>
            <a:pPr indent="0" lvl="0" marL="0" rtl="0" algn="l">
              <a:spcBef>
                <a:spcPts val="0"/>
              </a:spcBef>
              <a:spcAft>
                <a:spcPts val="0"/>
              </a:spcAft>
              <a:buNone/>
            </a:pPr>
            <a:r>
              <a:rPr lang="en" sz="3600"/>
              <a:t>Cycle</a:t>
            </a:r>
            <a:endParaRPr sz="3600"/>
          </a:p>
        </p:txBody>
      </p:sp>
      <p:sp>
        <p:nvSpPr>
          <p:cNvPr id="215" name="Google Shape;215;p30"/>
          <p:cNvSpPr txBox="1"/>
          <p:nvPr/>
        </p:nvSpPr>
        <p:spPr>
          <a:xfrm>
            <a:off x="1642000" y="2294300"/>
            <a:ext cx="3807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A</a:t>
            </a:r>
            <a:endParaRPr sz="2400">
              <a:solidFill>
                <a:srgbClr val="FFFFFF"/>
              </a:solidFill>
            </a:endParaRPr>
          </a:p>
        </p:txBody>
      </p:sp>
      <p:sp>
        <p:nvSpPr>
          <p:cNvPr id="216" name="Google Shape;216;p30"/>
          <p:cNvSpPr txBox="1"/>
          <p:nvPr/>
        </p:nvSpPr>
        <p:spPr>
          <a:xfrm>
            <a:off x="4461400" y="160700"/>
            <a:ext cx="3807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t>
            </a:r>
            <a:endParaRPr sz="2400">
              <a:solidFill>
                <a:srgbClr val="FFFFFF"/>
              </a:solidFill>
            </a:endParaRPr>
          </a:p>
        </p:txBody>
      </p:sp>
      <p:sp>
        <p:nvSpPr>
          <p:cNvPr id="217" name="Google Shape;217;p30"/>
          <p:cNvSpPr txBox="1"/>
          <p:nvPr/>
        </p:nvSpPr>
        <p:spPr>
          <a:xfrm>
            <a:off x="4461400" y="4504100"/>
            <a:ext cx="3807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B</a:t>
            </a:r>
            <a:endParaRPr sz="2400">
              <a:solidFill>
                <a:srgbClr val="FFFFFF"/>
              </a:solidFill>
            </a:endParaRPr>
          </a:p>
        </p:txBody>
      </p:sp>
      <p:sp>
        <p:nvSpPr>
          <p:cNvPr id="218" name="Google Shape;218;p30"/>
          <p:cNvSpPr txBox="1"/>
          <p:nvPr/>
        </p:nvSpPr>
        <p:spPr>
          <a:xfrm>
            <a:off x="7204600" y="2294300"/>
            <a:ext cx="3807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D</a:t>
            </a:r>
            <a:endParaRPr sz="2400">
              <a:solidFill>
                <a:srgbClr val="FFFFFF"/>
              </a:solidFill>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0" name="Shape 2750"/>
        <p:cNvGrpSpPr/>
        <p:nvPr/>
      </p:nvGrpSpPr>
      <p:grpSpPr>
        <a:xfrm>
          <a:off x="0" y="0"/>
          <a:ext cx="0" cy="0"/>
          <a:chOff x="0" y="0"/>
          <a:chExt cx="0" cy="0"/>
        </a:xfrm>
      </p:grpSpPr>
      <p:pic>
        <p:nvPicPr>
          <p:cNvPr id="2751" name="Google Shape;2751;p192"/>
          <p:cNvPicPr preferRelativeResize="0"/>
          <p:nvPr/>
        </p:nvPicPr>
        <p:blipFill>
          <a:blip r:embed="rId3">
            <a:alphaModFix/>
          </a:blip>
          <a:stretch>
            <a:fillRect/>
          </a:stretch>
        </p:blipFill>
        <p:spPr>
          <a:xfrm>
            <a:off x="152400" y="152400"/>
            <a:ext cx="3491309" cy="4838701"/>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5" name="Shape 2755"/>
        <p:cNvGrpSpPr/>
        <p:nvPr/>
      </p:nvGrpSpPr>
      <p:grpSpPr>
        <a:xfrm>
          <a:off x="0" y="0"/>
          <a:ext cx="0" cy="0"/>
          <a:chOff x="0" y="0"/>
          <a:chExt cx="0" cy="0"/>
        </a:xfrm>
      </p:grpSpPr>
      <p:sp>
        <p:nvSpPr>
          <p:cNvPr id="2756" name="Google Shape;2756;p1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Note: Set grid[x][y] = 0 when (x,y) is visited, not when it is captured. Otherwise, the queue size can become very large, with duplicate entries packed inside, and you would get a “time limit exceeded” issue on online coding platforms. </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1" name="Shape 2761"/>
        <p:cNvGrpSpPr/>
        <p:nvPr/>
      </p:nvGrpSpPr>
      <p:grpSpPr>
        <a:xfrm>
          <a:off x="0" y="0"/>
          <a:ext cx="0" cy="0"/>
          <a:chOff x="0" y="0"/>
          <a:chExt cx="0" cy="0"/>
        </a:xfrm>
      </p:grpSpPr>
      <p:pic>
        <p:nvPicPr>
          <p:cNvPr id="2762" name="Google Shape;2762;p194"/>
          <p:cNvPicPr preferRelativeResize="0"/>
          <p:nvPr/>
        </p:nvPicPr>
        <p:blipFill>
          <a:blip r:embed="rId3">
            <a:alphaModFix/>
          </a:blip>
          <a:stretch>
            <a:fillRect/>
          </a:stretch>
        </p:blipFill>
        <p:spPr>
          <a:xfrm>
            <a:off x="152400" y="152400"/>
            <a:ext cx="8839200" cy="4402370"/>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6" name="Shape 2766"/>
        <p:cNvGrpSpPr/>
        <p:nvPr/>
      </p:nvGrpSpPr>
      <p:grpSpPr>
        <a:xfrm>
          <a:off x="0" y="0"/>
          <a:ext cx="0" cy="0"/>
          <a:chOff x="0" y="0"/>
          <a:chExt cx="0" cy="0"/>
        </a:xfrm>
      </p:grpSpPr>
      <p:pic>
        <p:nvPicPr>
          <p:cNvPr id="2767" name="Google Shape;2767;p195"/>
          <p:cNvPicPr preferRelativeResize="0"/>
          <p:nvPr/>
        </p:nvPicPr>
        <p:blipFill>
          <a:blip r:embed="rId3">
            <a:alphaModFix/>
          </a:blip>
          <a:stretch>
            <a:fillRect/>
          </a:stretch>
        </p:blipFill>
        <p:spPr>
          <a:xfrm>
            <a:off x="152400" y="152400"/>
            <a:ext cx="8839200" cy="4678056"/>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1" name="Shape 2771"/>
        <p:cNvGrpSpPr/>
        <p:nvPr/>
      </p:nvGrpSpPr>
      <p:grpSpPr>
        <a:xfrm>
          <a:off x="0" y="0"/>
          <a:ext cx="0" cy="0"/>
          <a:chOff x="0" y="0"/>
          <a:chExt cx="0" cy="0"/>
        </a:xfrm>
      </p:grpSpPr>
      <p:sp>
        <p:nvSpPr>
          <p:cNvPr id="2772" name="Google Shape;2772;p1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Implicit representations of edges</a:t>
            </a:r>
            <a:endParaRPr/>
          </a:p>
        </p:txBody>
      </p:sp>
      <p:sp>
        <p:nvSpPr>
          <p:cNvPr id="2773" name="Google Shape;2773;p1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some cases, we don’t need to use adjacency lists/maps to store the neighbors of a vertex. The neighbors can be dynamically calculated (by a </a:t>
            </a:r>
            <a:r>
              <a:rPr i="1" lang="en"/>
              <a:t>getNeighbors</a:t>
            </a:r>
            <a:r>
              <a:rPr lang="en"/>
              <a:t> function) when the need arises. This typically happens when the given graph is structured like a </a:t>
            </a:r>
            <a:r>
              <a:rPr i="1" lang="en"/>
              <a:t>grid</a:t>
            </a:r>
            <a:r>
              <a:rPr lang="en"/>
              <a:t>, with rows and columns of vertices. </a:t>
            </a:r>
            <a:endParaRPr/>
          </a:p>
          <a:p>
            <a:pPr indent="0" lvl="0" marL="0" rtl="0" algn="l">
              <a:spcBef>
                <a:spcPts val="1600"/>
              </a:spcBef>
              <a:spcAft>
                <a:spcPts val="1600"/>
              </a:spcAft>
              <a:buNone/>
            </a:pPr>
            <a:r>
              <a:rPr lang="en"/>
              <a:t>This approach saves us space without sacrificing time. </a:t>
            </a:r>
            <a:endParaRPr/>
          </a:p>
        </p:txBody>
      </p:sp>
      <p:pic>
        <p:nvPicPr>
          <p:cNvPr id="2774" name="Google Shape;2774;p196"/>
          <p:cNvPicPr preferRelativeResize="0"/>
          <p:nvPr/>
        </p:nvPicPr>
        <p:blipFill>
          <a:blip r:embed="rId3">
            <a:alphaModFix/>
          </a:blip>
          <a:stretch>
            <a:fillRect/>
          </a:stretch>
        </p:blipFill>
        <p:spPr>
          <a:xfrm>
            <a:off x="6357350" y="2534750"/>
            <a:ext cx="2381250" cy="2381250"/>
          </a:xfrm>
          <a:prstGeom prst="rect">
            <a:avLst/>
          </a:prstGeom>
          <a:noFill/>
          <a:ln>
            <a:noFill/>
          </a:ln>
        </p:spPr>
      </p:pic>
      <p:sp>
        <p:nvSpPr>
          <p:cNvPr id="2775" name="Google Shape;2775;p196"/>
          <p:cNvSpPr txBox="1"/>
          <p:nvPr/>
        </p:nvSpPr>
        <p:spPr>
          <a:xfrm>
            <a:off x="4255425" y="3186600"/>
            <a:ext cx="1983300" cy="15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E.g, City Map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Every vertex has 4 neighbors unless it is close to the grid boundary.</a:t>
            </a:r>
            <a:endParaRPr/>
          </a:p>
        </p:txBody>
      </p:sp>
      <p:cxnSp>
        <p:nvCxnSpPr>
          <p:cNvPr id="2776" name="Google Shape;2776;p196"/>
          <p:cNvCxnSpPr/>
          <p:nvPr/>
        </p:nvCxnSpPr>
        <p:spPr>
          <a:xfrm flipH="1" rot="10800000">
            <a:off x="5535750" y="3411625"/>
            <a:ext cx="873300" cy="7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0" name="Shape 2780"/>
        <p:cNvGrpSpPr/>
        <p:nvPr/>
      </p:nvGrpSpPr>
      <p:grpSpPr>
        <a:xfrm>
          <a:off x="0" y="0"/>
          <a:ext cx="0" cy="0"/>
          <a:chOff x="0" y="0"/>
          <a:chExt cx="0" cy="0"/>
        </a:xfrm>
      </p:grpSpPr>
      <p:pic>
        <p:nvPicPr>
          <p:cNvPr id="2781" name="Google Shape;2781;p197"/>
          <p:cNvPicPr preferRelativeResize="0"/>
          <p:nvPr/>
        </p:nvPicPr>
        <p:blipFill>
          <a:blip r:embed="rId3">
            <a:alphaModFix/>
          </a:blip>
          <a:stretch>
            <a:fillRect/>
          </a:stretch>
        </p:blipFill>
        <p:spPr>
          <a:xfrm>
            <a:off x="152400" y="152400"/>
            <a:ext cx="5550274" cy="4838700"/>
          </a:xfrm>
          <a:prstGeom prst="rect">
            <a:avLst/>
          </a:prstGeom>
          <a:noFill/>
          <a:ln>
            <a:noFill/>
          </a:ln>
        </p:spPr>
      </p:pic>
      <p:sp>
        <p:nvSpPr>
          <p:cNvPr id="2782" name="Google Shape;2782;p197"/>
          <p:cNvSpPr txBox="1"/>
          <p:nvPr/>
        </p:nvSpPr>
        <p:spPr>
          <a:xfrm>
            <a:off x="78450" y="4775950"/>
            <a:ext cx="47736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http://jeffe.cs.illinois.edu/teaching/algorithms/book/05-graphs.pdf</a:t>
            </a:r>
            <a:endParaRPr/>
          </a:p>
        </p:txBody>
      </p:sp>
      <p:sp>
        <p:nvSpPr>
          <p:cNvPr id="2783" name="Google Shape;2783;p197"/>
          <p:cNvSpPr txBox="1"/>
          <p:nvPr/>
        </p:nvSpPr>
        <p:spPr>
          <a:xfrm>
            <a:off x="5939125" y="593900"/>
            <a:ext cx="2880000" cy="10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The Flood Fill problem</a:t>
            </a:r>
            <a:endParaRPr sz="3000"/>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7" name="Shape 2787"/>
        <p:cNvGrpSpPr/>
        <p:nvPr/>
      </p:nvGrpSpPr>
      <p:grpSpPr>
        <a:xfrm>
          <a:off x="0" y="0"/>
          <a:ext cx="0" cy="0"/>
          <a:chOff x="0" y="0"/>
          <a:chExt cx="0" cy="0"/>
        </a:xfrm>
      </p:grpSpPr>
      <p:pic>
        <p:nvPicPr>
          <p:cNvPr id="2788" name="Google Shape;2788;p198"/>
          <p:cNvPicPr preferRelativeResize="0"/>
          <p:nvPr/>
        </p:nvPicPr>
        <p:blipFill>
          <a:blip r:embed="rId3">
            <a:alphaModFix/>
          </a:blip>
          <a:stretch>
            <a:fillRect/>
          </a:stretch>
        </p:blipFill>
        <p:spPr>
          <a:xfrm>
            <a:off x="152400" y="152400"/>
            <a:ext cx="5550274" cy="4838700"/>
          </a:xfrm>
          <a:prstGeom prst="rect">
            <a:avLst/>
          </a:prstGeom>
          <a:noFill/>
          <a:ln>
            <a:noFill/>
          </a:ln>
        </p:spPr>
      </p:pic>
      <p:sp>
        <p:nvSpPr>
          <p:cNvPr id="2789" name="Google Shape;2789;p198"/>
          <p:cNvSpPr txBox="1"/>
          <p:nvPr/>
        </p:nvSpPr>
        <p:spPr>
          <a:xfrm>
            <a:off x="78450" y="4775950"/>
            <a:ext cx="47736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http://jeffe.cs.illinois.edu/teaching/algorithms/book/05-graphs.pdf</a:t>
            </a:r>
            <a:endParaRPr/>
          </a:p>
        </p:txBody>
      </p:sp>
      <p:sp>
        <p:nvSpPr>
          <p:cNvPr id="2790" name="Google Shape;2790;p198"/>
          <p:cNvSpPr txBox="1"/>
          <p:nvPr/>
        </p:nvSpPr>
        <p:spPr>
          <a:xfrm>
            <a:off x="5939125" y="593900"/>
            <a:ext cx="2880000" cy="41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Given: </a:t>
            </a:r>
            <a:br>
              <a:rPr lang="en" sz="1800"/>
            </a:br>
            <a:r>
              <a:rPr lang="en" sz="1800"/>
              <a:t>1) A 2D array of integer values, where the values represent colors, </a:t>
            </a:r>
            <a:br>
              <a:rPr lang="en" sz="1800"/>
            </a:br>
            <a:r>
              <a:rPr lang="en" sz="1800"/>
              <a:t>2) the coordinates of the starting pixel, and </a:t>
            </a:r>
            <a:br>
              <a:rPr lang="en" sz="1800"/>
            </a:br>
            <a:r>
              <a:rPr lang="en" sz="1800"/>
              <a:t>3) the value of the new color:</a:t>
            </a:r>
            <a:br>
              <a:rPr lang="en" sz="1800"/>
            </a:br>
            <a:r>
              <a:rPr lang="en" sz="1800"/>
              <a:t>  </a:t>
            </a:r>
            <a:endParaRPr sz="1800"/>
          </a:p>
          <a:p>
            <a:pPr indent="0" lvl="0" marL="0" rtl="0" algn="l">
              <a:spcBef>
                <a:spcPts val="0"/>
              </a:spcBef>
              <a:spcAft>
                <a:spcPts val="0"/>
              </a:spcAft>
              <a:buNone/>
            </a:pPr>
            <a:r>
              <a:rPr b="1" lang="en" sz="1800"/>
              <a:t>Implement the flood fill operation.</a:t>
            </a:r>
            <a:r>
              <a:rPr lang="en" sz="1800"/>
              <a:t> </a:t>
            </a:r>
            <a:endParaRPr sz="1800"/>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4" name="Shape 2794"/>
        <p:cNvGrpSpPr/>
        <p:nvPr/>
      </p:nvGrpSpPr>
      <p:grpSpPr>
        <a:xfrm>
          <a:off x="0" y="0"/>
          <a:ext cx="0" cy="0"/>
          <a:chOff x="0" y="0"/>
          <a:chExt cx="0" cy="0"/>
        </a:xfrm>
      </p:grpSpPr>
      <p:pic>
        <p:nvPicPr>
          <p:cNvPr id="2795" name="Google Shape;2795;p199"/>
          <p:cNvPicPr preferRelativeResize="0"/>
          <p:nvPr/>
        </p:nvPicPr>
        <p:blipFill>
          <a:blip r:embed="rId3">
            <a:alphaModFix/>
          </a:blip>
          <a:stretch>
            <a:fillRect/>
          </a:stretch>
        </p:blipFill>
        <p:spPr>
          <a:xfrm>
            <a:off x="152400" y="152400"/>
            <a:ext cx="5550274" cy="4838700"/>
          </a:xfrm>
          <a:prstGeom prst="rect">
            <a:avLst/>
          </a:prstGeom>
          <a:noFill/>
          <a:ln>
            <a:noFill/>
          </a:ln>
        </p:spPr>
      </p:pic>
      <p:sp>
        <p:nvSpPr>
          <p:cNvPr id="2796" name="Google Shape;2796;p199"/>
          <p:cNvSpPr txBox="1"/>
          <p:nvPr/>
        </p:nvSpPr>
        <p:spPr>
          <a:xfrm>
            <a:off x="78450" y="4775950"/>
            <a:ext cx="47736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http://jeffe.cs.illinois.edu/teaching/algorithms/book/05-graphs.pdf</a:t>
            </a:r>
            <a:endParaRPr/>
          </a:p>
        </p:txBody>
      </p:sp>
      <p:pic>
        <p:nvPicPr>
          <p:cNvPr id="2797" name="Google Shape;2797;p199"/>
          <p:cNvPicPr preferRelativeResize="0"/>
          <p:nvPr/>
        </p:nvPicPr>
        <p:blipFill>
          <a:blip r:embed="rId5">
            <a:alphaModFix/>
          </a:blip>
          <a:stretch>
            <a:fillRect/>
          </a:stretch>
        </p:blipFill>
        <p:spPr>
          <a:xfrm>
            <a:off x="3695700" y="95250"/>
            <a:ext cx="5410200" cy="220980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1" name="Shape 2801"/>
        <p:cNvGrpSpPr/>
        <p:nvPr/>
      </p:nvGrpSpPr>
      <p:grpSpPr>
        <a:xfrm>
          <a:off x="0" y="0"/>
          <a:ext cx="0" cy="0"/>
          <a:chOff x="0" y="0"/>
          <a:chExt cx="0" cy="0"/>
        </a:xfrm>
      </p:grpSpPr>
      <p:pic>
        <p:nvPicPr>
          <p:cNvPr id="2802" name="Google Shape;2802;p200"/>
          <p:cNvPicPr preferRelativeResize="0"/>
          <p:nvPr/>
        </p:nvPicPr>
        <p:blipFill>
          <a:blip r:embed="rId3">
            <a:alphaModFix/>
          </a:blip>
          <a:stretch>
            <a:fillRect/>
          </a:stretch>
        </p:blipFill>
        <p:spPr>
          <a:xfrm>
            <a:off x="838200" y="152400"/>
            <a:ext cx="4986072" cy="4838700"/>
          </a:xfrm>
          <a:prstGeom prst="rect">
            <a:avLst/>
          </a:prstGeom>
          <a:noFill/>
          <a:ln>
            <a:noFill/>
          </a:ln>
        </p:spPr>
      </p:pic>
      <p:sp>
        <p:nvSpPr>
          <p:cNvPr id="2803" name="Google Shape;2803;p200"/>
          <p:cNvSpPr txBox="1"/>
          <p:nvPr/>
        </p:nvSpPr>
        <p:spPr>
          <a:xfrm>
            <a:off x="78450" y="4775950"/>
            <a:ext cx="47736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http://jeffe.cs.illinois.edu/teaching/algorithms/book/05-graphs.pdf</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7" name="Shape 2807"/>
        <p:cNvGrpSpPr/>
        <p:nvPr/>
      </p:nvGrpSpPr>
      <p:grpSpPr>
        <a:xfrm>
          <a:off x="0" y="0"/>
          <a:ext cx="0" cy="0"/>
          <a:chOff x="0" y="0"/>
          <a:chExt cx="0" cy="0"/>
        </a:xfrm>
      </p:grpSpPr>
      <p:sp>
        <p:nvSpPr>
          <p:cNvPr id="2808" name="Google Shape;2808;p201"/>
          <p:cNvSpPr txBox="1"/>
          <p:nvPr>
            <p:ph type="title"/>
          </p:nvPr>
        </p:nvSpPr>
        <p:spPr>
          <a:xfrm>
            <a:off x="398700" y="40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General Graph Traversal algorithm</a:t>
            </a:r>
            <a:endParaRPr/>
          </a:p>
        </p:txBody>
      </p:sp>
      <p:sp>
        <p:nvSpPr>
          <p:cNvPr id="2809" name="Google Shape;2809;p201"/>
          <p:cNvSpPr txBox="1"/>
          <p:nvPr>
            <p:ph idx="4294967295" type="body"/>
          </p:nvPr>
        </p:nvSpPr>
        <p:spPr>
          <a:xfrm>
            <a:off x="28800" y="945700"/>
            <a:ext cx="4504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void GeneralSearch(Vertex s):</a:t>
            </a:r>
            <a:br>
              <a:rPr lang="en"/>
            </a:br>
            <a:r>
              <a:rPr lang="en"/>
              <a:t>    Initialize an empty bag and put s in it</a:t>
            </a:r>
            <a:br>
              <a:rPr lang="en"/>
            </a:br>
            <a:r>
              <a:rPr lang="en"/>
              <a:t>    Mark s as discovered</a:t>
            </a:r>
            <a:br>
              <a:rPr lang="en"/>
            </a:br>
            <a:r>
              <a:rPr lang="en"/>
              <a:t>    </a:t>
            </a:r>
            <a:r>
              <a:rPr lang="en">
                <a:solidFill>
                  <a:srgbClr val="000000"/>
                </a:solidFill>
              </a:rPr>
              <a:t>while the bag is not empty:</a:t>
            </a:r>
            <a:br>
              <a:rPr lang="en">
                <a:solidFill>
                  <a:srgbClr val="000000"/>
                </a:solidFill>
              </a:rPr>
            </a:br>
            <a:r>
              <a:rPr b="1" lang="en">
                <a:solidFill>
                  <a:srgbClr val="38761D"/>
                </a:solidFill>
              </a:rPr>
              <a:t>	   Pull out one of the vertices, say u</a:t>
            </a:r>
            <a:br>
              <a:rPr b="1" lang="en">
                <a:solidFill>
                  <a:srgbClr val="38761D"/>
                </a:solidFill>
              </a:rPr>
            </a:br>
            <a:r>
              <a:rPr b="1" lang="en">
                <a:solidFill>
                  <a:srgbClr val="38761D"/>
                </a:solidFill>
              </a:rPr>
              <a:t>	   </a:t>
            </a:r>
            <a:r>
              <a:rPr lang="en">
                <a:solidFill>
                  <a:srgbClr val="000000"/>
                </a:solidFill>
              </a:rPr>
              <a:t>For each neighbor of u:</a:t>
            </a:r>
            <a:br>
              <a:rPr lang="en">
                <a:solidFill>
                  <a:srgbClr val="000000"/>
                </a:solidFill>
              </a:rPr>
            </a:br>
            <a:r>
              <a:rPr lang="en">
                <a:solidFill>
                  <a:srgbClr val="000000"/>
                </a:solidFill>
              </a:rPr>
              <a:t>                if the neighbor is undiscovered:</a:t>
            </a:r>
            <a:br>
              <a:rPr lang="en">
                <a:solidFill>
                  <a:srgbClr val="000000"/>
                </a:solidFill>
              </a:rPr>
            </a:br>
            <a:r>
              <a:rPr lang="en">
                <a:solidFill>
                  <a:srgbClr val="000000"/>
                </a:solidFill>
              </a:rPr>
              <a:t>                     put the neighbor in the bag</a:t>
            </a:r>
            <a:br>
              <a:rPr lang="en">
                <a:solidFill>
                  <a:srgbClr val="000000"/>
                </a:solidFill>
              </a:rPr>
            </a:br>
            <a:r>
              <a:rPr lang="en">
                <a:solidFill>
                  <a:srgbClr val="000000"/>
                </a:solidFill>
              </a:rPr>
              <a:t>                     mark it as discovered</a:t>
            </a:r>
            <a:endParaRPr>
              <a:solidFill>
                <a:srgbClr val="000000"/>
              </a:solidFill>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t/>
            </a:r>
            <a:endParaRPr/>
          </a:p>
        </p:txBody>
      </p:sp>
      <p:sp>
        <p:nvSpPr>
          <p:cNvPr id="2810" name="Google Shape;2810;p201"/>
          <p:cNvSpPr txBox="1"/>
          <p:nvPr/>
        </p:nvSpPr>
        <p:spPr>
          <a:xfrm>
            <a:off x="3996400" y="832575"/>
            <a:ext cx="46086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Initialization: All vertices are undiscovered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1"/>
          <p:cNvSpPr txBox="1"/>
          <p:nvPr/>
        </p:nvSpPr>
        <p:spPr>
          <a:xfrm>
            <a:off x="641575" y="454850"/>
            <a:ext cx="4349700" cy="38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“After some deliberation, I obtained a simple rule with whose help one can immediately decide for all examples of this kind, with any number of bridges in any arrangement, whether such a round-trip is possible”.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(Letter from Euler to an Italian mathematician)</a:t>
            </a:r>
            <a:endParaRPr sz="2000"/>
          </a:p>
        </p:txBody>
      </p:sp>
      <p:pic>
        <p:nvPicPr>
          <p:cNvPr id="224" name="Google Shape;224;p31"/>
          <p:cNvPicPr preferRelativeResize="0"/>
          <p:nvPr/>
        </p:nvPicPr>
        <p:blipFill>
          <a:blip r:embed="rId3">
            <a:alphaModFix/>
          </a:blip>
          <a:stretch>
            <a:fillRect/>
          </a:stretch>
        </p:blipFill>
        <p:spPr>
          <a:xfrm>
            <a:off x="5186839" y="0"/>
            <a:ext cx="3951922" cy="5143500"/>
          </a:xfrm>
          <a:prstGeom prst="rect">
            <a:avLst/>
          </a:prstGeom>
          <a:noFill/>
          <a:ln>
            <a:noFill/>
          </a:ln>
        </p:spPr>
      </p:pic>
      <p:sp>
        <p:nvSpPr>
          <p:cNvPr id="225" name="Google Shape;225;p31"/>
          <p:cNvSpPr txBox="1"/>
          <p:nvPr/>
        </p:nvSpPr>
        <p:spPr>
          <a:xfrm>
            <a:off x="673950" y="3501325"/>
            <a:ext cx="4197300" cy="13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38761D"/>
                </a:solidFill>
              </a:rPr>
              <a:t>Tip: Make sure your solution works for a general instance, not just the example given.  </a:t>
            </a:r>
            <a:endParaRPr sz="2400">
              <a:solidFill>
                <a:srgbClr val="38761D"/>
              </a:solidFill>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4" name="Shape 2814"/>
        <p:cNvGrpSpPr/>
        <p:nvPr/>
      </p:nvGrpSpPr>
      <p:grpSpPr>
        <a:xfrm>
          <a:off x="0" y="0"/>
          <a:ext cx="0" cy="0"/>
          <a:chOff x="0" y="0"/>
          <a:chExt cx="0" cy="0"/>
        </a:xfrm>
      </p:grpSpPr>
      <p:sp>
        <p:nvSpPr>
          <p:cNvPr id="2815" name="Google Shape;2815;p202"/>
          <p:cNvSpPr txBox="1"/>
          <p:nvPr>
            <p:ph type="title"/>
          </p:nvPr>
        </p:nvSpPr>
        <p:spPr>
          <a:xfrm>
            <a:off x="398700" y="40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General Graph Traversal algorithm</a:t>
            </a:r>
            <a:endParaRPr/>
          </a:p>
        </p:txBody>
      </p:sp>
      <p:sp>
        <p:nvSpPr>
          <p:cNvPr id="2816" name="Google Shape;2816;p202"/>
          <p:cNvSpPr txBox="1"/>
          <p:nvPr>
            <p:ph idx="4294967295" type="body"/>
          </p:nvPr>
        </p:nvSpPr>
        <p:spPr>
          <a:xfrm>
            <a:off x="28800" y="945700"/>
            <a:ext cx="4467000" cy="38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void BFS(Vertex s):</a:t>
            </a:r>
            <a:br>
              <a:rPr lang="en"/>
            </a:br>
            <a:r>
              <a:rPr lang="en"/>
              <a:t>    q = new Queue([s])</a:t>
            </a:r>
            <a:br>
              <a:rPr lang="en"/>
            </a:br>
            <a:r>
              <a:rPr lang="en"/>
              <a:t>    grid[s] = newColor</a:t>
            </a:r>
            <a:br>
              <a:rPr lang="en"/>
            </a:br>
            <a:r>
              <a:rPr lang="en"/>
              <a:t>    </a:t>
            </a:r>
            <a:r>
              <a:rPr lang="en">
                <a:solidFill>
                  <a:srgbClr val="000000"/>
                </a:solidFill>
              </a:rPr>
              <a:t>while q is not empty:</a:t>
            </a:r>
            <a:br>
              <a:rPr lang="en">
                <a:solidFill>
                  <a:srgbClr val="000000"/>
                </a:solidFill>
              </a:rPr>
            </a:br>
            <a:r>
              <a:rPr b="1" lang="en">
                <a:solidFill>
                  <a:srgbClr val="38761D"/>
                </a:solidFill>
              </a:rPr>
              <a:t>	   u = q.pop()</a:t>
            </a:r>
            <a:br>
              <a:rPr b="1" lang="en">
                <a:solidFill>
                  <a:srgbClr val="38761D"/>
                </a:solidFill>
              </a:rPr>
            </a:br>
            <a:r>
              <a:rPr b="1" lang="en">
                <a:solidFill>
                  <a:srgbClr val="38761D"/>
                </a:solidFill>
              </a:rPr>
              <a:t>	   </a:t>
            </a:r>
            <a:r>
              <a:rPr lang="en">
                <a:solidFill>
                  <a:srgbClr val="000000"/>
                </a:solidFill>
              </a:rPr>
              <a:t>for neighbor in getNeighbors(u):</a:t>
            </a:r>
            <a:br>
              <a:rPr lang="en">
                <a:solidFill>
                  <a:srgbClr val="000000"/>
                </a:solidFill>
              </a:rPr>
            </a:br>
            <a:r>
              <a:rPr lang="en">
                <a:solidFill>
                  <a:srgbClr val="000000"/>
                </a:solidFill>
              </a:rPr>
              <a:t>                if grid[neighbor] == oldColor:</a:t>
            </a:r>
            <a:br>
              <a:rPr lang="en">
                <a:solidFill>
                  <a:srgbClr val="000000"/>
                </a:solidFill>
              </a:rPr>
            </a:br>
            <a:r>
              <a:rPr lang="en">
                <a:solidFill>
                  <a:srgbClr val="000000"/>
                </a:solidFill>
              </a:rPr>
              <a:t>                     </a:t>
            </a:r>
            <a:r>
              <a:rPr lang="en">
                <a:solidFill>
                  <a:schemeClr val="dk1"/>
                </a:solidFill>
              </a:rPr>
              <a:t>q.push(neighbor)</a:t>
            </a:r>
            <a:br>
              <a:rPr lang="en">
                <a:solidFill>
                  <a:srgbClr val="000000"/>
                </a:solidFill>
              </a:rPr>
            </a:br>
            <a:r>
              <a:rPr lang="en">
                <a:solidFill>
                  <a:srgbClr val="000000"/>
                </a:solidFill>
              </a:rPr>
              <a:t>                     grid[neighbor] = newColor</a:t>
            </a:r>
            <a:br>
              <a:rPr lang="en">
                <a:solidFill>
                  <a:srgbClr val="000000"/>
                </a:solidFill>
              </a:rPr>
            </a:br>
            <a:r>
              <a:rPr lang="en">
                <a:solidFill>
                  <a:srgbClr val="000000"/>
                </a:solidFill>
              </a:rPr>
              <a:t>                     </a:t>
            </a:r>
            <a:endParaRPr>
              <a:solidFill>
                <a:srgbClr val="000000"/>
              </a:solidFill>
            </a:endParaRPr>
          </a:p>
          <a:p>
            <a:pPr indent="0" lvl="0" marL="0" rtl="0" algn="l">
              <a:spcBef>
                <a:spcPts val="1600"/>
              </a:spcBef>
              <a:spcAft>
                <a:spcPts val="0"/>
              </a:spcAft>
              <a:buNone/>
            </a:pPr>
            <a:r>
              <a:rPr lang="en">
                <a:solidFill>
                  <a:srgbClr val="000000"/>
                </a:solidFill>
              </a:rPr>
              <a:t>bfs(sx,sy)</a:t>
            </a:r>
            <a:br>
              <a:rPr lang="en">
                <a:solidFill>
                  <a:srgbClr val="000000"/>
                </a:solidFill>
              </a:rPr>
            </a:br>
            <a:r>
              <a:rPr lang="en">
                <a:solidFill>
                  <a:srgbClr val="000000"/>
                </a:solidFill>
              </a:rPr>
              <a:t>return grid</a:t>
            </a:r>
            <a:endParaRPr>
              <a:solidFill>
                <a:srgbClr val="000000"/>
              </a:solidFill>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0" name="Shape 2820"/>
        <p:cNvGrpSpPr/>
        <p:nvPr/>
      </p:nvGrpSpPr>
      <p:grpSpPr>
        <a:xfrm>
          <a:off x="0" y="0"/>
          <a:ext cx="0" cy="0"/>
          <a:chOff x="0" y="0"/>
          <a:chExt cx="0" cy="0"/>
        </a:xfrm>
      </p:grpSpPr>
      <p:sp>
        <p:nvSpPr>
          <p:cNvPr id="2821" name="Google Shape;2821;p2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def getNeighbors(x,y):</a:t>
            </a:r>
            <a:br>
              <a:rPr lang="en"/>
            </a:br>
            <a:r>
              <a:rPr lang="en"/>
              <a:t>  result = empty array</a:t>
            </a:r>
            <a:br>
              <a:rPr lang="en"/>
            </a:br>
            <a:r>
              <a:rPr lang="en"/>
              <a:t>  if x+1 &lt;= length(grid)-1:</a:t>
            </a:r>
            <a:br>
              <a:rPr lang="en"/>
            </a:br>
            <a:r>
              <a:rPr lang="en"/>
              <a:t>      result.append((x+1,y))</a:t>
            </a:r>
            <a:br>
              <a:rPr lang="en"/>
            </a:br>
            <a:r>
              <a:rPr lang="en"/>
              <a:t>  if y+1 &lt;= length(grid[0])-1:</a:t>
            </a:r>
            <a:br>
              <a:rPr lang="en"/>
            </a:br>
            <a:r>
              <a:rPr lang="en"/>
              <a:t>      result.append((x,y+1))</a:t>
            </a:r>
            <a:br>
              <a:rPr lang="en"/>
            </a:br>
            <a:r>
              <a:rPr lang="en"/>
              <a:t>  if x-1 &gt;= 0:</a:t>
            </a:r>
            <a:br>
              <a:rPr lang="en"/>
            </a:br>
            <a:r>
              <a:rPr lang="en"/>
              <a:t>      result.append((x-1,y))</a:t>
            </a:r>
            <a:br>
              <a:rPr lang="en"/>
            </a:br>
            <a:r>
              <a:rPr lang="en"/>
              <a:t>  if y-1 &gt;= 0:</a:t>
            </a:r>
            <a:br>
              <a:rPr lang="en"/>
            </a:br>
            <a:r>
              <a:rPr lang="en"/>
              <a:t>      result.append((x,y-1))</a:t>
            </a:r>
            <a:br>
              <a:rPr lang="en"/>
            </a:br>
            <a:r>
              <a:rPr lang="en"/>
              <a:t>  return result</a:t>
            </a:r>
            <a:br>
              <a:rPr lang="en"/>
            </a:br>
            <a:r>
              <a:rPr lang="en"/>
              <a:t>       </a:t>
            </a:r>
            <a:endParaRPr/>
          </a:p>
        </p:txBody>
      </p:sp>
      <p:pic>
        <p:nvPicPr>
          <p:cNvPr id="2823" name="Google Shape;2823;p203"/>
          <p:cNvPicPr preferRelativeResize="0"/>
          <p:nvPr/>
        </p:nvPicPr>
        <p:blipFill>
          <a:blip r:embed="rId3">
            <a:alphaModFix/>
          </a:blip>
          <a:stretch>
            <a:fillRect/>
          </a:stretch>
        </p:blipFill>
        <p:spPr>
          <a:xfrm>
            <a:off x="4997450" y="1757675"/>
            <a:ext cx="2381250" cy="2381250"/>
          </a:xfrm>
          <a:prstGeom prst="rect">
            <a:avLst/>
          </a:prstGeom>
          <a:noFill/>
          <a:ln>
            <a:noFill/>
          </a:ln>
        </p:spPr>
      </p:pic>
      <p:sp>
        <p:nvSpPr>
          <p:cNvPr id="2824" name="Google Shape;2824;p203"/>
          <p:cNvSpPr/>
          <p:nvPr/>
        </p:nvSpPr>
        <p:spPr>
          <a:xfrm>
            <a:off x="5559800" y="3080550"/>
            <a:ext cx="240600" cy="24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203"/>
          <p:cNvSpPr/>
          <p:nvPr/>
        </p:nvSpPr>
        <p:spPr>
          <a:xfrm>
            <a:off x="5331200" y="3080550"/>
            <a:ext cx="240600" cy="2499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03"/>
          <p:cNvSpPr/>
          <p:nvPr/>
        </p:nvSpPr>
        <p:spPr>
          <a:xfrm>
            <a:off x="5788400" y="3080550"/>
            <a:ext cx="240600" cy="2499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03"/>
          <p:cNvSpPr/>
          <p:nvPr/>
        </p:nvSpPr>
        <p:spPr>
          <a:xfrm>
            <a:off x="5559800" y="3309150"/>
            <a:ext cx="240600" cy="2499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03"/>
          <p:cNvSpPr/>
          <p:nvPr/>
        </p:nvSpPr>
        <p:spPr>
          <a:xfrm>
            <a:off x="5559800" y="2851950"/>
            <a:ext cx="240600" cy="2499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29" name="Google Shape;2829;p203"/>
          <p:cNvCxnSpPr/>
          <p:nvPr/>
        </p:nvCxnSpPr>
        <p:spPr>
          <a:xfrm>
            <a:off x="4782725" y="1850175"/>
            <a:ext cx="0" cy="2155500"/>
          </a:xfrm>
          <a:prstGeom prst="straightConnector1">
            <a:avLst/>
          </a:prstGeom>
          <a:noFill/>
          <a:ln cap="flat" cmpd="sng" w="9525">
            <a:solidFill>
              <a:schemeClr val="dk2"/>
            </a:solidFill>
            <a:prstDash val="solid"/>
            <a:round/>
            <a:headEnd len="med" w="med" type="none"/>
            <a:tailEnd len="med" w="med" type="triangle"/>
          </a:ln>
        </p:spPr>
      </p:cxnSp>
      <p:sp>
        <p:nvSpPr>
          <p:cNvPr id="2830" name="Google Shape;2830;p203"/>
          <p:cNvSpPr txBox="1"/>
          <p:nvPr/>
        </p:nvSpPr>
        <p:spPr>
          <a:xfrm>
            <a:off x="4320175" y="3004350"/>
            <a:ext cx="3237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endParaRPr/>
          </a:p>
        </p:txBody>
      </p:sp>
      <p:cxnSp>
        <p:nvCxnSpPr>
          <p:cNvPr id="2831" name="Google Shape;2831;p203"/>
          <p:cNvCxnSpPr/>
          <p:nvPr/>
        </p:nvCxnSpPr>
        <p:spPr>
          <a:xfrm>
            <a:off x="5060250" y="1544900"/>
            <a:ext cx="2220300" cy="0"/>
          </a:xfrm>
          <a:prstGeom prst="straightConnector1">
            <a:avLst/>
          </a:prstGeom>
          <a:noFill/>
          <a:ln cap="flat" cmpd="sng" w="9525">
            <a:solidFill>
              <a:schemeClr val="dk2"/>
            </a:solidFill>
            <a:prstDash val="solid"/>
            <a:round/>
            <a:headEnd len="med" w="med" type="none"/>
            <a:tailEnd len="med" w="med" type="triangle"/>
          </a:ln>
        </p:spPr>
      </p:cxnSp>
      <p:sp>
        <p:nvSpPr>
          <p:cNvPr id="2832" name="Google Shape;2832;p203"/>
          <p:cNvSpPr txBox="1"/>
          <p:nvPr/>
        </p:nvSpPr>
        <p:spPr>
          <a:xfrm>
            <a:off x="5539375" y="1023150"/>
            <a:ext cx="3237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6" name="Shape 2836"/>
        <p:cNvGrpSpPr/>
        <p:nvPr/>
      </p:nvGrpSpPr>
      <p:grpSpPr>
        <a:xfrm>
          <a:off x="0" y="0"/>
          <a:ext cx="0" cy="0"/>
          <a:chOff x="0" y="0"/>
          <a:chExt cx="0" cy="0"/>
        </a:xfrm>
      </p:grpSpPr>
      <p:sp>
        <p:nvSpPr>
          <p:cNvPr id="2837" name="Google Shape;2837;p204"/>
          <p:cNvSpPr txBox="1"/>
          <p:nvPr>
            <p:ph type="title"/>
          </p:nvPr>
        </p:nvSpPr>
        <p:spPr>
          <a:xfrm>
            <a:off x="311700" y="3645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if the Queue was replaced by a Stack?</a:t>
            </a:r>
            <a:endParaRPr/>
          </a:p>
        </p:txBody>
      </p:sp>
      <p:sp>
        <p:nvSpPr>
          <p:cNvPr id="2838" name="Google Shape;2838;p204"/>
          <p:cNvSpPr txBox="1"/>
          <p:nvPr>
            <p:ph idx="1" type="body"/>
          </p:nvPr>
        </p:nvSpPr>
        <p:spPr>
          <a:xfrm>
            <a:off x="311700" y="695275"/>
            <a:ext cx="8520600" cy="225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Edge case:</a:t>
            </a:r>
            <a:br>
              <a:rPr lang="en"/>
            </a:br>
            <a:br>
              <a:rPr lang="en"/>
            </a:br>
            <a:r>
              <a:rPr lang="en"/>
              <a:t>if oldColor == newColor:</a:t>
            </a:r>
            <a:br>
              <a:rPr lang="en"/>
            </a:br>
            <a:r>
              <a:rPr lang="en"/>
              <a:t>  return grid </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2" name="Shape 2842"/>
        <p:cNvGrpSpPr/>
        <p:nvPr/>
      </p:nvGrpSpPr>
      <p:grpSpPr>
        <a:xfrm>
          <a:off x="0" y="0"/>
          <a:ext cx="0" cy="0"/>
          <a:chOff x="0" y="0"/>
          <a:chExt cx="0" cy="0"/>
        </a:xfrm>
      </p:grpSpPr>
      <p:sp>
        <p:nvSpPr>
          <p:cNvPr id="2843" name="Google Shape;2843;p20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From undirected to directed graphs...</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7" name="Shape 2847"/>
        <p:cNvGrpSpPr/>
        <p:nvPr/>
      </p:nvGrpSpPr>
      <p:grpSpPr>
        <a:xfrm>
          <a:off x="0" y="0"/>
          <a:ext cx="0" cy="0"/>
          <a:chOff x="0" y="0"/>
          <a:chExt cx="0" cy="0"/>
        </a:xfrm>
      </p:grpSpPr>
      <p:sp>
        <p:nvSpPr>
          <p:cNvPr id="2848" name="Google Shape;2848;p206"/>
          <p:cNvSpPr txBox="1"/>
          <p:nvPr>
            <p:ph type="title"/>
          </p:nvPr>
        </p:nvSpPr>
        <p:spPr>
          <a:xfrm>
            <a:off x="351500" y="279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BFS (Directed graph example)</a:t>
            </a:r>
            <a:endParaRPr/>
          </a:p>
        </p:txBody>
      </p:sp>
      <p:sp>
        <p:nvSpPr>
          <p:cNvPr id="2849" name="Google Shape;2849;p206"/>
          <p:cNvSpPr/>
          <p:nvPr/>
        </p:nvSpPr>
        <p:spPr>
          <a:xfrm>
            <a:off x="2237325" y="1619650"/>
            <a:ext cx="509700" cy="50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2850" name="Google Shape;2850;p206"/>
          <p:cNvSpPr/>
          <p:nvPr/>
        </p:nvSpPr>
        <p:spPr>
          <a:xfrm>
            <a:off x="4002425" y="1587800"/>
            <a:ext cx="509700" cy="50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2851" name="Google Shape;2851;p206"/>
          <p:cNvSpPr/>
          <p:nvPr/>
        </p:nvSpPr>
        <p:spPr>
          <a:xfrm>
            <a:off x="5552925" y="1644650"/>
            <a:ext cx="509700" cy="50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2852" name="Google Shape;2852;p206"/>
          <p:cNvSpPr/>
          <p:nvPr/>
        </p:nvSpPr>
        <p:spPr>
          <a:xfrm>
            <a:off x="6135275" y="2775275"/>
            <a:ext cx="509700" cy="50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2853" name="Google Shape;2853;p206"/>
          <p:cNvSpPr/>
          <p:nvPr/>
        </p:nvSpPr>
        <p:spPr>
          <a:xfrm>
            <a:off x="4512125" y="3325750"/>
            <a:ext cx="509700" cy="50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2854" name="Google Shape;2854;p206"/>
          <p:cNvSpPr/>
          <p:nvPr/>
        </p:nvSpPr>
        <p:spPr>
          <a:xfrm>
            <a:off x="2528325" y="3414475"/>
            <a:ext cx="509700" cy="50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2855" name="Google Shape;2855;p206"/>
          <p:cNvSpPr/>
          <p:nvPr/>
        </p:nvSpPr>
        <p:spPr>
          <a:xfrm>
            <a:off x="1186225" y="2650125"/>
            <a:ext cx="509700" cy="50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2856" name="Google Shape;2856;p206"/>
          <p:cNvSpPr/>
          <p:nvPr/>
        </p:nvSpPr>
        <p:spPr>
          <a:xfrm>
            <a:off x="1282875" y="4531425"/>
            <a:ext cx="509700" cy="50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2857" name="Google Shape;2857;p206"/>
          <p:cNvCxnSpPr>
            <a:stCxn id="2849" idx="7"/>
            <a:endCxn id="2850" idx="1"/>
          </p:cNvCxnSpPr>
          <p:nvPr/>
        </p:nvCxnSpPr>
        <p:spPr>
          <a:xfrm flipH="1" rot="10800000">
            <a:off x="2672381" y="1662494"/>
            <a:ext cx="1404600" cy="31800"/>
          </a:xfrm>
          <a:prstGeom prst="straightConnector1">
            <a:avLst/>
          </a:prstGeom>
          <a:noFill/>
          <a:ln cap="flat" cmpd="sng" w="28575">
            <a:solidFill>
              <a:schemeClr val="dk2"/>
            </a:solidFill>
            <a:prstDash val="solid"/>
            <a:round/>
            <a:headEnd len="med" w="med" type="none"/>
            <a:tailEnd len="med" w="med" type="triangle"/>
          </a:ln>
        </p:spPr>
      </p:cxnSp>
      <p:cxnSp>
        <p:nvCxnSpPr>
          <p:cNvPr id="2858" name="Google Shape;2858;p206"/>
          <p:cNvCxnSpPr>
            <a:stCxn id="2850" idx="2"/>
            <a:endCxn id="2849" idx="6"/>
          </p:cNvCxnSpPr>
          <p:nvPr/>
        </p:nvCxnSpPr>
        <p:spPr>
          <a:xfrm flipH="1">
            <a:off x="2746925" y="1842650"/>
            <a:ext cx="1255500" cy="31800"/>
          </a:xfrm>
          <a:prstGeom prst="straightConnector1">
            <a:avLst/>
          </a:prstGeom>
          <a:noFill/>
          <a:ln cap="flat" cmpd="sng" w="28575">
            <a:solidFill>
              <a:schemeClr val="dk2"/>
            </a:solidFill>
            <a:prstDash val="solid"/>
            <a:round/>
            <a:headEnd len="med" w="med" type="none"/>
            <a:tailEnd len="med" w="med" type="triangle"/>
          </a:ln>
        </p:spPr>
      </p:cxnSp>
      <p:cxnSp>
        <p:nvCxnSpPr>
          <p:cNvPr id="2859" name="Google Shape;2859;p206"/>
          <p:cNvCxnSpPr/>
          <p:nvPr/>
        </p:nvCxnSpPr>
        <p:spPr>
          <a:xfrm>
            <a:off x="4495806" y="1800344"/>
            <a:ext cx="1115400" cy="84600"/>
          </a:xfrm>
          <a:prstGeom prst="straightConnector1">
            <a:avLst/>
          </a:prstGeom>
          <a:noFill/>
          <a:ln cap="flat" cmpd="sng" w="28575">
            <a:solidFill>
              <a:schemeClr val="dk2"/>
            </a:solidFill>
            <a:prstDash val="solid"/>
            <a:round/>
            <a:headEnd len="med" w="med" type="none"/>
            <a:tailEnd len="med" w="med" type="triangle"/>
          </a:ln>
        </p:spPr>
      </p:cxnSp>
      <p:cxnSp>
        <p:nvCxnSpPr>
          <p:cNvPr id="2860" name="Google Shape;2860;p206"/>
          <p:cNvCxnSpPr>
            <a:stCxn id="2850" idx="5"/>
            <a:endCxn id="2852" idx="2"/>
          </p:cNvCxnSpPr>
          <p:nvPr/>
        </p:nvCxnSpPr>
        <p:spPr>
          <a:xfrm>
            <a:off x="4437481" y="2022856"/>
            <a:ext cx="1697700" cy="1007400"/>
          </a:xfrm>
          <a:prstGeom prst="straightConnector1">
            <a:avLst/>
          </a:prstGeom>
          <a:noFill/>
          <a:ln cap="flat" cmpd="sng" w="28575">
            <a:solidFill>
              <a:schemeClr val="dk2"/>
            </a:solidFill>
            <a:prstDash val="solid"/>
            <a:round/>
            <a:headEnd len="med" w="med" type="none"/>
            <a:tailEnd len="med" w="med" type="triangle"/>
          </a:ln>
        </p:spPr>
      </p:cxnSp>
      <p:cxnSp>
        <p:nvCxnSpPr>
          <p:cNvPr id="2861" name="Google Shape;2861;p206"/>
          <p:cNvCxnSpPr>
            <a:stCxn id="2851" idx="3"/>
            <a:endCxn id="2853" idx="7"/>
          </p:cNvCxnSpPr>
          <p:nvPr/>
        </p:nvCxnSpPr>
        <p:spPr>
          <a:xfrm flipH="1">
            <a:off x="4947169" y="2079706"/>
            <a:ext cx="680400" cy="1320600"/>
          </a:xfrm>
          <a:prstGeom prst="straightConnector1">
            <a:avLst/>
          </a:prstGeom>
          <a:noFill/>
          <a:ln cap="flat" cmpd="sng" w="28575">
            <a:solidFill>
              <a:schemeClr val="dk2"/>
            </a:solidFill>
            <a:prstDash val="solid"/>
            <a:round/>
            <a:headEnd len="med" w="med" type="none"/>
            <a:tailEnd len="med" w="med" type="triangle"/>
          </a:ln>
        </p:spPr>
      </p:cxnSp>
      <p:cxnSp>
        <p:nvCxnSpPr>
          <p:cNvPr id="2862" name="Google Shape;2862;p206"/>
          <p:cNvCxnSpPr>
            <a:stCxn id="2849" idx="4"/>
            <a:endCxn id="2854" idx="0"/>
          </p:cNvCxnSpPr>
          <p:nvPr/>
        </p:nvCxnSpPr>
        <p:spPr>
          <a:xfrm>
            <a:off x="2492175" y="2129350"/>
            <a:ext cx="291000" cy="1285200"/>
          </a:xfrm>
          <a:prstGeom prst="straightConnector1">
            <a:avLst/>
          </a:prstGeom>
          <a:noFill/>
          <a:ln cap="flat" cmpd="sng" w="28575">
            <a:solidFill>
              <a:schemeClr val="dk2"/>
            </a:solidFill>
            <a:prstDash val="solid"/>
            <a:round/>
            <a:headEnd len="med" w="med" type="none"/>
            <a:tailEnd len="med" w="med" type="triangle"/>
          </a:ln>
        </p:spPr>
      </p:cxnSp>
      <p:cxnSp>
        <p:nvCxnSpPr>
          <p:cNvPr id="2863" name="Google Shape;2863;p206"/>
          <p:cNvCxnSpPr>
            <a:stCxn id="2854" idx="7"/>
            <a:endCxn id="2853" idx="2"/>
          </p:cNvCxnSpPr>
          <p:nvPr/>
        </p:nvCxnSpPr>
        <p:spPr>
          <a:xfrm>
            <a:off x="2963381" y="3489119"/>
            <a:ext cx="1548600" cy="91500"/>
          </a:xfrm>
          <a:prstGeom prst="straightConnector1">
            <a:avLst/>
          </a:prstGeom>
          <a:noFill/>
          <a:ln cap="flat" cmpd="sng" w="28575">
            <a:solidFill>
              <a:schemeClr val="dk2"/>
            </a:solidFill>
            <a:prstDash val="solid"/>
            <a:round/>
            <a:headEnd len="med" w="med" type="none"/>
            <a:tailEnd len="med" w="med" type="triangle"/>
          </a:ln>
        </p:spPr>
      </p:cxnSp>
      <p:cxnSp>
        <p:nvCxnSpPr>
          <p:cNvPr id="2864" name="Google Shape;2864;p206"/>
          <p:cNvCxnSpPr>
            <a:stCxn id="2853" idx="3"/>
            <a:endCxn id="2854" idx="6"/>
          </p:cNvCxnSpPr>
          <p:nvPr/>
        </p:nvCxnSpPr>
        <p:spPr>
          <a:xfrm rot="10800000">
            <a:off x="3038169" y="3669306"/>
            <a:ext cx="1548600" cy="91500"/>
          </a:xfrm>
          <a:prstGeom prst="straightConnector1">
            <a:avLst/>
          </a:prstGeom>
          <a:noFill/>
          <a:ln cap="flat" cmpd="sng" w="28575">
            <a:solidFill>
              <a:schemeClr val="dk2"/>
            </a:solidFill>
            <a:prstDash val="solid"/>
            <a:round/>
            <a:headEnd len="med" w="med" type="none"/>
            <a:tailEnd len="med" w="med" type="triangle"/>
          </a:ln>
        </p:spPr>
      </p:cxnSp>
      <p:cxnSp>
        <p:nvCxnSpPr>
          <p:cNvPr id="2865" name="Google Shape;2865;p206"/>
          <p:cNvCxnSpPr>
            <a:endCxn id="2849" idx="3"/>
          </p:cNvCxnSpPr>
          <p:nvPr/>
        </p:nvCxnSpPr>
        <p:spPr>
          <a:xfrm flipH="1" rot="10800000">
            <a:off x="1621369" y="2054706"/>
            <a:ext cx="690600" cy="670200"/>
          </a:xfrm>
          <a:prstGeom prst="straightConnector1">
            <a:avLst/>
          </a:prstGeom>
          <a:noFill/>
          <a:ln cap="flat" cmpd="sng" w="28575">
            <a:solidFill>
              <a:schemeClr val="dk2"/>
            </a:solidFill>
            <a:prstDash val="solid"/>
            <a:round/>
            <a:headEnd len="med" w="med" type="none"/>
            <a:tailEnd len="med" w="med" type="triangle"/>
          </a:ln>
        </p:spPr>
      </p:cxnSp>
      <p:cxnSp>
        <p:nvCxnSpPr>
          <p:cNvPr id="2866" name="Google Shape;2866;p206"/>
          <p:cNvCxnSpPr>
            <a:stCxn id="2855" idx="5"/>
            <a:endCxn id="2854" idx="2"/>
          </p:cNvCxnSpPr>
          <p:nvPr/>
        </p:nvCxnSpPr>
        <p:spPr>
          <a:xfrm>
            <a:off x="1621281" y="3085181"/>
            <a:ext cx="906900" cy="584100"/>
          </a:xfrm>
          <a:prstGeom prst="straightConnector1">
            <a:avLst/>
          </a:prstGeom>
          <a:noFill/>
          <a:ln cap="flat" cmpd="sng" w="28575">
            <a:solidFill>
              <a:schemeClr val="dk2"/>
            </a:solidFill>
            <a:prstDash val="solid"/>
            <a:round/>
            <a:headEnd len="med" w="med" type="none"/>
            <a:tailEnd len="med" w="med" type="triangle"/>
          </a:ln>
        </p:spPr>
      </p:cxnSp>
      <p:cxnSp>
        <p:nvCxnSpPr>
          <p:cNvPr id="2867" name="Google Shape;2867;p206"/>
          <p:cNvCxnSpPr>
            <a:stCxn id="2853" idx="1"/>
            <a:endCxn id="2849" idx="5"/>
          </p:cNvCxnSpPr>
          <p:nvPr/>
        </p:nvCxnSpPr>
        <p:spPr>
          <a:xfrm rot="10800000">
            <a:off x="2672469" y="2054594"/>
            <a:ext cx="1914300" cy="1345800"/>
          </a:xfrm>
          <a:prstGeom prst="straightConnector1">
            <a:avLst/>
          </a:prstGeom>
          <a:noFill/>
          <a:ln cap="flat" cmpd="sng" w="28575">
            <a:solidFill>
              <a:schemeClr val="dk2"/>
            </a:solidFill>
            <a:prstDash val="solid"/>
            <a:round/>
            <a:headEnd len="med" w="med" type="none"/>
            <a:tailEnd len="med" w="med" type="triangle"/>
          </a:ln>
        </p:spPr>
      </p:cxnSp>
      <p:sp>
        <p:nvSpPr>
          <p:cNvPr id="2868" name="Google Shape;2868;p206"/>
          <p:cNvSpPr txBox="1"/>
          <p:nvPr/>
        </p:nvSpPr>
        <p:spPr>
          <a:xfrm>
            <a:off x="3298375" y="4094325"/>
            <a:ext cx="4281600" cy="8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Is it straightforward to detect if a directed graph has a cycle by looking at the BFS tree?</a:t>
            </a:r>
            <a:br>
              <a:rPr lang="en"/>
            </a:br>
            <a:r>
              <a:rPr lang="en"/>
              <a:t>When would you do BFS on a directed graph?</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2" name="Shape 2872"/>
        <p:cNvGrpSpPr/>
        <p:nvPr/>
      </p:nvGrpSpPr>
      <p:grpSpPr>
        <a:xfrm>
          <a:off x="0" y="0"/>
          <a:ext cx="0" cy="0"/>
          <a:chOff x="0" y="0"/>
          <a:chExt cx="0" cy="0"/>
        </a:xfrm>
      </p:grpSpPr>
      <p:pic>
        <p:nvPicPr>
          <p:cNvPr id="2873" name="Google Shape;2873;p207"/>
          <p:cNvPicPr preferRelativeResize="0"/>
          <p:nvPr/>
        </p:nvPicPr>
        <p:blipFill>
          <a:blip r:embed="rId3">
            <a:alphaModFix/>
          </a:blip>
          <a:stretch>
            <a:fillRect/>
          </a:stretch>
        </p:blipFill>
        <p:spPr>
          <a:xfrm>
            <a:off x="285750" y="333375"/>
            <a:ext cx="4286250" cy="4476750"/>
          </a:xfrm>
          <a:prstGeom prst="rect">
            <a:avLst/>
          </a:prstGeom>
          <a:noFill/>
          <a:ln>
            <a:noFill/>
          </a:ln>
        </p:spPr>
      </p:pic>
      <p:sp>
        <p:nvSpPr>
          <p:cNvPr id="2874" name="Google Shape;2874;p207"/>
          <p:cNvSpPr txBox="1"/>
          <p:nvPr/>
        </p:nvSpPr>
        <p:spPr>
          <a:xfrm>
            <a:off x="5132625" y="1065675"/>
            <a:ext cx="3729900" cy="26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Given a snake and ladder game, find the minimum number of throws required to win the game. </a:t>
            </a:r>
            <a:endParaRPr sz="3000"/>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8" name="Shape 2878"/>
        <p:cNvGrpSpPr/>
        <p:nvPr/>
      </p:nvGrpSpPr>
      <p:grpSpPr>
        <a:xfrm>
          <a:off x="0" y="0"/>
          <a:ext cx="0" cy="0"/>
          <a:chOff x="0" y="0"/>
          <a:chExt cx="0" cy="0"/>
        </a:xfrm>
      </p:grpSpPr>
      <p:pic>
        <p:nvPicPr>
          <p:cNvPr id="2879" name="Google Shape;2879;p208"/>
          <p:cNvPicPr preferRelativeResize="0"/>
          <p:nvPr/>
        </p:nvPicPr>
        <p:blipFill>
          <a:blip r:embed="rId3">
            <a:alphaModFix/>
          </a:blip>
          <a:stretch>
            <a:fillRect/>
          </a:stretch>
        </p:blipFill>
        <p:spPr>
          <a:xfrm>
            <a:off x="152400" y="152400"/>
            <a:ext cx="8839198" cy="4551528"/>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3" name="Shape 2883"/>
        <p:cNvGrpSpPr/>
        <p:nvPr/>
      </p:nvGrpSpPr>
      <p:grpSpPr>
        <a:xfrm>
          <a:off x="0" y="0"/>
          <a:ext cx="0" cy="0"/>
          <a:chOff x="0" y="0"/>
          <a:chExt cx="0" cy="0"/>
        </a:xfrm>
      </p:grpSpPr>
      <p:pic>
        <p:nvPicPr>
          <p:cNvPr id="2884" name="Google Shape;2884;p209"/>
          <p:cNvPicPr preferRelativeResize="0"/>
          <p:nvPr/>
        </p:nvPicPr>
        <p:blipFill>
          <a:blip r:embed="rId3">
            <a:alphaModFix/>
          </a:blip>
          <a:stretch>
            <a:fillRect/>
          </a:stretch>
        </p:blipFill>
        <p:spPr>
          <a:xfrm>
            <a:off x="152400" y="152400"/>
            <a:ext cx="5381357" cy="4838699"/>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8" name="Shape 2888"/>
        <p:cNvGrpSpPr/>
        <p:nvPr/>
      </p:nvGrpSpPr>
      <p:grpSpPr>
        <a:xfrm>
          <a:off x="0" y="0"/>
          <a:ext cx="0" cy="0"/>
          <a:chOff x="0" y="0"/>
          <a:chExt cx="0" cy="0"/>
        </a:xfrm>
      </p:grpSpPr>
      <p:sp>
        <p:nvSpPr>
          <p:cNvPr id="2889" name="Google Shape;2889;p210"/>
          <p:cNvSpPr txBox="1"/>
          <p:nvPr>
            <p:ph type="title"/>
          </p:nvPr>
        </p:nvSpPr>
        <p:spPr>
          <a:xfrm>
            <a:off x="311700" y="350325"/>
            <a:ext cx="8520600" cy="463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do we find the shortest path from source s to some destination when there are lengths (weights) on edges?</a:t>
            </a:r>
            <a:br>
              <a:rPr lang="en"/>
            </a:br>
            <a:br>
              <a:rPr lang="en"/>
            </a:br>
            <a:r>
              <a:rPr lang="en"/>
              <a:t>BFS is a special case of this problem where all weights are 1.</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2400"/>
              <a:t>Analogy: Think of how a disease spreads in a population.</a:t>
            </a:r>
            <a:r>
              <a:rPr lang="en"/>
              <a:t>  </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3" name="Shape 2893"/>
        <p:cNvGrpSpPr/>
        <p:nvPr/>
      </p:nvGrpSpPr>
      <p:grpSpPr>
        <a:xfrm>
          <a:off x="0" y="0"/>
          <a:ext cx="0" cy="0"/>
          <a:chOff x="0" y="0"/>
          <a:chExt cx="0" cy="0"/>
        </a:xfrm>
      </p:grpSpPr>
      <p:sp>
        <p:nvSpPr>
          <p:cNvPr id="2894" name="Google Shape;2894;p211"/>
          <p:cNvSpPr/>
          <p:nvPr/>
        </p:nvSpPr>
        <p:spPr>
          <a:xfrm>
            <a:off x="2237325" y="1619650"/>
            <a:ext cx="509700" cy="50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2895" name="Google Shape;2895;p211"/>
          <p:cNvSpPr/>
          <p:nvPr/>
        </p:nvSpPr>
        <p:spPr>
          <a:xfrm>
            <a:off x="2528325" y="3414475"/>
            <a:ext cx="509700" cy="50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t>
            </a:r>
            <a:endParaRPr/>
          </a:p>
        </p:txBody>
      </p:sp>
      <p:sp>
        <p:nvSpPr>
          <p:cNvPr id="2896" name="Google Shape;2896;p211"/>
          <p:cNvSpPr/>
          <p:nvPr/>
        </p:nvSpPr>
        <p:spPr>
          <a:xfrm>
            <a:off x="1186225" y="2650125"/>
            <a:ext cx="509700" cy="50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cxnSp>
        <p:nvCxnSpPr>
          <p:cNvPr id="2897" name="Google Shape;2897;p211"/>
          <p:cNvCxnSpPr>
            <a:stCxn id="2894" idx="4"/>
            <a:endCxn id="2895" idx="0"/>
          </p:cNvCxnSpPr>
          <p:nvPr/>
        </p:nvCxnSpPr>
        <p:spPr>
          <a:xfrm>
            <a:off x="2492175" y="2129350"/>
            <a:ext cx="291000" cy="1285200"/>
          </a:xfrm>
          <a:prstGeom prst="straightConnector1">
            <a:avLst/>
          </a:prstGeom>
          <a:noFill/>
          <a:ln cap="flat" cmpd="sng" w="28575">
            <a:solidFill>
              <a:schemeClr val="dk2"/>
            </a:solidFill>
            <a:prstDash val="solid"/>
            <a:round/>
            <a:headEnd len="med" w="med" type="none"/>
            <a:tailEnd len="med" w="med" type="triangle"/>
          </a:ln>
        </p:spPr>
      </p:cxnSp>
      <p:cxnSp>
        <p:nvCxnSpPr>
          <p:cNvPr id="2898" name="Google Shape;2898;p211"/>
          <p:cNvCxnSpPr>
            <a:endCxn id="2894" idx="3"/>
          </p:cNvCxnSpPr>
          <p:nvPr/>
        </p:nvCxnSpPr>
        <p:spPr>
          <a:xfrm flipH="1" rot="10800000">
            <a:off x="1621369" y="2054706"/>
            <a:ext cx="690600" cy="670200"/>
          </a:xfrm>
          <a:prstGeom prst="straightConnector1">
            <a:avLst/>
          </a:prstGeom>
          <a:noFill/>
          <a:ln cap="flat" cmpd="sng" w="28575">
            <a:solidFill>
              <a:schemeClr val="dk2"/>
            </a:solidFill>
            <a:prstDash val="solid"/>
            <a:round/>
            <a:headEnd len="med" w="med" type="none"/>
            <a:tailEnd len="med" w="med" type="triangle"/>
          </a:ln>
        </p:spPr>
      </p:cxnSp>
      <p:cxnSp>
        <p:nvCxnSpPr>
          <p:cNvPr id="2899" name="Google Shape;2899;p211"/>
          <p:cNvCxnSpPr>
            <a:stCxn id="2896" idx="5"/>
            <a:endCxn id="2895" idx="2"/>
          </p:cNvCxnSpPr>
          <p:nvPr/>
        </p:nvCxnSpPr>
        <p:spPr>
          <a:xfrm>
            <a:off x="1621281" y="3085181"/>
            <a:ext cx="906900" cy="584100"/>
          </a:xfrm>
          <a:prstGeom prst="straightConnector1">
            <a:avLst/>
          </a:prstGeom>
          <a:noFill/>
          <a:ln cap="flat" cmpd="sng" w="28575">
            <a:solidFill>
              <a:schemeClr val="dk2"/>
            </a:solidFill>
            <a:prstDash val="solid"/>
            <a:round/>
            <a:headEnd len="med" w="med" type="none"/>
            <a:tailEnd len="med" w="med" type="triangle"/>
          </a:ln>
        </p:spPr>
      </p:cxnSp>
      <p:sp>
        <p:nvSpPr>
          <p:cNvPr id="2900" name="Google Shape;2900;p211"/>
          <p:cNvSpPr txBox="1"/>
          <p:nvPr/>
        </p:nvSpPr>
        <p:spPr>
          <a:xfrm>
            <a:off x="1621275" y="2129350"/>
            <a:ext cx="321300" cy="3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2901" name="Google Shape;2901;p211"/>
          <p:cNvSpPr txBox="1"/>
          <p:nvPr/>
        </p:nvSpPr>
        <p:spPr>
          <a:xfrm>
            <a:off x="1773675" y="3348550"/>
            <a:ext cx="321300" cy="3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2902" name="Google Shape;2902;p211"/>
          <p:cNvSpPr txBox="1"/>
          <p:nvPr/>
        </p:nvSpPr>
        <p:spPr>
          <a:xfrm>
            <a:off x="2611875" y="2357950"/>
            <a:ext cx="321300" cy="3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64" name="Google Shape;64;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Ph.D in Computer Science from Stanford University (B.Tech in CS, IIT Delhi)</a:t>
            </a:r>
            <a:endParaRPr/>
          </a:p>
          <a:p>
            <a:pPr indent="0" lvl="0" marL="0" rtl="0" algn="l">
              <a:spcBef>
                <a:spcPts val="1600"/>
              </a:spcBef>
              <a:spcAft>
                <a:spcPts val="0"/>
              </a:spcAft>
              <a:buNone/>
            </a:pPr>
            <a:r>
              <a:rPr lang="en"/>
              <a:t>Co-taught CS374 (Algorithms in Biology) and CS262 (Computational Genomics)</a:t>
            </a:r>
            <a:endParaRPr/>
          </a:p>
          <a:p>
            <a:pPr indent="0" lvl="0" marL="0" rtl="0" algn="l">
              <a:spcBef>
                <a:spcPts val="1600"/>
              </a:spcBef>
              <a:spcAft>
                <a:spcPts val="1600"/>
              </a:spcAft>
              <a:buNone/>
            </a:pPr>
            <a:r>
              <a:t/>
            </a:r>
            <a:endParaRPr/>
          </a:p>
        </p:txBody>
      </p:sp>
      <p:pic>
        <p:nvPicPr>
          <p:cNvPr id="65" name="Google Shape;65;p14"/>
          <p:cNvPicPr preferRelativeResize="0"/>
          <p:nvPr/>
        </p:nvPicPr>
        <p:blipFill>
          <a:blip r:embed="rId3">
            <a:alphaModFix/>
          </a:blip>
          <a:stretch>
            <a:fillRect/>
          </a:stretch>
        </p:blipFill>
        <p:spPr>
          <a:xfrm>
            <a:off x="3308425" y="3691875"/>
            <a:ext cx="5339226" cy="1451625"/>
          </a:xfrm>
          <a:prstGeom prst="rect">
            <a:avLst/>
          </a:prstGeom>
          <a:noFill/>
          <a:ln>
            <a:noFill/>
          </a:ln>
        </p:spPr>
      </p:pic>
      <p:pic>
        <p:nvPicPr>
          <p:cNvPr id="66" name="Google Shape;66;p14"/>
          <p:cNvPicPr preferRelativeResize="0"/>
          <p:nvPr/>
        </p:nvPicPr>
        <p:blipFill>
          <a:blip r:embed="rId4">
            <a:alphaModFix/>
          </a:blip>
          <a:stretch>
            <a:fillRect/>
          </a:stretch>
        </p:blipFill>
        <p:spPr>
          <a:xfrm>
            <a:off x="2911598" y="2184925"/>
            <a:ext cx="6203576" cy="1602425"/>
          </a:xfrm>
          <a:prstGeom prst="rect">
            <a:avLst/>
          </a:prstGeom>
          <a:noFill/>
          <a:ln>
            <a:noFill/>
          </a:ln>
        </p:spPr>
      </p:pic>
      <p:sp>
        <p:nvSpPr>
          <p:cNvPr id="67" name="Google Shape;67;p14"/>
          <p:cNvSpPr txBox="1"/>
          <p:nvPr/>
        </p:nvSpPr>
        <p:spPr>
          <a:xfrm>
            <a:off x="575925" y="2594175"/>
            <a:ext cx="1954800" cy="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(ACM SIGMOD)</a:t>
            </a:r>
            <a:endParaRPr/>
          </a:p>
        </p:txBody>
      </p:sp>
      <p:sp>
        <p:nvSpPr>
          <p:cNvPr id="68" name="Google Shape;68;p14"/>
          <p:cNvSpPr txBox="1"/>
          <p:nvPr/>
        </p:nvSpPr>
        <p:spPr>
          <a:xfrm>
            <a:off x="532825" y="4149350"/>
            <a:ext cx="24357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(IEEE Data Eng Bulletin)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2"/>
          <p:cNvSpPr txBox="1"/>
          <p:nvPr/>
        </p:nvSpPr>
        <p:spPr>
          <a:xfrm>
            <a:off x="641575" y="-2350"/>
            <a:ext cx="4349700" cy="38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t>
            </a:r>
            <a:r>
              <a:rPr lang="en" sz="2000"/>
              <a:t>As far as the problem of the seven bridges of Konigsberg is concerned, it can be solved by making an exhaustive list of all possible routes, and then finding whether or not any route satisfies the conditions of the problem. Because of the number of possibilities, this method of solution would be too difficult and laborious, and in other problems with more bridges it would be impossible</a:t>
            </a:r>
            <a:r>
              <a:rPr lang="en" sz="2000"/>
              <a: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pic>
        <p:nvPicPr>
          <p:cNvPr id="231" name="Google Shape;231;p32"/>
          <p:cNvPicPr preferRelativeResize="0"/>
          <p:nvPr/>
        </p:nvPicPr>
        <p:blipFill>
          <a:blip r:embed="rId3">
            <a:alphaModFix/>
          </a:blip>
          <a:stretch>
            <a:fillRect/>
          </a:stretch>
        </p:blipFill>
        <p:spPr>
          <a:xfrm>
            <a:off x="5186839" y="0"/>
            <a:ext cx="3951922" cy="5143500"/>
          </a:xfrm>
          <a:prstGeom prst="rect">
            <a:avLst/>
          </a:prstGeom>
          <a:noFill/>
          <a:ln>
            <a:noFill/>
          </a:ln>
        </p:spPr>
      </p:pic>
      <p:sp>
        <p:nvSpPr>
          <p:cNvPr id="232" name="Google Shape;232;p32"/>
          <p:cNvSpPr txBox="1"/>
          <p:nvPr/>
        </p:nvSpPr>
        <p:spPr>
          <a:xfrm>
            <a:off x="641575" y="3599850"/>
            <a:ext cx="4197300" cy="13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38761D"/>
                </a:solidFill>
              </a:rPr>
              <a:t>Tip: You may start with a brute force solution but need to go beyond it.  </a:t>
            </a:r>
            <a:endParaRPr sz="2400">
              <a:solidFill>
                <a:srgbClr val="38761D"/>
              </a:solidFill>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6" name="Shape 2906"/>
        <p:cNvGrpSpPr/>
        <p:nvPr/>
      </p:nvGrpSpPr>
      <p:grpSpPr>
        <a:xfrm>
          <a:off x="0" y="0"/>
          <a:ext cx="0" cy="0"/>
          <a:chOff x="0" y="0"/>
          <a:chExt cx="0" cy="0"/>
        </a:xfrm>
      </p:grpSpPr>
      <p:sp>
        <p:nvSpPr>
          <p:cNvPr id="2907" name="Google Shape;2907;p21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 sz="2800"/>
              <a:t>•</a:t>
            </a:r>
            <a:r>
              <a:rPr lang="en" sz="2800">
                <a:latin typeface="Calibri"/>
                <a:ea typeface="Calibri"/>
                <a:cs typeface="Calibri"/>
                <a:sym typeface="Calibri"/>
              </a:rPr>
              <a:t>What if the graphs are</a:t>
            </a:r>
            <a:r>
              <a:rPr lang="en" sz="2800">
                <a:solidFill>
                  <a:srgbClr val="1D9A78"/>
                </a:solidFill>
                <a:latin typeface="Calibri"/>
                <a:ea typeface="Calibri"/>
                <a:cs typeface="Calibri"/>
                <a:sym typeface="Calibri"/>
              </a:rPr>
              <a:t> weighted</a:t>
            </a:r>
            <a:r>
              <a:rPr lang="en" sz="2800">
                <a:latin typeface="Calibri"/>
                <a:ea typeface="Calibri"/>
                <a:cs typeface="Calibri"/>
                <a:sym typeface="Calibri"/>
              </a:rPr>
              <a:t>?</a:t>
            </a:r>
            <a:endParaRPr sz="2800">
              <a:latin typeface="Calibri"/>
              <a:ea typeface="Calibri"/>
              <a:cs typeface="Calibri"/>
              <a:sym typeface="Calibri"/>
            </a:endParaRPr>
          </a:p>
          <a:p>
            <a:pPr indent="0" lvl="0" marL="0" rtl="0" algn="l">
              <a:lnSpc>
                <a:spcPct val="90000"/>
              </a:lnSpc>
              <a:spcBef>
                <a:spcPts val="500"/>
              </a:spcBef>
              <a:spcAft>
                <a:spcPts val="0"/>
              </a:spcAft>
              <a:buClr>
                <a:schemeClr val="dk1"/>
              </a:buClr>
              <a:buSzPts val="1100"/>
              <a:buFont typeface="Arial"/>
              <a:buNone/>
            </a:pPr>
            <a:r>
              <a:rPr lang="en" sz="2400"/>
              <a:t>    •</a:t>
            </a:r>
            <a:r>
              <a:rPr lang="en" sz="2400">
                <a:solidFill>
                  <a:srgbClr val="1D6FA9"/>
                </a:solidFill>
                <a:latin typeface="Calibri"/>
                <a:ea typeface="Calibri"/>
                <a:cs typeface="Calibri"/>
                <a:sym typeface="Calibri"/>
              </a:rPr>
              <a:t>All nonnegative weights: Dijkstra</a:t>
            </a:r>
            <a:endParaRPr sz="2400">
              <a:solidFill>
                <a:srgbClr val="1D6FA9"/>
              </a:solidFill>
              <a:latin typeface="Calibri"/>
              <a:ea typeface="Calibri"/>
              <a:cs typeface="Calibri"/>
              <a:sym typeface="Calibri"/>
            </a:endParaRPr>
          </a:p>
          <a:p>
            <a:pPr indent="0" lvl="0" marL="0" rtl="0" algn="l">
              <a:lnSpc>
                <a:spcPct val="90000"/>
              </a:lnSpc>
              <a:spcBef>
                <a:spcPts val="500"/>
              </a:spcBef>
              <a:spcAft>
                <a:spcPts val="0"/>
              </a:spcAft>
              <a:buClr>
                <a:schemeClr val="dk1"/>
              </a:buClr>
              <a:buSzPts val="1100"/>
              <a:buFont typeface="Arial"/>
              <a:buNone/>
            </a:pPr>
            <a:r>
              <a:rPr lang="en" sz="2400"/>
              <a:t>    •</a:t>
            </a:r>
            <a:r>
              <a:rPr lang="en" sz="2400">
                <a:solidFill>
                  <a:srgbClr val="1D6FA9"/>
                </a:solidFill>
                <a:latin typeface="Calibri"/>
                <a:ea typeface="Calibri"/>
                <a:cs typeface="Calibri"/>
                <a:sym typeface="Calibri"/>
              </a:rPr>
              <a:t>If there are negative weights: Bellman-Ford</a:t>
            </a:r>
            <a:endParaRPr sz="2400">
              <a:solidFill>
                <a:srgbClr val="1D6FA9"/>
              </a:solidFill>
              <a:latin typeface="Calibri"/>
              <a:ea typeface="Calibri"/>
              <a:cs typeface="Calibri"/>
              <a:sym typeface="Calibri"/>
            </a:endParaRPr>
          </a:p>
          <a:p>
            <a:pPr indent="0" lvl="0" marL="0" rtl="0" algn="ctr">
              <a:spcBef>
                <a:spcPts val="0"/>
              </a:spcBef>
              <a:spcAft>
                <a:spcPts val="0"/>
              </a:spcAft>
              <a:buNone/>
            </a:pPr>
            <a:r>
              <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1" name="Shape 2911"/>
        <p:cNvGrpSpPr/>
        <p:nvPr/>
      </p:nvGrpSpPr>
      <p:grpSpPr>
        <a:xfrm>
          <a:off x="0" y="0"/>
          <a:ext cx="0" cy="0"/>
          <a:chOff x="0" y="0"/>
          <a:chExt cx="0" cy="0"/>
        </a:xfrm>
      </p:grpSpPr>
      <p:sp>
        <p:nvSpPr>
          <p:cNvPr id="2912" name="Google Shape;2912;p21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DFS with a little bookkeeping...</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6" name="Shape 2916"/>
        <p:cNvGrpSpPr/>
        <p:nvPr/>
      </p:nvGrpSpPr>
      <p:grpSpPr>
        <a:xfrm>
          <a:off x="0" y="0"/>
          <a:ext cx="0" cy="0"/>
          <a:chOff x="0" y="0"/>
          <a:chExt cx="0" cy="0"/>
        </a:xfrm>
      </p:grpSpPr>
      <p:sp>
        <p:nvSpPr>
          <p:cNvPr id="2917" name="Google Shape;2917;p214"/>
          <p:cNvSpPr txBox="1"/>
          <p:nvPr>
            <p:ph idx="4294967295" type="body"/>
          </p:nvPr>
        </p:nvSpPr>
        <p:spPr>
          <a:xfrm>
            <a:off x="181200" y="195700"/>
            <a:ext cx="8520600" cy="39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class Graph {</a:t>
            </a:r>
            <a:br>
              <a:rPr lang="en" sz="1400"/>
            </a:br>
            <a:r>
              <a:rPr lang="en" sz="1400"/>
              <a:t>  …..</a:t>
            </a:r>
            <a:endParaRPr sz="1400"/>
          </a:p>
          <a:p>
            <a:pPr indent="0" lvl="0" marL="0" rtl="0" algn="l">
              <a:spcBef>
                <a:spcPts val="1600"/>
              </a:spcBef>
              <a:spcAft>
                <a:spcPts val="0"/>
              </a:spcAft>
              <a:buNone/>
            </a:pPr>
            <a:r>
              <a:rPr lang="en" sz="1400"/>
              <a:t>//adjList is an array of lists</a:t>
            </a:r>
            <a:endParaRPr sz="1400"/>
          </a:p>
          <a:p>
            <a:pPr indent="0" lvl="0" marL="0" rtl="0" algn="l">
              <a:spcBef>
                <a:spcPts val="1600"/>
              </a:spcBef>
              <a:spcAft>
                <a:spcPts val="0"/>
              </a:spcAft>
              <a:buNone/>
            </a:pPr>
            <a:r>
              <a:rPr lang="en" sz="1400"/>
              <a:t>  void DFS(int source) {</a:t>
            </a:r>
            <a:br>
              <a:rPr lang="en" sz="1400"/>
            </a:br>
            <a:r>
              <a:rPr lang="en" sz="1400"/>
              <a:t>       visited[source] = 1</a:t>
            </a:r>
            <a:br>
              <a:rPr lang="en" sz="1400"/>
            </a:br>
            <a:r>
              <a:rPr lang="en" sz="1400"/>
              <a:t>       for neighbor in adjList[source]:</a:t>
            </a:r>
            <a:br>
              <a:rPr lang="en" sz="1400"/>
            </a:br>
            <a:r>
              <a:rPr lang="en" sz="1400"/>
              <a:t>	   if visited[neighbor] == -1:</a:t>
            </a:r>
            <a:br>
              <a:rPr lang="en" sz="1400"/>
            </a:br>
            <a:r>
              <a:rPr lang="en" sz="1400"/>
              <a:t>                   DFS(neighbor)</a:t>
            </a:r>
            <a:br>
              <a:rPr lang="en" sz="1400"/>
            </a:br>
            <a:r>
              <a:rPr lang="en" sz="1400"/>
              <a:t>       }</a:t>
            </a:r>
            <a:endParaRPr sz="1400"/>
          </a:p>
          <a:p>
            <a:pPr indent="0" lvl="0" marL="0" rtl="0" algn="l">
              <a:spcBef>
                <a:spcPts val="1600"/>
              </a:spcBef>
              <a:spcAft>
                <a:spcPts val="1600"/>
              </a:spcAft>
              <a:buNone/>
            </a:pPr>
            <a:r>
              <a:rPr lang="en" sz="1400"/>
              <a:t>}</a:t>
            </a:r>
            <a:endParaRPr sz="1400"/>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1" name="Shape 2921"/>
        <p:cNvGrpSpPr/>
        <p:nvPr/>
      </p:nvGrpSpPr>
      <p:grpSpPr>
        <a:xfrm>
          <a:off x="0" y="0"/>
          <a:ext cx="0" cy="0"/>
          <a:chOff x="0" y="0"/>
          <a:chExt cx="0" cy="0"/>
        </a:xfrm>
      </p:grpSpPr>
      <p:sp>
        <p:nvSpPr>
          <p:cNvPr id="2922" name="Google Shape;2922;p215"/>
          <p:cNvSpPr txBox="1"/>
          <p:nvPr>
            <p:ph idx="4294967295" type="body"/>
          </p:nvPr>
        </p:nvSpPr>
        <p:spPr>
          <a:xfrm>
            <a:off x="181200" y="195700"/>
            <a:ext cx="8520600" cy="39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class Graph {</a:t>
            </a:r>
            <a:br>
              <a:rPr lang="en" sz="1400"/>
            </a:br>
            <a:r>
              <a:rPr lang="en" sz="1400"/>
              <a:t>  time = 0</a:t>
            </a:r>
            <a:br>
              <a:rPr lang="en" sz="1400"/>
            </a:br>
            <a:r>
              <a:rPr lang="en" sz="1400"/>
              <a:t>  //</a:t>
            </a:r>
            <a:r>
              <a:rPr lang="en" sz="1400"/>
              <a:t>a</a:t>
            </a:r>
            <a:r>
              <a:rPr lang="en" sz="1400"/>
              <a:t>rr, dep are two arrays recording arrival and departure times of each vertex; initialized to -1</a:t>
            </a:r>
            <a:endParaRPr sz="1400"/>
          </a:p>
          <a:p>
            <a:pPr indent="0" lvl="0" marL="0" rtl="0" algn="l">
              <a:spcBef>
                <a:spcPts val="1600"/>
              </a:spcBef>
              <a:spcAft>
                <a:spcPts val="0"/>
              </a:spcAft>
              <a:buNone/>
            </a:pPr>
            <a:r>
              <a:rPr lang="en" sz="1400"/>
              <a:t>  void DFS(int source) {</a:t>
            </a:r>
            <a:br>
              <a:rPr lang="en" sz="1400"/>
            </a:br>
            <a:r>
              <a:rPr lang="en" sz="1400"/>
              <a:t>       visited[source] = 1</a:t>
            </a:r>
            <a:br>
              <a:rPr lang="en" sz="1400"/>
            </a:br>
            <a:r>
              <a:rPr lang="en" sz="1400"/>
              <a:t>       </a:t>
            </a:r>
            <a:r>
              <a:rPr b="1" lang="en" sz="1400"/>
              <a:t>arr[source] = time++</a:t>
            </a:r>
            <a:br>
              <a:rPr b="1" lang="en" sz="1400"/>
            </a:br>
            <a:r>
              <a:rPr lang="en" sz="1400"/>
              <a:t>       for neighbor in adjList[source]:</a:t>
            </a:r>
            <a:br>
              <a:rPr lang="en" sz="1400"/>
            </a:br>
            <a:r>
              <a:rPr lang="en" sz="1400"/>
              <a:t>	   if visited[neighbor] == -1:</a:t>
            </a:r>
            <a:br>
              <a:rPr lang="en" sz="1400"/>
            </a:br>
            <a:r>
              <a:rPr lang="en" sz="1400"/>
              <a:t>                   DFS(neighbor)</a:t>
            </a:r>
            <a:br>
              <a:rPr lang="en" sz="1400"/>
            </a:br>
            <a:r>
              <a:rPr lang="en" sz="1400"/>
              <a:t>       </a:t>
            </a:r>
            <a:r>
              <a:rPr b="1" lang="en" sz="1400"/>
              <a:t>dep[source] = time++</a:t>
            </a:r>
            <a:br>
              <a:rPr b="1" lang="en" sz="1400"/>
            </a:br>
            <a:r>
              <a:rPr lang="en" sz="1400"/>
              <a:t>}</a:t>
            </a:r>
            <a:endParaRPr sz="1400"/>
          </a:p>
          <a:p>
            <a:pPr indent="0" lvl="0" marL="0" rtl="0" algn="l">
              <a:spcBef>
                <a:spcPts val="1600"/>
              </a:spcBef>
              <a:spcAft>
                <a:spcPts val="1600"/>
              </a:spcAft>
              <a:buNone/>
            </a:pPr>
            <a:r>
              <a:rPr lang="en" sz="1400"/>
              <a:t>}</a:t>
            </a:r>
            <a:endParaRPr sz="1400"/>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6" name="Shape 2926"/>
        <p:cNvGrpSpPr/>
        <p:nvPr/>
      </p:nvGrpSpPr>
      <p:grpSpPr>
        <a:xfrm>
          <a:off x="0" y="0"/>
          <a:ext cx="0" cy="0"/>
          <a:chOff x="0" y="0"/>
          <a:chExt cx="0" cy="0"/>
        </a:xfrm>
      </p:grpSpPr>
      <p:sp>
        <p:nvSpPr>
          <p:cNvPr id="2927" name="Google Shape;2927;p216"/>
          <p:cNvSpPr/>
          <p:nvPr/>
        </p:nvSpPr>
        <p:spPr>
          <a:xfrm>
            <a:off x="16640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216"/>
          <p:cNvSpPr/>
          <p:nvPr/>
        </p:nvSpPr>
        <p:spPr>
          <a:xfrm>
            <a:off x="1684525"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2929" name="Google Shape;2929;p216"/>
          <p:cNvSpPr/>
          <p:nvPr/>
        </p:nvSpPr>
        <p:spPr>
          <a:xfrm>
            <a:off x="3875175" y="266955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216"/>
          <p:cNvSpPr/>
          <p:nvPr/>
        </p:nvSpPr>
        <p:spPr>
          <a:xfrm>
            <a:off x="5848650"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216"/>
          <p:cNvSpPr/>
          <p:nvPr/>
        </p:nvSpPr>
        <p:spPr>
          <a:xfrm>
            <a:off x="5848650"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216"/>
          <p:cNvSpPr/>
          <p:nvPr/>
        </p:nvSpPr>
        <p:spPr>
          <a:xfrm>
            <a:off x="38751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33" name="Google Shape;2933;p216"/>
          <p:cNvCxnSpPr>
            <a:stCxn id="2927" idx="4"/>
            <a:endCxn id="2928" idx="0"/>
          </p:cNvCxnSpPr>
          <p:nvPr/>
        </p:nvCxnSpPr>
        <p:spPr>
          <a:xfrm>
            <a:off x="1922825" y="1488925"/>
            <a:ext cx="20400" cy="1213500"/>
          </a:xfrm>
          <a:prstGeom prst="straightConnector1">
            <a:avLst/>
          </a:prstGeom>
          <a:noFill/>
          <a:ln cap="flat" cmpd="sng" w="9525">
            <a:solidFill>
              <a:schemeClr val="dk2"/>
            </a:solidFill>
            <a:prstDash val="solid"/>
            <a:round/>
            <a:headEnd len="med" w="med" type="none"/>
            <a:tailEnd len="med" w="med" type="none"/>
          </a:ln>
        </p:spPr>
      </p:cxnSp>
      <p:cxnSp>
        <p:nvCxnSpPr>
          <p:cNvPr id="2934" name="Google Shape;2934;p216"/>
          <p:cNvCxnSpPr>
            <a:stCxn id="2928" idx="6"/>
            <a:endCxn id="2929" idx="2"/>
          </p:cNvCxnSpPr>
          <p:nvPr/>
        </p:nvCxnSpPr>
        <p:spPr>
          <a:xfrm flipH="1" rot="10800000">
            <a:off x="2202025" y="2912350"/>
            <a:ext cx="1673100" cy="33000"/>
          </a:xfrm>
          <a:prstGeom prst="straightConnector1">
            <a:avLst/>
          </a:prstGeom>
          <a:noFill/>
          <a:ln cap="flat" cmpd="sng" w="9525">
            <a:solidFill>
              <a:schemeClr val="dk2"/>
            </a:solidFill>
            <a:prstDash val="solid"/>
            <a:round/>
            <a:headEnd len="med" w="med" type="none"/>
            <a:tailEnd len="med" w="med" type="none"/>
          </a:ln>
        </p:spPr>
      </p:cxnSp>
      <p:cxnSp>
        <p:nvCxnSpPr>
          <p:cNvPr id="2935" name="Google Shape;2935;p216"/>
          <p:cNvCxnSpPr>
            <a:endCxn id="2930" idx="2"/>
          </p:cNvCxnSpPr>
          <p:nvPr/>
        </p:nvCxnSpPr>
        <p:spPr>
          <a:xfrm>
            <a:off x="4392750" y="2912350"/>
            <a:ext cx="1455900" cy="33000"/>
          </a:xfrm>
          <a:prstGeom prst="straightConnector1">
            <a:avLst/>
          </a:prstGeom>
          <a:noFill/>
          <a:ln cap="flat" cmpd="sng" w="9525">
            <a:solidFill>
              <a:schemeClr val="dk2"/>
            </a:solidFill>
            <a:prstDash val="solid"/>
            <a:round/>
            <a:headEnd len="med" w="med" type="none"/>
            <a:tailEnd len="med" w="med" type="none"/>
          </a:ln>
        </p:spPr>
      </p:cxnSp>
      <p:cxnSp>
        <p:nvCxnSpPr>
          <p:cNvPr id="2936" name="Google Shape;2936;p216"/>
          <p:cNvCxnSpPr>
            <a:stCxn id="2929" idx="7"/>
            <a:endCxn id="2931" idx="3"/>
          </p:cNvCxnSpPr>
          <p:nvPr/>
        </p:nvCxnSpPr>
        <p:spPr>
          <a:xfrm flipH="1" rot="10800000">
            <a:off x="4316889" y="1417679"/>
            <a:ext cx="1607400" cy="1323000"/>
          </a:xfrm>
          <a:prstGeom prst="straightConnector1">
            <a:avLst/>
          </a:prstGeom>
          <a:noFill/>
          <a:ln cap="flat" cmpd="sng" w="9525">
            <a:solidFill>
              <a:schemeClr val="dk2"/>
            </a:solidFill>
            <a:prstDash val="solid"/>
            <a:round/>
            <a:headEnd len="med" w="med" type="none"/>
            <a:tailEnd len="med" w="med" type="none"/>
          </a:ln>
        </p:spPr>
      </p:cxnSp>
      <p:cxnSp>
        <p:nvCxnSpPr>
          <p:cNvPr id="2937" name="Google Shape;2937;p216"/>
          <p:cNvCxnSpPr>
            <a:endCxn id="2932" idx="3"/>
          </p:cNvCxnSpPr>
          <p:nvPr/>
        </p:nvCxnSpPr>
        <p:spPr>
          <a:xfrm flipH="1" rot="10800000">
            <a:off x="2126361" y="1417796"/>
            <a:ext cx="1824600" cy="1355700"/>
          </a:xfrm>
          <a:prstGeom prst="straightConnector1">
            <a:avLst/>
          </a:prstGeom>
          <a:noFill/>
          <a:ln cap="flat" cmpd="sng" w="9525">
            <a:solidFill>
              <a:schemeClr val="dk2"/>
            </a:solidFill>
            <a:prstDash val="solid"/>
            <a:round/>
            <a:headEnd len="med" w="med" type="none"/>
            <a:tailEnd len="med" w="med" type="none"/>
          </a:ln>
        </p:spPr>
      </p:cxnSp>
      <p:cxnSp>
        <p:nvCxnSpPr>
          <p:cNvPr id="2938" name="Google Shape;2938;p216"/>
          <p:cNvCxnSpPr>
            <a:stCxn id="2932" idx="4"/>
            <a:endCxn id="2929" idx="0"/>
          </p:cNvCxnSpPr>
          <p:nvPr/>
        </p:nvCxnSpPr>
        <p:spPr>
          <a:xfrm>
            <a:off x="4133925" y="1488925"/>
            <a:ext cx="0" cy="1180500"/>
          </a:xfrm>
          <a:prstGeom prst="straightConnector1">
            <a:avLst/>
          </a:prstGeom>
          <a:noFill/>
          <a:ln cap="flat" cmpd="sng" w="9525">
            <a:solidFill>
              <a:schemeClr val="dk2"/>
            </a:solidFill>
            <a:prstDash val="solid"/>
            <a:round/>
            <a:headEnd len="med" w="med" type="none"/>
            <a:tailEnd len="med" w="med" type="none"/>
          </a:ln>
        </p:spPr>
      </p:cxnSp>
      <p:cxnSp>
        <p:nvCxnSpPr>
          <p:cNvPr id="2939" name="Google Shape;2939;p216"/>
          <p:cNvCxnSpPr>
            <a:stCxn id="2932" idx="6"/>
            <a:endCxn id="2931" idx="2"/>
          </p:cNvCxnSpPr>
          <p:nvPr/>
        </p:nvCxnSpPr>
        <p:spPr>
          <a:xfrm>
            <a:off x="4392675" y="1246075"/>
            <a:ext cx="1455900" cy="0"/>
          </a:xfrm>
          <a:prstGeom prst="straightConnector1">
            <a:avLst/>
          </a:prstGeom>
          <a:noFill/>
          <a:ln cap="flat" cmpd="sng" w="9525">
            <a:solidFill>
              <a:schemeClr val="dk2"/>
            </a:solidFill>
            <a:prstDash val="solid"/>
            <a:round/>
            <a:headEnd len="med" w="med" type="none"/>
            <a:tailEnd len="med" w="med" type="none"/>
          </a:ln>
        </p:spPr>
      </p:cxnSp>
      <p:sp>
        <p:nvSpPr>
          <p:cNvPr id="2940" name="Google Shape;2940;p216"/>
          <p:cNvSpPr/>
          <p:nvPr/>
        </p:nvSpPr>
        <p:spPr>
          <a:xfrm>
            <a:off x="1966625" y="366250"/>
            <a:ext cx="4060675" cy="652900"/>
          </a:xfrm>
          <a:custGeom>
            <a:rect b="b" l="l" r="r" t="t"/>
            <a:pathLst>
              <a:path extrusionOk="0" h="26116" w="162427">
                <a:moveTo>
                  <a:pt x="162427" y="26116"/>
                </a:moveTo>
                <a:cubicBezTo>
                  <a:pt x="149369" y="21763"/>
                  <a:pt x="111151" y="0"/>
                  <a:pt x="84080" y="0"/>
                </a:cubicBezTo>
                <a:cubicBezTo>
                  <a:pt x="57009" y="0"/>
                  <a:pt x="14013" y="21763"/>
                  <a:pt x="0" y="26116"/>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4" name="Shape 2944"/>
        <p:cNvGrpSpPr/>
        <p:nvPr/>
      </p:nvGrpSpPr>
      <p:grpSpPr>
        <a:xfrm>
          <a:off x="0" y="0"/>
          <a:ext cx="0" cy="0"/>
          <a:chOff x="0" y="0"/>
          <a:chExt cx="0" cy="0"/>
        </a:xfrm>
      </p:grpSpPr>
      <p:sp>
        <p:nvSpPr>
          <p:cNvPr id="2945" name="Google Shape;2945;p217"/>
          <p:cNvSpPr/>
          <p:nvPr/>
        </p:nvSpPr>
        <p:spPr>
          <a:xfrm>
            <a:off x="16640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217"/>
          <p:cNvSpPr/>
          <p:nvPr/>
        </p:nvSpPr>
        <p:spPr>
          <a:xfrm>
            <a:off x="1684525"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2947" name="Google Shape;2947;p217"/>
          <p:cNvSpPr/>
          <p:nvPr/>
        </p:nvSpPr>
        <p:spPr>
          <a:xfrm>
            <a:off x="3875175" y="266955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217"/>
          <p:cNvSpPr/>
          <p:nvPr/>
        </p:nvSpPr>
        <p:spPr>
          <a:xfrm>
            <a:off x="5848650"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217"/>
          <p:cNvSpPr/>
          <p:nvPr/>
        </p:nvSpPr>
        <p:spPr>
          <a:xfrm>
            <a:off x="5848650"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217"/>
          <p:cNvSpPr/>
          <p:nvPr/>
        </p:nvSpPr>
        <p:spPr>
          <a:xfrm>
            <a:off x="38751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51" name="Google Shape;2951;p217"/>
          <p:cNvCxnSpPr>
            <a:stCxn id="2945" idx="4"/>
            <a:endCxn id="2946" idx="0"/>
          </p:cNvCxnSpPr>
          <p:nvPr/>
        </p:nvCxnSpPr>
        <p:spPr>
          <a:xfrm>
            <a:off x="1922825" y="1488925"/>
            <a:ext cx="20400" cy="1213500"/>
          </a:xfrm>
          <a:prstGeom prst="straightConnector1">
            <a:avLst/>
          </a:prstGeom>
          <a:noFill/>
          <a:ln cap="flat" cmpd="sng" w="9525">
            <a:solidFill>
              <a:schemeClr val="dk2"/>
            </a:solidFill>
            <a:prstDash val="solid"/>
            <a:round/>
            <a:headEnd len="med" w="med" type="none"/>
            <a:tailEnd len="med" w="med" type="none"/>
          </a:ln>
        </p:spPr>
      </p:cxnSp>
      <p:cxnSp>
        <p:nvCxnSpPr>
          <p:cNvPr id="2952" name="Google Shape;2952;p217"/>
          <p:cNvCxnSpPr>
            <a:stCxn id="2946" idx="6"/>
            <a:endCxn id="2947" idx="2"/>
          </p:cNvCxnSpPr>
          <p:nvPr/>
        </p:nvCxnSpPr>
        <p:spPr>
          <a:xfrm flipH="1" rot="10800000">
            <a:off x="2202025" y="2912350"/>
            <a:ext cx="1673100" cy="33000"/>
          </a:xfrm>
          <a:prstGeom prst="straightConnector1">
            <a:avLst/>
          </a:prstGeom>
          <a:noFill/>
          <a:ln cap="flat" cmpd="sng" w="9525">
            <a:solidFill>
              <a:schemeClr val="dk2"/>
            </a:solidFill>
            <a:prstDash val="solid"/>
            <a:round/>
            <a:headEnd len="med" w="med" type="none"/>
            <a:tailEnd len="med" w="med" type="none"/>
          </a:ln>
        </p:spPr>
      </p:cxnSp>
      <p:cxnSp>
        <p:nvCxnSpPr>
          <p:cNvPr id="2953" name="Google Shape;2953;p217"/>
          <p:cNvCxnSpPr>
            <a:endCxn id="2948" idx="2"/>
          </p:cNvCxnSpPr>
          <p:nvPr/>
        </p:nvCxnSpPr>
        <p:spPr>
          <a:xfrm>
            <a:off x="4392750" y="2912350"/>
            <a:ext cx="1455900" cy="33000"/>
          </a:xfrm>
          <a:prstGeom prst="straightConnector1">
            <a:avLst/>
          </a:prstGeom>
          <a:noFill/>
          <a:ln cap="flat" cmpd="sng" w="9525">
            <a:solidFill>
              <a:schemeClr val="dk2"/>
            </a:solidFill>
            <a:prstDash val="solid"/>
            <a:round/>
            <a:headEnd len="med" w="med" type="none"/>
            <a:tailEnd len="med" w="med" type="none"/>
          </a:ln>
        </p:spPr>
      </p:cxnSp>
      <p:cxnSp>
        <p:nvCxnSpPr>
          <p:cNvPr id="2954" name="Google Shape;2954;p217"/>
          <p:cNvCxnSpPr>
            <a:stCxn id="2947" idx="7"/>
            <a:endCxn id="2949" idx="3"/>
          </p:cNvCxnSpPr>
          <p:nvPr/>
        </p:nvCxnSpPr>
        <p:spPr>
          <a:xfrm flipH="1" rot="10800000">
            <a:off x="4316889" y="1417679"/>
            <a:ext cx="1607400" cy="1323000"/>
          </a:xfrm>
          <a:prstGeom prst="straightConnector1">
            <a:avLst/>
          </a:prstGeom>
          <a:noFill/>
          <a:ln cap="flat" cmpd="sng" w="9525">
            <a:solidFill>
              <a:schemeClr val="dk2"/>
            </a:solidFill>
            <a:prstDash val="solid"/>
            <a:round/>
            <a:headEnd len="med" w="med" type="none"/>
            <a:tailEnd len="med" w="med" type="none"/>
          </a:ln>
        </p:spPr>
      </p:cxnSp>
      <p:cxnSp>
        <p:nvCxnSpPr>
          <p:cNvPr id="2955" name="Google Shape;2955;p217"/>
          <p:cNvCxnSpPr>
            <a:endCxn id="2950" idx="3"/>
          </p:cNvCxnSpPr>
          <p:nvPr/>
        </p:nvCxnSpPr>
        <p:spPr>
          <a:xfrm flipH="1" rot="10800000">
            <a:off x="2126361" y="1417796"/>
            <a:ext cx="1824600" cy="1355700"/>
          </a:xfrm>
          <a:prstGeom prst="straightConnector1">
            <a:avLst/>
          </a:prstGeom>
          <a:noFill/>
          <a:ln cap="flat" cmpd="sng" w="9525">
            <a:solidFill>
              <a:schemeClr val="dk2"/>
            </a:solidFill>
            <a:prstDash val="solid"/>
            <a:round/>
            <a:headEnd len="med" w="med" type="none"/>
            <a:tailEnd len="med" w="med" type="none"/>
          </a:ln>
        </p:spPr>
      </p:cxnSp>
      <p:cxnSp>
        <p:nvCxnSpPr>
          <p:cNvPr id="2956" name="Google Shape;2956;p217"/>
          <p:cNvCxnSpPr>
            <a:stCxn id="2950" idx="4"/>
            <a:endCxn id="2947" idx="0"/>
          </p:cNvCxnSpPr>
          <p:nvPr/>
        </p:nvCxnSpPr>
        <p:spPr>
          <a:xfrm>
            <a:off x="4133925" y="1488925"/>
            <a:ext cx="0" cy="1180500"/>
          </a:xfrm>
          <a:prstGeom prst="straightConnector1">
            <a:avLst/>
          </a:prstGeom>
          <a:noFill/>
          <a:ln cap="flat" cmpd="sng" w="9525">
            <a:solidFill>
              <a:schemeClr val="dk2"/>
            </a:solidFill>
            <a:prstDash val="solid"/>
            <a:round/>
            <a:headEnd len="med" w="med" type="none"/>
            <a:tailEnd len="med" w="med" type="none"/>
          </a:ln>
        </p:spPr>
      </p:cxnSp>
      <p:cxnSp>
        <p:nvCxnSpPr>
          <p:cNvPr id="2957" name="Google Shape;2957;p217"/>
          <p:cNvCxnSpPr>
            <a:stCxn id="2950" idx="6"/>
            <a:endCxn id="2949" idx="2"/>
          </p:cNvCxnSpPr>
          <p:nvPr/>
        </p:nvCxnSpPr>
        <p:spPr>
          <a:xfrm>
            <a:off x="4392675" y="1246075"/>
            <a:ext cx="1455900" cy="0"/>
          </a:xfrm>
          <a:prstGeom prst="straightConnector1">
            <a:avLst/>
          </a:prstGeom>
          <a:noFill/>
          <a:ln cap="flat" cmpd="sng" w="9525">
            <a:solidFill>
              <a:schemeClr val="dk2"/>
            </a:solidFill>
            <a:prstDash val="solid"/>
            <a:round/>
            <a:headEnd len="med" w="med" type="none"/>
            <a:tailEnd len="med" w="med" type="none"/>
          </a:ln>
        </p:spPr>
      </p:cxnSp>
      <p:sp>
        <p:nvSpPr>
          <p:cNvPr id="2958" name="Google Shape;2958;p217"/>
          <p:cNvSpPr/>
          <p:nvPr/>
        </p:nvSpPr>
        <p:spPr>
          <a:xfrm>
            <a:off x="1966625" y="366250"/>
            <a:ext cx="4060675" cy="652900"/>
          </a:xfrm>
          <a:custGeom>
            <a:rect b="b" l="l" r="r" t="t"/>
            <a:pathLst>
              <a:path extrusionOk="0" h="26116" w="162427">
                <a:moveTo>
                  <a:pt x="162427" y="26116"/>
                </a:moveTo>
                <a:cubicBezTo>
                  <a:pt x="149369" y="21763"/>
                  <a:pt x="111151" y="0"/>
                  <a:pt x="84080" y="0"/>
                </a:cubicBezTo>
                <a:cubicBezTo>
                  <a:pt x="57009" y="0"/>
                  <a:pt x="14013" y="21763"/>
                  <a:pt x="0" y="26116"/>
                </a:cubicBezTo>
              </a:path>
            </a:pathLst>
          </a:custGeom>
          <a:noFill/>
          <a:ln cap="flat" cmpd="sng" w="9525">
            <a:solidFill>
              <a:schemeClr val="dk2"/>
            </a:solidFill>
            <a:prstDash val="solid"/>
            <a:round/>
            <a:headEnd len="med" w="med" type="none"/>
            <a:tailEnd len="med" w="med" type="none"/>
          </a:ln>
        </p:spPr>
      </p:sp>
      <p:sp>
        <p:nvSpPr>
          <p:cNvPr id="2959" name="Google Shape;2959;p217"/>
          <p:cNvSpPr txBox="1"/>
          <p:nvPr/>
        </p:nvSpPr>
        <p:spPr>
          <a:xfrm>
            <a:off x="16800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a:t>
            </a:r>
            <a:r>
              <a:rPr lang="en"/>
              <a:t>/</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3" name="Shape 2963"/>
        <p:cNvGrpSpPr/>
        <p:nvPr/>
      </p:nvGrpSpPr>
      <p:grpSpPr>
        <a:xfrm>
          <a:off x="0" y="0"/>
          <a:ext cx="0" cy="0"/>
          <a:chOff x="0" y="0"/>
          <a:chExt cx="0" cy="0"/>
        </a:xfrm>
      </p:grpSpPr>
      <p:sp>
        <p:nvSpPr>
          <p:cNvPr id="2964" name="Google Shape;2964;p218"/>
          <p:cNvSpPr/>
          <p:nvPr/>
        </p:nvSpPr>
        <p:spPr>
          <a:xfrm>
            <a:off x="16640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218"/>
          <p:cNvSpPr/>
          <p:nvPr/>
        </p:nvSpPr>
        <p:spPr>
          <a:xfrm>
            <a:off x="1684525"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2966" name="Google Shape;2966;p218"/>
          <p:cNvSpPr/>
          <p:nvPr/>
        </p:nvSpPr>
        <p:spPr>
          <a:xfrm>
            <a:off x="3875175" y="266955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218"/>
          <p:cNvSpPr/>
          <p:nvPr/>
        </p:nvSpPr>
        <p:spPr>
          <a:xfrm>
            <a:off x="5848650"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218"/>
          <p:cNvSpPr/>
          <p:nvPr/>
        </p:nvSpPr>
        <p:spPr>
          <a:xfrm>
            <a:off x="5848650"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18"/>
          <p:cNvSpPr/>
          <p:nvPr/>
        </p:nvSpPr>
        <p:spPr>
          <a:xfrm>
            <a:off x="38751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70" name="Google Shape;2970;p218"/>
          <p:cNvCxnSpPr>
            <a:stCxn id="2964" idx="4"/>
            <a:endCxn id="2965" idx="0"/>
          </p:cNvCxnSpPr>
          <p:nvPr/>
        </p:nvCxnSpPr>
        <p:spPr>
          <a:xfrm>
            <a:off x="1922825" y="1488925"/>
            <a:ext cx="20400" cy="1213500"/>
          </a:xfrm>
          <a:prstGeom prst="straightConnector1">
            <a:avLst/>
          </a:prstGeom>
          <a:noFill/>
          <a:ln cap="flat" cmpd="sng" w="9525">
            <a:solidFill>
              <a:schemeClr val="dk2"/>
            </a:solidFill>
            <a:prstDash val="solid"/>
            <a:round/>
            <a:headEnd len="med" w="med" type="none"/>
            <a:tailEnd len="med" w="med" type="none"/>
          </a:ln>
        </p:spPr>
      </p:cxnSp>
      <p:cxnSp>
        <p:nvCxnSpPr>
          <p:cNvPr id="2971" name="Google Shape;2971;p218"/>
          <p:cNvCxnSpPr>
            <a:stCxn id="2965" idx="6"/>
            <a:endCxn id="2966" idx="2"/>
          </p:cNvCxnSpPr>
          <p:nvPr/>
        </p:nvCxnSpPr>
        <p:spPr>
          <a:xfrm flipH="1" rot="10800000">
            <a:off x="2202025" y="2912350"/>
            <a:ext cx="1673100" cy="33000"/>
          </a:xfrm>
          <a:prstGeom prst="straightConnector1">
            <a:avLst/>
          </a:prstGeom>
          <a:noFill/>
          <a:ln cap="flat" cmpd="sng" w="76200">
            <a:solidFill>
              <a:schemeClr val="dk2"/>
            </a:solidFill>
            <a:prstDash val="solid"/>
            <a:round/>
            <a:headEnd len="med" w="med" type="none"/>
            <a:tailEnd len="med" w="med" type="none"/>
          </a:ln>
        </p:spPr>
      </p:cxnSp>
      <p:cxnSp>
        <p:nvCxnSpPr>
          <p:cNvPr id="2972" name="Google Shape;2972;p218"/>
          <p:cNvCxnSpPr>
            <a:endCxn id="2967" idx="2"/>
          </p:cNvCxnSpPr>
          <p:nvPr/>
        </p:nvCxnSpPr>
        <p:spPr>
          <a:xfrm>
            <a:off x="4392750" y="2912350"/>
            <a:ext cx="1455900" cy="33000"/>
          </a:xfrm>
          <a:prstGeom prst="straightConnector1">
            <a:avLst/>
          </a:prstGeom>
          <a:noFill/>
          <a:ln cap="flat" cmpd="sng" w="9525">
            <a:solidFill>
              <a:schemeClr val="dk2"/>
            </a:solidFill>
            <a:prstDash val="solid"/>
            <a:round/>
            <a:headEnd len="med" w="med" type="none"/>
            <a:tailEnd len="med" w="med" type="none"/>
          </a:ln>
        </p:spPr>
      </p:cxnSp>
      <p:cxnSp>
        <p:nvCxnSpPr>
          <p:cNvPr id="2973" name="Google Shape;2973;p218"/>
          <p:cNvCxnSpPr>
            <a:stCxn id="2966" idx="7"/>
            <a:endCxn id="2968" idx="3"/>
          </p:cNvCxnSpPr>
          <p:nvPr/>
        </p:nvCxnSpPr>
        <p:spPr>
          <a:xfrm flipH="1" rot="10800000">
            <a:off x="4316889" y="1417679"/>
            <a:ext cx="1607400" cy="1323000"/>
          </a:xfrm>
          <a:prstGeom prst="straightConnector1">
            <a:avLst/>
          </a:prstGeom>
          <a:noFill/>
          <a:ln cap="flat" cmpd="sng" w="9525">
            <a:solidFill>
              <a:schemeClr val="dk2"/>
            </a:solidFill>
            <a:prstDash val="solid"/>
            <a:round/>
            <a:headEnd len="med" w="med" type="none"/>
            <a:tailEnd len="med" w="med" type="none"/>
          </a:ln>
        </p:spPr>
      </p:cxnSp>
      <p:cxnSp>
        <p:nvCxnSpPr>
          <p:cNvPr id="2974" name="Google Shape;2974;p218"/>
          <p:cNvCxnSpPr>
            <a:endCxn id="2969" idx="3"/>
          </p:cNvCxnSpPr>
          <p:nvPr/>
        </p:nvCxnSpPr>
        <p:spPr>
          <a:xfrm flipH="1" rot="10800000">
            <a:off x="2126361" y="1417796"/>
            <a:ext cx="1824600" cy="1355700"/>
          </a:xfrm>
          <a:prstGeom prst="straightConnector1">
            <a:avLst/>
          </a:prstGeom>
          <a:noFill/>
          <a:ln cap="flat" cmpd="sng" w="9525">
            <a:solidFill>
              <a:schemeClr val="dk2"/>
            </a:solidFill>
            <a:prstDash val="solid"/>
            <a:round/>
            <a:headEnd len="med" w="med" type="none"/>
            <a:tailEnd len="med" w="med" type="none"/>
          </a:ln>
        </p:spPr>
      </p:cxnSp>
      <p:cxnSp>
        <p:nvCxnSpPr>
          <p:cNvPr id="2975" name="Google Shape;2975;p218"/>
          <p:cNvCxnSpPr>
            <a:stCxn id="2969" idx="4"/>
            <a:endCxn id="2966" idx="0"/>
          </p:cNvCxnSpPr>
          <p:nvPr/>
        </p:nvCxnSpPr>
        <p:spPr>
          <a:xfrm>
            <a:off x="4133925" y="1488925"/>
            <a:ext cx="0" cy="1180500"/>
          </a:xfrm>
          <a:prstGeom prst="straightConnector1">
            <a:avLst/>
          </a:prstGeom>
          <a:noFill/>
          <a:ln cap="flat" cmpd="sng" w="9525">
            <a:solidFill>
              <a:schemeClr val="dk2"/>
            </a:solidFill>
            <a:prstDash val="solid"/>
            <a:round/>
            <a:headEnd len="med" w="med" type="none"/>
            <a:tailEnd len="med" w="med" type="none"/>
          </a:ln>
        </p:spPr>
      </p:cxnSp>
      <p:cxnSp>
        <p:nvCxnSpPr>
          <p:cNvPr id="2976" name="Google Shape;2976;p218"/>
          <p:cNvCxnSpPr>
            <a:stCxn id="2969" idx="6"/>
            <a:endCxn id="2968" idx="2"/>
          </p:cNvCxnSpPr>
          <p:nvPr/>
        </p:nvCxnSpPr>
        <p:spPr>
          <a:xfrm>
            <a:off x="4392675" y="1246075"/>
            <a:ext cx="1455900" cy="0"/>
          </a:xfrm>
          <a:prstGeom prst="straightConnector1">
            <a:avLst/>
          </a:prstGeom>
          <a:noFill/>
          <a:ln cap="flat" cmpd="sng" w="9525">
            <a:solidFill>
              <a:schemeClr val="dk2"/>
            </a:solidFill>
            <a:prstDash val="solid"/>
            <a:round/>
            <a:headEnd len="med" w="med" type="none"/>
            <a:tailEnd len="med" w="med" type="none"/>
          </a:ln>
        </p:spPr>
      </p:cxnSp>
      <p:sp>
        <p:nvSpPr>
          <p:cNvPr id="2977" name="Google Shape;2977;p218"/>
          <p:cNvSpPr/>
          <p:nvPr/>
        </p:nvSpPr>
        <p:spPr>
          <a:xfrm>
            <a:off x="1966625" y="366250"/>
            <a:ext cx="4060675" cy="652900"/>
          </a:xfrm>
          <a:custGeom>
            <a:rect b="b" l="l" r="r" t="t"/>
            <a:pathLst>
              <a:path extrusionOk="0" h="26116" w="162427">
                <a:moveTo>
                  <a:pt x="162427" y="26116"/>
                </a:moveTo>
                <a:cubicBezTo>
                  <a:pt x="149369" y="21763"/>
                  <a:pt x="111151" y="0"/>
                  <a:pt x="84080" y="0"/>
                </a:cubicBezTo>
                <a:cubicBezTo>
                  <a:pt x="57009" y="0"/>
                  <a:pt x="14013" y="21763"/>
                  <a:pt x="0" y="26116"/>
                </a:cubicBezTo>
              </a:path>
            </a:pathLst>
          </a:custGeom>
          <a:noFill/>
          <a:ln cap="flat" cmpd="sng" w="9525">
            <a:solidFill>
              <a:schemeClr val="dk2"/>
            </a:solidFill>
            <a:prstDash val="solid"/>
            <a:round/>
            <a:headEnd len="med" w="med" type="none"/>
            <a:tailEnd len="med" w="med" type="none"/>
          </a:ln>
        </p:spPr>
      </p:sp>
      <p:sp>
        <p:nvSpPr>
          <p:cNvPr id="2978" name="Google Shape;2978;p218"/>
          <p:cNvSpPr txBox="1"/>
          <p:nvPr/>
        </p:nvSpPr>
        <p:spPr>
          <a:xfrm>
            <a:off x="16800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a:t>
            </a:r>
            <a:r>
              <a:rPr lang="en"/>
              <a:t>/</a:t>
            </a:r>
            <a:endParaRPr/>
          </a:p>
        </p:txBody>
      </p:sp>
      <p:sp>
        <p:nvSpPr>
          <p:cNvPr id="2979" name="Google Shape;2979;p218"/>
          <p:cNvSpPr txBox="1"/>
          <p:nvPr/>
        </p:nvSpPr>
        <p:spPr>
          <a:xfrm>
            <a:off x="38136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a:t>
            </a:r>
            <a:r>
              <a:rPr lang="en"/>
              <a:t>/</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3" name="Shape 2983"/>
        <p:cNvGrpSpPr/>
        <p:nvPr/>
      </p:nvGrpSpPr>
      <p:grpSpPr>
        <a:xfrm>
          <a:off x="0" y="0"/>
          <a:ext cx="0" cy="0"/>
          <a:chOff x="0" y="0"/>
          <a:chExt cx="0" cy="0"/>
        </a:xfrm>
      </p:grpSpPr>
      <p:sp>
        <p:nvSpPr>
          <p:cNvPr id="2984" name="Google Shape;2984;p219"/>
          <p:cNvSpPr/>
          <p:nvPr/>
        </p:nvSpPr>
        <p:spPr>
          <a:xfrm>
            <a:off x="16640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219"/>
          <p:cNvSpPr/>
          <p:nvPr/>
        </p:nvSpPr>
        <p:spPr>
          <a:xfrm>
            <a:off x="1684525"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2986" name="Google Shape;2986;p219"/>
          <p:cNvSpPr/>
          <p:nvPr/>
        </p:nvSpPr>
        <p:spPr>
          <a:xfrm>
            <a:off x="3875175" y="266955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19"/>
          <p:cNvSpPr/>
          <p:nvPr/>
        </p:nvSpPr>
        <p:spPr>
          <a:xfrm>
            <a:off x="5848650"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219"/>
          <p:cNvSpPr/>
          <p:nvPr/>
        </p:nvSpPr>
        <p:spPr>
          <a:xfrm>
            <a:off x="5848650"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19"/>
          <p:cNvSpPr/>
          <p:nvPr/>
        </p:nvSpPr>
        <p:spPr>
          <a:xfrm>
            <a:off x="38751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90" name="Google Shape;2990;p219"/>
          <p:cNvCxnSpPr>
            <a:stCxn id="2984" idx="4"/>
            <a:endCxn id="2985" idx="0"/>
          </p:cNvCxnSpPr>
          <p:nvPr/>
        </p:nvCxnSpPr>
        <p:spPr>
          <a:xfrm>
            <a:off x="1922825" y="1488925"/>
            <a:ext cx="20400" cy="1213500"/>
          </a:xfrm>
          <a:prstGeom prst="straightConnector1">
            <a:avLst/>
          </a:prstGeom>
          <a:noFill/>
          <a:ln cap="flat" cmpd="sng" w="9525">
            <a:solidFill>
              <a:schemeClr val="dk2"/>
            </a:solidFill>
            <a:prstDash val="solid"/>
            <a:round/>
            <a:headEnd len="med" w="med" type="none"/>
            <a:tailEnd len="med" w="med" type="none"/>
          </a:ln>
        </p:spPr>
      </p:cxnSp>
      <p:cxnSp>
        <p:nvCxnSpPr>
          <p:cNvPr id="2991" name="Google Shape;2991;p219"/>
          <p:cNvCxnSpPr>
            <a:stCxn id="2985" idx="6"/>
            <a:endCxn id="2986" idx="2"/>
          </p:cNvCxnSpPr>
          <p:nvPr/>
        </p:nvCxnSpPr>
        <p:spPr>
          <a:xfrm flipH="1" rot="10800000">
            <a:off x="2202025" y="2912350"/>
            <a:ext cx="1673100" cy="33000"/>
          </a:xfrm>
          <a:prstGeom prst="straightConnector1">
            <a:avLst/>
          </a:prstGeom>
          <a:noFill/>
          <a:ln cap="flat" cmpd="sng" w="76200">
            <a:solidFill>
              <a:schemeClr val="dk2"/>
            </a:solidFill>
            <a:prstDash val="solid"/>
            <a:round/>
            <a:headEnd len="med" w="med" type="none"/>
            <a:tailEnd len="med" w="med" type="none"/>
          </a:ln>
        </p:spPr>
      </p:cxnSp>
      <p:cxnSp>
        <p:nvCxnSpPr>
          <p:cNvPr id="2992" name="Google Shape;2992;p219"/>
          <p:cNvCxnSpPr>
            <a:endCxn id="2987" idx="2"/>
          </p:cNvCxnSpPr>
          <p:nvPr/>
        </p:nvCxnSpPr>
        <p:spPr>
          <a:xfrm>
            <a:off x="4392750" y="2912350"/>
            <a:ext cx="1455900" cy="33000"/>
          </a:xfrm>
          <a:prstGeom prst="straightConnector1">
            <a:avLst/>
          </a:prstGeom>
          <a:noFill/>
          <a:ln cap="flat" cmpd="sng" w="76200">
            <a:solidFill>
              <a:schemeClr val="dk2"/>
            </a:solidFill>
            <a:prstDash val="solid"/>
            <a:round/>
            <a:headEnd len="med" w="med" type="none"/>
            <a:tailEnd len="med" w="med" type="none"/>
          </a:ln>
        </p:spPr>
      </p:cxnSp>
      <p:cxnSp>
        <p:nvCxnSpPr>
          <p:cNvPr id="2993" name="Google Shape;2993;p219"/>
          <p:cNvCxnSpPr>
            <a:stCxn id="2986" idx="7"/>
            <a:endCxn id="2988" idx="3"/>
          </p:cNvCxnSpPr>
          <p:nvPr/>
        </p:nvCxnSpPr>
        <p:spPr>
          <a:xfrm flipH="1" rot="10800000">
            <a:off x="4316889" y="1417679"/>
            <a:ext cx="1607400" cy="1323000"/>
          </a:xfrm>
          <a:prstGeom prst="straightConnector1">
            <a:avLst/>
          </a:prstGeom>
          <a:noFill/>
          <a:ln cap="flat" cmpd="sng" w="9525">
            <a:solidFill>
              <a:schemeClr val="dk2"/>
            </a:solidFill>
            <a:prstDash val="solid"/>
            <a:round/>
            <a:headEnd len="med" w="med" type="none"/>
            <a:tailEnd len="med" w="med" type="none"/>
          </a:ln>
        </p:spPr>
      </p:cxnSp>
      <p:cxnSp>
        <p:nvCxnSpPr>
          <p:cNvPr id="2994" name="Google Shape;2994;p219"/>
          <p:cNvCxnSpPr>
            <a:endCxn id="2989" idx="3"/>
          </p:cNvCxnSpPr>
          <p:nvPr/>
        </p:nvCxnSpPr>
        <p:spPr>
          <a:xfrm flipH="1" rot="10800000">
            <a:off x="2126361" y="1417796"/>
            <a:ext cx="1824600" cy="1355700"/>
          </a:xfrm>
          <a:prstGeom prst="straightConnector1">
            <a:avLst/>
          </a:prstGeom>
          <a:noFill/>
          <a:ln cap="flat" cmpd="sng" w="9525">
            <a:solidFill>
              <a:schemeClr val="dk2"/>
            </a:solidFill>
            <a:prstDash val="solid"/>
            <a:round/>
            <a:headEnd len="med" w="med" type="none"/>
            <a:tailEnd len="med" w="med" type="none"/>
          </a:ln>
        </p:spPr>
      </p:cxnSp>
      <p:cxnSp>
        <p:nvCxnSpPr>
          <p:cNvPr id="2995" name="Google Shape;2995;p219"/>
          <p:cNvCxnSpPr>
            <a:stCxn id="2989" idx="4"/>
            <a:endCxn id="2986" idx="0"/>
          </p:cNvCxnSpPr>
          <p:nvPr/>
        </p:nvCxnSpPr>
        <p:spPr>
          <a:xfrm>
            <a:off x="4133925" y="1488925"/>
            <a:ext cx="0" cy="1180500"/>
          </a:xfrm>
          <a:prstGeom prst="straightConnector1">
            <a:avLst/>
          </a:prstGeom>
          <a:noFill/>
          <a:ln cap="flat" cmpd="sng" w="9525">
            <a:solidFill>
              <a:schemeClr val="dk2"/>
            </a:solidFill>
            <a:prstDash val="solid"/>
            <a:round/>
            <a:headEnd len="med" w="med" type="none"/>
            <a:tailEnd len="med" w="med" type="none"/>
          </a:ln>
        </p:spPr>
      </p:cxnSp>
      <p:cxnSp>
        <p:nvCxnSpPr>
          <p:cNvPr id="2996" name="Google Shape;2996;p219"/>
          <p:cNvCxnSpPr>
            <a:stCxn id="2989" idx="6"/>
            <a:endCxn id="2988" idx="2"/>
          </p:cNvCxnSpPr>
          <p:nvPr/>
        </p:nvCxnSpPr>
        <p:spPr>
          <a:xfrm>
            <a:off x="4392675" y="1246075"/>
            <a:ext cx="1455900" cy="0"/>
          </a:xfrm>
          <a:prstGeom prst="straightConnector1">
            <a:avLst/>
          </a:prstGeom>
          <a:noFill/>
          <a:ln cap="flat" cmpd="sng" w="9525">
            <a:solidFill>
              <a:schemeClr val="dk2"/>
            </a:solidFill>
            <a:prstDash val="solid"/>
            <a:round/>
            <a:headEnd len="med" w="med" type="none"/>
            <a:tailEnd len="med" w="med" type="none"/>
          </a:ln>
        </p:spPr>
      </p:cxnSp>
      <p:sp>
        <p:nvSpPr>
          <p:cNvPr id="2997" name="Google Shape;2997;p219"/>
          <p:cNvSpPr/>
          <p:nvPr/>
        </p:nvSpPr>
        <p:spPr>
          <a:xfrm>
            <a:off x="1966625" y="366250"/>
            <a:ext cx="4060675" cy="652900"/>
          </a:xfrm>
          <a:custGeom>
            <a:rect b="b" l="l" r="r" t="t"/>
            <a:pathLst>
              <a:path extrusionOk="0" h="26116" w="162427">
                <a:moveTo>
                  <a:pt x="162427" y="26116"/>
                </a:moveTo>
                <a:cubicBezTo>
                  <a:pt x="149369" y="21763"/>
                  <a:pt x="111151" y="0"/>
                  <a:pt x="84080" y="0"/>
                </a:cubicBezTo>
                <a:cubicBezTo>
                  <a:pt x="57009" y="0"/>
                  <a:pt x="14013" y="21763"/>
                  <a:pt x="0" y="26116"/>
                </a:cubicBezTo>
              </a:path>
            </a:pathLst>
          </a:custGeom>
          <a:noFill/>
          <a:ln cap="flat" cmpd="sng" w="9525">
            <a:solidFill>
              <a:schemeClr val="dk2"/>
            </a:solidFill>
            <a:prstDash val="solid"/>
            <a:round/>
            <a:headEnd len="med" w="med" type="none"/>
            <a:tailEnd len="med" w="med" type="none"/>
          </a:ln>
        </p:spPr>
      </p:sp>
      <p:sp>
        <p:nvSpPr>
          <p:cNvPr id="2998" name="Google Shape;2998;p219"/>
          <p:cNvSpPr txBox="1"/>
          <p:nvPr/>
        </p:nvSpPr>
        <p:spPr>
          <a:xfrm>
            <a:off x="16800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a:t>
            </a:r>
            <a:r>
              <a:rPr lang="en"/>
              <a:t>/</a:t>
            </a:r>
            <a:endParaRPr/>
          </a:p>
        </p:txBody>
      </p:sp>
      <p:sp>
        <p:nvSpPr>
          <p:cNvPr id="2999" name="Google Shape;2999;p219"/>
          <p:cNvSpPr txBox="1"/>
          <p:nvPr/>
        </p:nvSpPr>
        <p:spPr>
          <a:xfrm>
            <a:off x="38136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a:t>
            </a:r>
            <a:r>
              <a:rPr lang="en"/>
              <a:t>/</a:t>
            </a:r>
            <a:endParaRPr/>
          </a:p>
        </p:txBody>
      </p:sp>
      <p:sp>
        <p:nvSpPr>
          <p:cNvPr id="3000" name="Google Shape;3000;p219"/>
          <p:cNvSpPr txBox="1"/>
          <p:nvPr/>
        </p:nvSpPr>
        <p:spPr>
          <a:xfrm>
            <a:off x="58710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2</a:t>
            </a:r>
            <a:r>
              <a:rPr lang="en"/>
              <a:t>/</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4" name="Shape 3004"/>
        <p:cNvGrpSpPr/>
        <p:nvPr/>
      </p:nvGrpSpPr>
      <p:grpSpPr>
        <a:xfrm>
          <a:off x="0" y="0"/>
          <a:ext cx="0" cy="0"/>
          <a:chOff x="0" y="0"/>
          <a:chExt cx="0" cy="0"/>
        </a:xfrm>
      </p:grpSpPr>
      <p:sp>
        <p:nvSpPr>
          <p:cNvPr id="3005" name="Google Shape;3005;p220"/>
          <p:cNvSpPr/>
          <p:nvPr/>
        </p:nvSpPr>
        <p:spPr>
          <a:xfrm>
            <a:off x="16640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20"/>
          <p:cNvSpPr/>
          <p:nvPr/>
        </p:nvSpPr>
        <p:spPr>
          <a:xfrm>
            <a:off x="1684525"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3007" name="Google Shape;3007;p220"/>
          <p:cNvSpPr/>
          <p:nvPr/>
        </p:nvSpPr>
        <p:spPr>
          <a:xfrm>
            <a:off x="3875175" y="266955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220"/>
          <p:cNvSpPr/>
          <p:nvPr/>
        </p:nvSpPr>
        <p:spPr>
          <a:xfrm>
            <a:off x="5848650"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220"/>
          <p:cNvSpPr/>
          <p:nvPr/>
        </p:nvSpPr>
        <p:spPr>
          <a:xfrm>
            <a:off x="5848650"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220"/>
          <p:cNvSpPr/>
          <p:nvPr/>
        </p:nvSpPr>
        <p:spPr>
          <a:xfrm>
            <a:off x="38751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11" name="Google Shape;3011;p220"/>
          <p:cNvCxnSpPr>
            <a:stCxn id="3005" idx="4"/>
            <a:endCxn id="3006" idx="0"/>
          </p:cNvCxnSpPr>
          <p:nvPr/>
        </p:nvCxnSpPr>
        <p:spPr>
          <a:xfrm>
            <a:off x="1922825" y="1488925"/>
            <a:ext cx="20400" cy="1213500"/>
          </a:xfrm>
          <a:prstGeom prst="straightConnector1">
            <a:avLst/>
          </a:prstGeom>
          <a:noFill/>
          <a:ln cap="flat" cmpd="sng" w="9525">
            <a:solidFill>
              <a:schemeClr val="dk2"/>
            </a:solidFill>
            <a:prstDash val="solid"/>
            <a:round/>
            <a:headEnd len="med" w="med" type="none"/>
            <a:tailEnd len="med" w="med" type="none"/>
          </a:ln>
        </p:spPr>
      </p:cxnSp>
      <p:cxnSp>
        <p:nvCxnSpPr>
          <p:cNvPr id="3012" name="Google Shape;3012;p220"/>
          <p:cNvCxnSpPr>
            <a:stCxn id="3006" idx="6"/>
            <a:endCxn id="3007" idx="2"/>
          </p:cNvCxnSpPr>
          <p:nvPr/>
        </p:nvCxnSpPr>
        <p:spPr>
          <a:xfrm flipH="1" rot="10800000">
            <a:off x="2202025" y="2912350"/>
            <a:ext cx="1673100" cy="33000"/>
          </a:xfrm>
          <a:prstGeom prst="straightConnector1">
            <a:avLst/>
          </a:prstGeom>
          <a:noFill/>
          <a:ln cap="flat" cmpd="sng" w="76200">
            <a:solidFill>
              <a:schemeClr val="dk2"/>
            </a:solidFill>
            <a:prstDash val="solid"/>
            <a:round/>
            <a:headEnd len="med" w="med" type="none"/>
            <a:tailEnd len="med" w="med" type="none"/>
          </a:ln>
        </p:spPr>
      </p:cxnSp>
      <p:cxnSp>
        <p:nvCxnSpPr>
          <p:cNvPr id="3013" name="Google Shape;3013;p220"/>
          <p:cNvCxnSpPr>
            <a:endCxn id="3008" idx="2"/>
          </p:cNvCxnSpPr>
          <p:nvPr/>
        </p:nvCxnSpPr>
        <p:spPr>
          <a:xfrm>
            <a:off x="4392750" y="2912350"/>
            <a:ext cx="1455900" cy="33000"/>
          </a:xfrm>
          <a:prstGeom prst="straightConnector1">
            <a:avLst/>
          </a:prstGeom>
          <a:noFill/>
          <a:ln cap="flat" cmpd="sng" w="76200">
            <a:solidFill>
              <a:schemeClr val="dk2"/>
            </a:solidFill>
            <a:prstDash val="solid"/>
            <a:round/>
            <a:headEnd len="med" w="med" type="none"/>
            <a:tailEnd len="med" w="med" type="none"/>
          </a:ln>
        </p:spPr>
      </p:cxnSp>
      <p:cxnSp>
        <p:nvCxnSpPr>
          <p:cNvPr id="3014" name="Google Shape;3014;p220"/>
          <p:cNvCxnSpPr>
            <a:stCxn id="3007" idx="7"/>
            <a:endCxn id="3009" idx="3"/>
          </p:cNvCxnSpPr>
          <p:nvPr/>
        </p:nvCxnSpPr>
        <p:spPr>
          <a:xfrm flipH="1" rot="10800000">
            <a:off x="4316889" y="1417679"/>
            <a:ext cx="1607400" cy="1323000"/>
          </a:xfrm>
          <a:prstGeom prst="straightConnector1">
            <a:avLst/>
          </a:prstGeom>
          <a:noFill/>
          <a:ln cap="flat" cmpd="sng" w="9525">
            <a:solidFill>
              <a:schemeClr val="dk2"/>
            </a:solidFill>
            <a:prstDash val="solid"/>
            <a:round/>
            <a:headEnd len="med" w="med" type="none"/>
            <a:tailEnd len="med" w="med" type="none"/>
          </a:ln>
        </p:spPr>
      </p:cxnSp>
      <p:cxnSp>
        <p:nvCxnSpPr>
          <p:cNvPr id="3015" name="Google Shape;3015;p220"/>
          <p:cNvCxnSpPr>
            <a:endCxn id="3010" idx="3"/>
          </p:cNvCxnSpPr>
          <p:nvPr/>
        </p:nvCxnSpPr>
        <p:spPr>
          <a:xfrm flipH="1" rot="10800000">
            <a:off x="2126361" y="1417796"/>
            <a:ext cx="1824600" cy="1355700"/>
          </a:xfrm>
          <a:prstGeom prst="straightConnector1">
            <a:avLst/>
          </a:prstGeom>
          <a:noFill/>
          <a:ln cap="flat" cmpd="sng" w="9525">
            <a:solidFill>
              <a:schemeClr val="dk2"/>
            </a:solidFill>
            <a:prstDash val="solid"/>
            <a:round/>
            <a:headEnd len="med" w="med" type="none"/>
            <a:tailEnd len="med" w="med" type="none"/>
          </a:ln>
        </p:spPr>
      </p:cxnSp>
      <p:cxnSp>
        <p:nvCxnSpPr>
          <p:cNvPr id="3016" name="Google Shape;3016;p220"/>
          <p:cNvCxnSpPr>
            <a:stCxn id="3010" idx="4"/>
            <a:endCxn id="3007" idx="0"/>
          </p:cNvCxnSpPr>
          <p:nvPr/>
        </p:nvCxnSpPr>
        <p:spPr>
          <a:xfrm>
            <a:off x="4133925" y="1488925"/>
            <a:ext cx="0" cy="1180500"/>
          </a:xfrm>
          <a:prstGeom prst="straightConnector1">
            <a:avLst/>
          </a:prstGeom>
          <a:noFill/>
          <a:ln cap="flat" cmpd="sng" w="9525">
            <a:solidFill>
              <a:schemeClr val="dk2"/>
            </a:solidFill>
            <a:prstDash val="solid"/>
            <a:round/>
            <a:headEnd len="med" w="med" type="none"/>
            <a:tailEnd len="med" w="med" type="none"/>
          </a:ln>
        </p:spPr>
      </p:cxnSp>
      <p:cxnSp>
        <p:nvCxnSpPr>
          <p:cNvPr id="3017" name="Google Shape;3017;p220"/>
          <p:cNvCxnSpPr>
            <a:stCxn id="3010" idx="6"/>
            <a:endCxn id="3009" idx="2"/>
          </p:cNvCxnSpPr>
          <p:nvPr/>
        </p:nvCxnSpPr>
        <p:spPr>
          <a:xfrm>
            <a:off x="4392675" y="1246075"/>
            <a:ext cx="1455900" cy="0"/>
          </a:xfrm>
          <a:prstGeom prst="straightConnector1">
            <a:avLst/>
          </a:prstGeom>
          <a:noFill/>
          <a:ln cap="flat" cmpd="sng" w="9525">
            <a:solidFill>
              <a:schemeClr val="dk2"/>
            </a:solidFill>
            <a:prstDash val="solid"/>
            <a:round/>
            <a:headEnd len="med" w="med" type="none"/>
            <a:tailEnd len="med" w="med" type="none"/>
          </a:ln>
        </p:spPr>
      </p:cxnSp>
      <p:sp>
        <p:nvSpPr>
          <p:cNvPr id="3018" name="Google Shape;3018;p220"/>
          <p:cNvSpPr/>
          <p:nvPr/>
        </p:nvSpPr>
        <p:spPr>
          <a:xfrm>
            <a:off x="1966625" y="366250"/>
            <a:ext cx="4060675" cy="652900"/>
          </a:xfrm>
          <a:custGeom>
            <a:rect b="b" l="l" r="r" t="t"/>
            <a:pathLst>
              <a:path extrusionOk="0" h="26116" w="162427">
                <a:moveTo>
                  <a:pt x="162427" y="26116"/>
                </a:moveTo>
                <a:cubicBezTo>
                  <a:pt x="149369" y="21763"/>
                  <a:pt x="111151" y="0"/>
                  <a:pt x="84080" y="0"/>
                </a:cubicBezTo>
                <a:cubicBezTo>
                  <a:pt x="57009" y="0"/>
                  <a:pt x="14013" y="21763"/>
                  <a:pt x="0" y="26116"/>
                </a:cubicBezTo>
              </a:path>
            </a:pathLst>
          </a:custGeom>
          <a:noFill/>
          <a:ln cap="flat" cmpd="sng" w="9525">
            <a:solidFill>
              <a:schemeClr val="dk2"/>
            </a:solidFill>
            <a:prstDash val="solid"/>
            <a:round/>
            <a:headEnd len="med" w="med" type="none"/>
            <a:tailEnd len="med" w="med" type="none"/>
          </a:ln>
        </p:spPr>
      </p:sp>
      <p:sp>
        <p:nvSpPr>
          <p:cNvPr id="3019" name="Google Shape;3019;p220"/>
          <p:cNvSpPr txBox="1"/>
          <p:nvPr/>
        </p:nvSpPr>
        <p:spPr>
          <a:xfrm>
            <a:off x="16800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a:t>
            </a:r>
            <a:r>
              <a:rPr lang="en"/>
              <a:t>/</a:t>
            </a:r>
            <a:endParaRPr/>
          </a:p>
        </p:txBody>
      </p:sp>
      <p:sp>
        <p:nvSpPr>
          <p:cNvPr id="3020" name="Google Shape;3020;p220"/>
          <p:cNvSpPr txBox="1"/>
          <p:nvPr/>
        </p:nvSpPr>
        <p:spPr>
          <a:xfrm>
            <a:off x="38136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a:t>
            </a:r>
            <a:r>
              <a:rPr lang="en"/>
              <a:t>/</a:t>
            </a:r>
            <a:endParaRPr/>
          </a:p>
        </p:txBody>
      </p:sp>
      <p:sp>
        <p:nvSpPr>
          <p:cNvPr id="3021" name="Google Shape;3021;p220"/>
          <p:cNvSpPr txBox="1"/>
          <p:nvPr/>
        </p:nvSpPr>
        <p:spPr>
          <a:xfrm>
            <a:off x="58710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2</a:t>
            </a:r>
            <a:r>
              <a:rPr lang="en"/>
              <a:t>/</a:t>
            </a:r>
            <a:r>
              <a:rPr lang="en">
                <a:solidFill>
                  <a:srgbClr val="6AA84F"/>
                </a:solidFill>
              </a:rPr>
              <a:t>3</a:t>
            </a:r>
            <a:endParaRPr>
              <a:solidFill>
                <a:srgbClr val="6AA84F"/>
              </a:solidFill>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5" name="Shape 3025"/>
        <p:cNvGrpSpPr/>
        <p:nvPr/>
      </p:nvGrpSpPr>
      <p:grpSpPr>
        <a:xfrm>
          <a:off x="0" y="0"/>
          <a:ext cx="0" cy="0"/>
          <a:chOff x="0" y="0"/>
          <a:chExt cx="0" cy="0"/>
        </a:xfrm>
      </p:grpSpPr>
      <p:sp>
        <p:nvSpPr>
          <p:cNvPr id="3026" name="Google Shape;3026;p221"/>
          <p:cNvSpPr/>
          <p:nvPr/>
        </p:nvSpPr>
        <p:spPr>
          <a:xfrm>
            <a:off x="16640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221"/>
          <p:cNvSpPr/>
          <p:nvPr/>
        </p:nvSpPr>
        <p:spPr>
          <a:xfrm>
            <a:off x="1684525"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3028" name="Google Shape;3028;p221"/>
          <p:cNvSpPr/>
          <p:nvPr/>
        </p:nvSpPr>
        <p:spPr>
          <a:xfrm>
            <a:off x="3875175" y="266955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221"/>
          <p:cNvSpPr/>
          <p:nvPr/>
        </p:nvSpPr>
        <p:spPr>
          <a:xfrm>
            <a:off x="5848650"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221"/>
          <p:cNvSpPr/>
          <p:nvPr/>
        </p:nvSpPr>
        <p:spPr>
          <a:xfrm>
            <a:off x="5848650"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221"/>
          <p:cNvSpPr/>
          <p:nvPr/>
        </p:nvSpPr>
        <p:spPr>
          <a:xfrm>
            <a:off x="38751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32" name="Google Shape;3032;p221"/>
          <p:cNvCxnSpPr>
            <a:stCxn id="3026" idx="4"/>
            <a:endCxn id="3027" idx="0"/>
          </p:cNvCxnSpPr>
          <p:nvPr/>
        </p:nvCxnSpPr>
        <p:spPr>
          <a:xfrm>
            <a:off x="1922825" y="1488925"/>
            <a:ext cx="20400" cy="1213500"/>
          </a:xfrm>
          <a:prstGeom prst="straightConnector1">
            <a:avLst/>
          </a:prstGeom>
          <a:noFill/>
          <a:ln cap="flat" cmpd="sng" w="9525">
            <a:solidFill>
              <a:schemeClr val="dk2"/>
            </a:solidFill>
            <a:prstDash val="solid"/>
            <a:round/>
            <a:headEnd len="med" w="med" type="none"/>
            <a:tailEnd len="med" w="med" type="none"/>
          </a:ln>
        </p:spPr>
      </p:cxnSp>
      <p:cxnSp>
        <p:nvCxnSpPr>
          <p:cNvPr id="3033" name="Google Shape;3033;p221"/>
          <p:cNvCxnSpPr>
            <a:stCxn id="3027" idx="6"/>
            <a:endCxn id="3028" idx="2"/>
          </p:cNvCxnSpPr>
          <p:nvPr/>
        </p:nvCxnSpPr>
        <p:spPr>
          <a:xfrm flipH="1" rot="10800000">
            <a:off x="2202025" y="2912350"/>
            <a:ext cx="1673100" cy="33000"/>
          </a:xfrm>
          <a:prstGeom prst="straightConnector1">
            <a:avLst/>
          </a:prstGeom>
          <a:noFill/>
          <a:ln cap="flat" cmpd="sng" w="76200">
            <a:solidFill>
              <a:schemeClr val="dk2"/>
            </a:solidFill>
            <a:prstDash val="solid"/>
            <a:round/>
            <a:headEnd len="med" w="med" type="none"/>
            <a:tailEnd len="med" w="med" type="none"/>
          </a:ln>
        </p:spPr>
      </p:cxnSp>
      <p:cxnSp>
        <p:nvCxnSpPr>
          <p:cNvPr id="3034" name="Google Shape;3034;p221"/>
          <p:cNvCxnSpPr>
            <a:endCxn id="3029" idx="2"/>
          </p:cNvCxnSpPr>
          <p:nvPr/>
        </p:nvCxnSpPr>
        <p:spPr>
          <a:xfrm>
            <a:off x="4392750" y="2912350"/>
            <a:ext cx="1455900" cy="33000"/>
          </a:xfrm>
          <a:prstGeom prst="straightConnector1">
            <a:avLst/>
          </a:prstGeom>
          <a:noFill/>
          <a:ln cap="flat" cmpd="sng" w="76200">
            <a:solidFill>
              <a:schemeClr val="dk2"/>
            </a:solidFill>
            <a:prstDash val="solid"/>
            <a:round/>
            <a:headEnd len="med" w="med" type="none"/>
            <a:tailEnd len="med" w="med" type="none"/>
          </a:ln>
        </p:spPr>
      </p:cxnSp>
      <p:cxnSp>
        <p:nvCxnSpPr>
          <p:cNvPr id="3035" name="Google Shape;3035;p221"/>
          <p:cNvCxnSpPr>
            <a:stCxn id="3028" idx="7"/>
            <a:endCxn id="3030" idx="3"/>
          </p:cNvCxnSpPr>
          <p:nvPr/>
        </p:nvCxnSpPr>
        <p:spPr>
          <a:xfrm flipH="1" rot="10800000">
            <a:off x="4316889" y="1417679"/>
            <a:ext cx="1607400" cy="1323000"/>
          </a:xfrm>
          <a:prstGeom prst="straightConnector1">
            <a:avLst/>
          </a:prstGeom>
          <a:noFill/>
          <a:ln cap="flat" cmpd="sng" w="76200">
            <a:solidFill>
              <a:schemeClr val="dk2"/>
            </a:solidFill>
            <a:prstDash val="solid"/>
            <a:round/>
            <a:headEnd len="med" w="med" type="none"/>
            <a:tailEnd len="med" w="med" type="none"/>
          </a:ln>
        </p:spPr>
      </p:cxnSp>
      <p:cxnSp>
        <p:nvCxnSpPr>
          <p:cNvPr id="3036" name="Google Shape;3036;p221"/>
          <p:cNvCxnSpPr>
            <a:endCxn id="3031" idx="3"/>
          </p:cNvCxnSpPr>
          <p:nvPr/>
        </p:nvCxnSpPr>
        <p:spPr>
          <a:xfrm flipH="1" rot="10800000">
            <a:off x="2126361" y="1417796"/>
            <a:ext cx="1824600" cy="1355700"/>
          </a:xfrm>
          <a:prstGeom prst="straightConnector1">
            <a:avLst/>
          </a:prstGeom>
          <a:noFill/>
          <a:ln cap="flat" cmpd="sng" w="9525">
            <a:solidFill>
              <a:schemeClr val="dk2"/>
            </a:solidFill>
            <a:prstDash val="solid"/>
            <a:round/>
            <a:headEnd len="med" w="med" type="none"/>
            <a:tailEnd len="med" w="med" type="none"/>
          </a:ln>
        </p:spPr>
      </p:cxnSp>
      <p:cxnSp>
        <p:nvCxnSpPr>
          <p:cNvPr id="3037" name="Google Shape;3037;p221"/>
          <p:cNvCxnSpPr>
            <a:stCxn id="3031" idx="4"/>
            <a:endCxn id="3028" idx="0"/>
          </p:cNvCxnSpPr>
          <p:nvPr/>
        </p:nvCxnSpPr>
        <p:spPr>
          <a:xfrm>
            <a:off x="4133925" y="1488925"/>
            <a:ext cx="0" cy="1180500"/>
          </a:xfrm>
          <a:prstGeom prst="straightConnector1">
            <a:avLst/>
          </a:prstGeom>
          <a:noFill/>
          <a:ln cap="flat" cmpd="sng" w="9525">
            <a:solidFill>
              <a:schemeClr val="dk2"/>
            </a:solidFill>
            <a:prstDash val="solid"/>
            <a:round/>
            <a:headEnd len="med" w="med" type="none"/>
            <a:tailEnd len="med" w="med" type="none"/>
          </a:ln>
        </p:spPr>
      </p:cxnSp>
      <p:cxnSp>
        <p:nvCxnSpPr>
          <p:cNvPr id="3038" name="Google Shape;3038;p221"/>
          <p:cNvCxnSpPr>
            <a:stCxn id="3031" idx="6"/>
            <a:endCxn id="3030" idx="2"/>
          </p:cNvCxnSpPr>
          <p:nvPr/>
        </p:nvCxnSpPr>
        <p:spPr>
          <a:xfrm>
            <a:off x="4392675" y="1246075"/>
            <a:ext cx="1455900" cy="0"/>
          </a:xfrm>
          <a:prstGeom prst="straightConnector1">
            <a:avLst/>
          </a:prstGeom>
          <a:noFill/>
          <a:ln cap="flat" cmpd="sng" w="9525">
            <a:solidFill>
              <a:schemeClr val="dk2"/>
            </a:solidFill>
            <a:prstDash val="solid"/>
            <a:round/>
            <a:headEnd len="med" w="med" type="none"/>
            <a:tailEnd len="med" w="med" type="none"/>
          </a:ln>
        </p:spPr>
      </p:cxnSp>
      <p:sp>
        <p:nvSpPr>
          <p:cNvPr id="3039" name="Google Shape;3039;p221"/>
          <p:cNvSpPr/>
          <p:nvPr/>
        </p:nvSpPr>
        <p:spPr>
          <a:xfrm>
            <a:off x="1966625" y="366250"/>
            <a:ext cx="4060675" cy="652900"/>
          </a:xfrm>
          <a:custGeom>
            <a:rect b="b" l="l" r="r" t="t"/>
            <a:pathLst>
              <a:path extrusionOk="0" h="26116" w="162427">
                <a:moveTo>
                  <a:pt x="162427" y="26116"/>
                </a:moveTo>
                <a:cubicBezTo>
                  <a:pt x="149369" y="21763"/>
                  <a:pt x="111151" y="0"/>
                  <a:pt x="84080" y="0"/>
                </a:cubicBezTo>
                <a:cubicBezTo>
                  <a:pt x="57009" y="0"/>
                  <a:pt x="14013" y="21763"/>
                  <a:pt x="0" y="26116"/>
                </a:cubicBezTo>
              </a:path>
            </a:pathLst>
          </a:custGeom>
          <a:noFill/>
          <a:ln cap="flat" cmpd="sng" w="9525">
            <a:solidFill>
              <a:schemeClr val="dk2"/>
            </a:solidFill>
            <a:prstDash val="solid"/>
            <a:round/>
            <a:headEnd len="med" w="med" type="none"/>
            <a:tailEnd len="med" w="med" type="none"/>
          </a:ln>
        </p:spPr>
      </p:sp>
      <p:sp>
        <p:nvSpPr>
          <p:cNvPr id="3040" name="Google Shape;3040;p221"/>
          <p:cNvSpPr txBox="1"/>
          <p:nvPr/>
        </p:nvSpPr>
        <p:spPr>
          <a:xfrm>
            <a:off x="16800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a:t>
            </a:r>
            <a:r>
              <a:rPr lang="en"/>
              <a:t>/</a:t>
            </a:r>
            <a:endParaRPr/>
          </a:p>
        </p:txBody>
      </p:sp>
      <p:sp>
        <p:nvSpPr>
          <p:cNvPr id="3041" name="Google Shape;3041;p221"/>
          <p:cNvSpPr txBox="1"/>
          <p:nvPr/>
        </p:nvSpPr>
        <p:spPr>
          <a:xfrm>
            <a:off x="38136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a:t>
            </a:r>
            <a:r>
              <a:rPr lang="en"/>
              <a:t>/</a:t>
            </a:r>
            <a:endParaRPr/>
          </a:p>
        </p:txBody>
      </p:sp>
      <p:sp>
        <p:nvSpPr>
          <p:cNvPr id="3042" name="Google Shape;3042;p221"/>
          <p:cNvSpPr txBox="1"/>
          <p:nvPr/>
        </p:nvSpPr>
        <p:spPr>
          <a:xfrm>
            <a:off x="58710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2</a:t>
            </a:r>
            <a:r>
              <a:rPr lang="en"/>
              <a:t>/</a:t>
            </a:r>
            <a:r>
              <a:rPr lang="en">
                <a:solidFill>
                  <a:srgbClr val="6AA84F"/>
                </a:solidFill>
              </a:rPr>
              <a:t>3</a:t>
            </a:r>
            <a:endParaRPr>
              <a:solidFill>
                <a:srgbClr val="6AA84F"/>
              </a:solidFill>
            </a:endParaRPr>
          </a:p>
        </p:txBody>
      </p:sp>
      <p:sp>
        <p:nvSpPr>
          <p:cNvPr id="3043" name="Google Shape;3043;p221"/>
          <p:cNvSpPr txBox="1"/>
          <p:nvPr/>
        </p:nvSpPr>
        <p:spPr>
          <a:xfrm>
            <a:off x="5947200" y="1435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4</a:t>
            </a:r>
            <a:r>
              <a:rPr lang="en"/>
              <a: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pic>
        <p:nvPicPr>
          <p:cNvPr id="237" name="Google Shape;237;p33"/>
          <p:cNvPicPr preferRelativeResize="0"/>
          <p:nvPr/>
        </p:nvPicPr>
        <p:blipFill>
          <a:blip r:embed="rId3">
            <a:alphaModFix/>
          </a:blip>
          <a:stretch>
            <a:fillRect/>
          </a:stretch>
        </p:blipFill>
        <p:spPr>
          <a:xfrm>
            <a:off x="152400" y="152400"/>
            <a:ext cx="8101421" cy="4838700"/>
          </a:xfrm>
          <a:prstGeom prst="rect">
            <a:avLst/>
          </a:prstGeom>
          <a:noFill/>
          <a:ln>
            <a:noFill/>
          </a:ln>
        </p:spPr>
      </p:pic>
      <p:sp>
        <p:nvSpPr>
          <p:cNvPr id="238" name="Google Shape;238;p33"/>
          <p:cNvSpPr txBox="1"/>
          <p:nvPr/>
        </p:nvSpPr>
        <p:spPr>
          <a:xfrm>
            <a:off x="2033475" y="239225"/>
            <a:ext cx="23706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Degree</a:t>
            </a:r>
            <a:endParaRPr sz="3600"/>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7" name="Shape 3047"/>
        <p:cNvGrpSpPr/>
        <p:nvPr/>
      </p:nvGrpSpPr>
      <p:grpSpPr>
        <a:xfrm>
          <a:off x="0" y="0"/>
          <a:ext cx="0" cy="0"/>
          <a:chOff x="0" y="0"/>
          <a:chExt cx="0" cy="0"/>
        </a:xfrm>
      </p:grpSpPr>
      <p:sp>
        <p:nvSpPr>
          <p:cNvPr id="3048" name="Google Shape;3048;p222"/>
          <p:cNvSpPr/>
          <p:nvPr/>
        </p:nvSpPr>
        <p:spPr>
          <a:xfrm>
            <a:off x="16640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222"/>
          <p:cNvSpPr/>
          <p:nvPr/>
        </p:nvSpPr>
        <p:spPr>
          <a:xfrm>
            <a:off x="1684525"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3050" name="Google Shape;3050;p222"/>
          <p:cNvSpPr/>
          <p:nvPr/>
        </p:nvSpPr>
        <p:spPr>
          <a:xfrm>
            <a:off x="3875175" y="266955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222"/>
          <p:cNvSpPr/>
          <p:nvPr/>
        </p:nvSpPr>
        <p:spPr>
          <a:xfrm>
            <a:off x="5848650"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222"/>
          <p:cNvSpPr/>
          <p:nvPr/>
        </p:nvSpPr>
        <p:spPr>
          <a:xfrm>
            <a:off x="5848650"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222"/>
          <p:cNvSpPr/>
          <p:nvPr/>
        </p:nvSpPr>
        <p:spPr>
          <a:xfrm>
            <a:off x="38751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54" name="Google Shape;3054;p222"/>
          <p:cNvCxnSpPr>
            <a:stCxn id="3048" idx="4"/>
            <a:endCxn id="3049" idx="0"/>
          </p:cNvCxnSpPr>
          <p:nvPr/>
        </p:nvCxnSpPr>
        <p:spPr>
          <a:xfrm>
            <a:off x="1922825" y="1488925"/>
            <a:ext cx="20400" cy="1213500"/>
          </a:xfrm>
          <a:prstGeom prst="straightConnector1">
            <a:avLst/>
          </a:prstGeom>
          <a:noFill/>
          <a:ln cap="flat" cmpd="sng" w="9525">
            <a:solidFill>
              <a:schemeClr val="dk2"/>
            </a:solidFill>
            <a:prstDash val="solid"/>
            <a:round/>
            <a:headEnd len="med" w="med" type="none"/>
            <a:tailEnd len="med" w="med" type="none"/>
          </a:ln>
        </p:spPr>
      </p:cxnSp>
      <p:cxnSp>
        <p:nvCxnSpPr>
          <p:cNvPr id="3055" name="Google Shape;3055;p222"/>
          <p:cNvCxnSpPr>
            <a:stCxn id="3049" idx="6"/>
            <a:endCxn id="3050" idx="2"/>
          </p:cNvCxnSpPr>
          <p:nvPr/>
        </p:nvCxnSpPr>
        <p:spPr>
          <a:xfrm flipH="1" rot="10800000">
            <a:off x="2202025" y="2912350"/>
            <a:ext cx="1673100" cy="33000"/>
          </a:xfrm>
          <a:prstGeom prst="straightConnector1">
            <a:avLst/>
          </a:prstGeom>
          <a:noFill/>
          <a:ln cap="flat" cmpd="sng" w="76200">
            <a:solidFill>
              <a:schemeClr val="dk2"/>
            </a:solidFill>
            <a:prstDash val="solid"/>
            <a:round/>
            <a:headEnd len="med" w="med" type="none"/>
            <a:tailEnd len="med" w="med" type="none"/>
          </a:ln>
        </p:spPr>
      </p:cxnSp>
      <p:cxnSp>
        <p:nvCxnSpPr>
          <p:cNvPr id="3056" name="Google Shape;3056;p222"/>
          <p:cNvCxnSpPr>
            <a:endCxn id="3051" idx="2"/>
          </p:cNvCxnSpPr>
          <p:nvPr/>
        </p:nvCxnSpPr>
        <p:spPr>
          <a:xfrm>
            <a:off x="4392750" y="2912350"/>
            <a:ext cx="1455900" cy="33000"/>
          </a:xfrm>
          <a:prstGeom prst="straightConnector1">
            <a:avLst/>
          </a:prstGeom>
          <a:noFill/>
          <a:ln cap="flat" cmpd="sng" w="76200">
            <a:solidFill>
              <a:schemeClr val="dk2"/>
            </a:solidFill>
            <a:prstDash val="solid"/>
            <a:round/>
            <a:headEnd len="med" w="med" type="none"/>
            <a:tailEnd len="med" w="med" type="none"/>
          </a:ln>
        </p:spPr>
      </p:cxnSp>
      <p:cxnSp>
        <p:nvCxnSpPr>
          <p:cNvPr id="3057" name="Google Shape;3057;p222"/>
          <p:cNvCxnSpPr>
            <a:stCxn id="3050" idx="7"/>
            <a:endCxn id="3052" idx="3"/>
          </p:cNvCxnSpPr>
          <p:nvPr/>
        </p:nvCxnSpPr>
        <p:spPr>
          <a:xfrm flipH="1" rot="10800000">
            <a:off x="4316889" y="1417679"/>
            <a:ext cx="1607400" cy="1323000"/>
          </a:xfrm>
          <a:prstGeom prst="straightConnector1">
            <a:avLst/>
          </a:prstGeom>
          <a:noFill/>
          <a:ln cap="flat" cmpd="sng" w="76200">
            <a:solidFill>
              <a:schemeClr val="dk2"/>
            </a:solidFill>
            <a:prstDash val="solid"/>
            <a:round/>
            <a:headEnd len="med" w="med" type="none"/>
            <a:tailEnd len="med" w="med" type="none"/>
          </a:ln>
        </p:spPr>
      </p:cxnSp>
      <p:cxnSp>
        <p:nvCxnSpPr>
          <p:cNvPr id="3058" name="Google Shape;3058;p222"/>
          <p:cNvCxnSpPr>
            <a:endCxn id="3053" idx="3"/>
          </p:cNvCxnSpPr>
          <p:nvPr/>
        </p:nvCxnSpPr>
        <p:spPr>
          <a:xfrm flipH="1" rot="10800000">
            <a:off x="2126361" y="1417796"/>
            <a:ext cx="1824600" cy="1355700"/>
          </a:xfrm>
          <a:prstGeom prst="straightConnector1">
            <a:avLst/>
          </a:prstGeom>
          <a:noFill/>
          <a:ln cap="flat" cmpd="sng" w="9525">
            <a:solidFill>
              <a:schemeClr val="dk2"/>
            </a:solidFill>
            <a:prstDash val="solid"/>
            <a:round/>
            <a:headEnd len="med" w="med" type="none"/>
            <a:tailEnd len="med" w="med" type="none"/>
          </a:ln>
        </p:spPr>
      </p:cxnSp>
      <p:cxnSp>
        <p:nvCxnSpPr>
          <p:cNvPr id="3059" name="Google Shape;3059;p222"/>
          <p:cNvCxnSpPr>
            <a:stCxn id="3053" idx="4"/>
            <a:endCxn id="3050" idx="0"/>
          </p:cNvCxnSpPr>
          <p:nvPr/>
        </p:nvCxnSpPr>
        <p:spPr>
          <a:xfrm>
            <a:off x="4133925" y="1488925"/>
            <a:ext cx="0" cy="1180500"/>
          </a:xfrm>
          <a:prstGeom prst="straightConnector1">
            <a:avLst/>
          </a:prstGeom>
          <a:noFill/>
          <a:ln cap="flat" cmpd="sng" w="9525">
            <a:solidFill>
              <a:schemeClr val="dk2"/>
            </a:solidFill>
            <a:prstDash val="solid"/>
            <a:round/>
            <a:headEnd len="med" w="med" type="none"/>
            <a:tailEnd len="med" w="med" type="none"/>
          </a:ln>
        </p:spPr>
      </p:cxnSp>
      <p:cxnSp>
        <p:nvCxnSpPr>
          <p:cNvPr id="3060" name="Google Shape;3060;p222"/>
          <p:cNvCxnSpPr>
            <a:stCxn id="3053" idx="6"/>
            <a:endCxn id="3052" idx="2"/>
          </p:cNvCxnSpPr>
          <p:nvPr/>
        </p:nvCxnSpPr>
        <p:spPr>
          <a:xfrm>
            <a:off x="4392675" y="1246075"/>
            <a:ext cx="1455900" cy="0"/>
          </a:xfrm>
          <a:prstGeom prst="straightConnector1">
            <a:avLst/>
          </a:prstGeom>
          <a:noFill/>
          <a:ln cap="flat" cmpd="sng" w="9525">
            <a:solidFill>
              <a:schemeClr val="dk2"/>
            </a:solidFill>
            <a:prstDash val="solid"/>
            <a:round/>
            <a:headEnd len="med" w="med" type="none"/>
            <a:tailEnd len="med" w="med" type="none"/>
          </a:ln>
        </p:spPr>
      </p:cxnSp>
      <p:sp>
        <p:nvSpPr>
          <p:cNvPr id="3061" name="Google Shape;3061;p222"/>
          <p:cNvSpPr/>
          <p:nvPr/>
        </p:nvSpPr>
        <p:spPr>
          <a:xfrm>
            <a:off x="1966625" y="366250"/>
            <a:ext cx="4060675" cy="652900"/>
          </a:xfrm>
          <a:custGeom>
            <a:rect b="b" l="l" r="r" t="t"/>
            <a:pathLst>
              <a:path extrusionOk="0" h="26116" w="162427">
                <a:moveTo>
                  <a:pt x="162427" y="26116"/>
                </a:moveTo>
                <a:cubicBezTo>
                  <a:pt x="149369" y="21763"/>
                  <a:pt x="111151" y="0"/>
                  <a:pt x="84080" y="0"/>
                </a:cubicBezTo>
                <a:cubicBezTo>
                  <a:pt x="57009" y="0"/>
                  <a:pt x="14013" y="21763"/>
                  <a:pt x="0" y="26116"/>
                </a:cubicBezTo>
              </a:path>
            </a:pathLst>
          </a:custGeom>
          <a:noFill/>
          <a:ln cap="flat" cmpd="sng" w="76200">
            <a:solidFill>
              <a:schemeClr val="dk2"/>
            </a:solidFill>
            <a:prstDash val="solid"/>
            <a:round/>
            <a:headEnd len="med" w="med" type="none"/>
            <a:tailEnd len="med" w="med" type="none"/>
          </a:ln>
        </p:spPr>
      </p:sp>
      <p:sp>
        <p:nvSpPr>
          <p:cNvPr id="3062" name="Google Shape;3062;p222"/>
          <p:cNvSpPr txBox="1"/>
          <p:nvPr/>
        </p:nvSpPr>
        <p:spPr>
          <a:xfrm>
            <a:off x="16800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a:t>
            </a:r>
            <a:r>
              <a:rPr lang="en"/>
              <a:t>/</a:t>
            </a:r>
            <a:endParaRPr/>
          </a:p>
        </p:txBody>
      </p:sp>
      <p:sp>
        <p:nvSpPr>
          <p:cNvPr id="3063" name="Google Shape;3063;p222"/>
          <p:cNvSpPr txBox="1"/>
          <p:nvPr/>
        </p:nvSpPr>
        <p:spPr>
          <a:xfrm>
            <a:off x="38136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a:t>
            </a:r>
            <a:r>
              <a:rPr lang="en"/>
              <a:t>/</a:t>
            </a:r>
            <a:endParaRPr/>
          </a:p>
        </p:txBody>
      </p:sp>
      <p:sp>
        <p:nvSpPr>
          <p:cNvPr id="3064" name="Google Shape;3064;p222"/>
          <p:cNvSpPr txBox="1"/>
          <p:nvPr/>
        </p:nvSpPr>
        <p:spPr>
          <a:xfrm>
            <a:off x="58710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2</a:t>
            </a:r>
            <a:r>
              <a:rPr lang="en"/>
              <a:t>/</a:t>
            </a:r>
            <a:r>
              <a:rPr lang="en">
                <a:solidFill>
                  <a:srgbClr val="6AA84F"/>
                </a:solidFill>
              </a:rPr>
              <a:t>3</a:t>
            </a:r>
            <a:endParaRPr>
              <a:solidFill>
                <a:srgbClr val="6AA84F"/>
              </a:solidFill>
            </a:endParaRPr>
          </a:p>
        </p:txBody>
      </p:sp>
      <p:sp>
        <p:nvSpPr>
          <p:cNvPr id="3065" name="Google Shape;3065;p222"/>
          <p:cNvSpPr txBox="1"/>
          <p:nvPr/>
        </p:nvSpPr>
        <p:spPr>
          <a:xfrm>
            <a:off x="5947200" y="1435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4</a:t>
            </a:r>
            <a:r>
              <a:rPr lang="en"/>
              <a:t>/</a:t>
            </a:r>
            <a:endParaRPr/>
          </a:p>
        </p:txBody>
      </p:sp>
      <p:sp>
        <p:nvSpPr>
          <p:cNvPr id="3066" name="Google Shape;3066;p222"/>
          <p:cNvSpPr txBox="1"/>
          <p:nvPr/>
        </p:nvSpPr>
        <p:spPr>
          <a:xfrm>
            <a:off x="1146600" y="1054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5</a:t>
            </a:r>
            <a:r>
              <a:rPr lang="en"/>
              <a:t>/</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0" name="Shape 3070"/>
        <p:cNvGrpSpPr/>
        <p:nvPr/>
      </p:nvGrpSpPr>
      <p:grpSpPr>
        <a:xfrm>
          <a:off x="0" y="0"/>
          <a:ext cx="0" cy="0"/>
          <a:chOff x="0" y="0"/>
          <a:chExt cx="0" cy="0"/>
        </a:xfrm>
      </p:grpSpPr>
      <p:sp>
        <p:nvSpPr>
          <p:cNvPr id="3071" name="Google Shape;3071;p223"/>
          <p:cNvSpPr/>
          <p:nvPr/>
        </p:nvSpPr>
        <p:spPr>
          <a:xfrm>
            <a:off x="16640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223"/>
          <p:cNvSpPr/>
          <p:nvPr/>
        </p:nvSpPr>
        <p:spPr>
          <a:xfrm>
            <a:off x="1684525"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3073" name="Google Shape;3073;p223"/>
          <p:cNvSpPr/>
          <p:nvPr/>
        </p:nvSpPr>
        <p:spPr>
          <a:xfrm>
            <a:off x="3875175" y="266955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223"/>
          <p:cNvSpPr/>
          <p:nvPr/>
        </p:nvSpPr>
        <p:spPr>
          <a:xfrm>
            <a:off x="5848650"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223"/>
          <p:cNvSpPr/>
          <p:nvPr/>
        </p:nvSpPr>
        <p:spPr>
          <a:xfrm>
            <a:off x="5848650"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223"/>
          <p:cNvSpPr/>
          <p:nvPr/>
        </p:nvSpPr>
        <p:spPr>
          <a:xfrm>
            <a:off x="38751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77" name="Google Shape;3077;p223"/>
          <p:cNvCxnSpPr>
            <a:stCxn id="3071" idx="4"/>
            <a:endCxn id="3072" idx="0"/>
          </p:cNvCxnSpPr>
          <p:nvPr/>
        </p:nvCxnSpPr>
        <p:spPr>
          <a:xfrm>
            <a:off x="1922825" y="1488925"/>
            <a:ext cx="20400" cy="1213500"/>
          </a:xfrm>
          <a:prstGeom prst="straightConnector1">
            <a:avLst/>
          </a:prstGeom>
          <a:noFill/>
          <a:ln cap="flat" cmpd="sng" w="9525">
            <a:solidFill>
              <a:schemeClr val="dk2"/>
            </a:solidFill>
            <a:prstDash val="solid"/>
            <a:round/>
            <a:headEnd len="med" w="med" type="none"/>
            <a:tailEnd len="med" w="med" type="none"/>
          </a:ln>
        </p:spPr>
      </p:cxnSp>
      <p:cxnSp>
        <p:nvCxnSpPr>
          <p:cNvPr id="3078" name="Google Shape;3078;p223"/>
          <p:cNvCxnSpPr>
            <a:stCxn id="3072" idx="6"/>
            <a:endCxn id="3073" idx="2"/>
          </p:cNvCxnSpPr>
          <p:nvPr/>
        </p:nvCxnSpPr>
        <p:spPr>
          <a:xfrm flipH="1" rot="10800000">
            <a:off x="2202025" y="2912350"/>
            <a:ext cx="1673100" cy="33000"/>
          </a:xfrm>
          <a:prstGeom prst="straightConnector1">
            <a:avLst/>
          </a:prstGeom>
          <a:noFill/>
          <a:ln cap="flat" cmpd="sng" w="76200">
            <a:solidFill>
              <a:schemeClr val="dk2"/>
            </a:solidFill>
            <a:prstDash val="solid"/>
            <a:round/>
            <a:headEnd len="med" w="med" type="none"/>
            <a:tailEnd len="med" w="med" type="none"/>
          </a:ln>
        </p:spPr>
      </p:cxnSp>
      <p:cxnSp>
        <p:nvCxnSpPr>
          <p:cNvPr id="3079" name="Google Shape;3079;p223"/>
          <p:cNvCxnSpPr>
            <a:endCxn id="3074" idx="2"/>
          </p:cNvCxnSpPr>
          <p:nvPr/>
        </p:nvCxnSpPr>
        <p:spPr>
          <a:xfrm>
            <a:off x="4392750" y="2912350"/>
            <a:ext cx="1455900" cy="33000"/>
          </a:xfrm>
          <a:prstGeom prst="straightConnector1">
            <a:avLst/>
          </a:prstGeom>
          <a:noFill/>
          <a:ln cap="flat" cmpd="sng" w="76200">
            <a:solidFill>
              <a:schemeClr val="dk2"/>
            </a:solidFill>
            <a:prstDash val="solid"/>
            <a:round/>
            <a:headEnd len="med" w="med" type="none"/>
            <a:tailEnd len="med" w="med" type="none"/>
          </a:ln>
        </p:spPr>
      </p:cxnSp>
      <p:cxnSp>
        <p:nvCxnSpPr>
          <p:cNvPr id="3080" name="Google Shape;3080;p223"/>
          <p:cNvCxnSpPr>
            <a:stCxn id="3073" idx="7"/>
            <a:endCxn id="3075" idx="3"/>
          </p:cNvCxnSpPr>
          <p:nvPr/>
        </p:nvCxnSpPr>
        <p:spPr>
          <a:xfrm flipH="1" rot="10800000">
            <a:off x="4316889" y="1417679"/>
            <a:ext cx="1607400" cy="1323000"/>
          </a:xfrm>
          <a:prstGeom prst="straightConnector1">
            <a:avLst/>
          </a:prstGeom>
          <a:noFill/>
          <a:ln cap="flat" cmpd="sng" w="76200">
            <a:solidFill>
              <a:schemeClr val="dk2"/>
            </a:solidFill>
            <a:prstDash val="solid"/>
            <a:round/>
            <a:headEnd len="med" w="med" type="none"/>
            <a:tailEnd len="med" w="med" type="none"/>
          </a:ln>
        </p:spPr>
      </p:cxnSp>
      <p:cxnSp>
        <p:nvCxnSpPr>
          <p:cNvPr id="3081" name="Google Shape;3081;p223"/>
          <p:cNvCxnSpPr>
            <a:endCxn id="3076" idx="3"/>
          </p:cNvCxnSpPr>
          <p:nvPr/>
        </p:nvCxnSpPr>
        <p:spPr>
          <a:xfrm flipH="1" rot="10800000">
            <a:off x="2126361" y="1417796"/>
            <a:ext cx="1824600" cy="1355700"/>
          </a:xfrm>
          <a:prstGeom prst="straightConnector1">
            <a:avLst/>
          </a:prstGeom>
          <a:noFill/>
          <a:ln cap="flat" cmpd="sng" w="9525">
            <a:solidFill>
              <a:schemeClr val="dk2"/>
            </a:solidFill>
            <a:prstDash val="solid"/>
            <a:round/>
            <a:headEnd len="med" w="med" type="none"/>
            <a:tailEnd len="med" w="med" type="none"/>
          </a:ln>
        </p:spPr>
      </p:cxnSp>
      <p:cxnSp>
        <p:nvCxnSpPr>
          <p:cNvPr id="3082" name="Google Shape;3082;p223"/>
          <p:cNvCxnSpPr>
            <a:stCxn id="3076" idx="4"/>
            <a:endCxn id="3073" idx="0"/>
          </p:cNvCxnSpPr>
          <p:nvPr/>
        </p:nvCxnSpPr>
        <p:spPr>
          <a:xfrm>
            <a:off x="4133925" y="1488925"/>
            <a:ext cx="0" cy="1180500"/>
          </a:xfrm>
          <a:prstGeom prst="straightConnector1">
            <a:avLst/>
          </a:prstGeom>
          <a:noFill/>
          <a:ln cap="flat" cmpd="sng" w="9525">
            <a:solidFill>
              <a:schemeClr val="dk2"/>
            </a:solidFill>
            <a:prstDash val="solid"/>
            <a:round/>
            <a:headEnd len="med" w="med" type="none"/>
            <a:tailEnd len="med" w="med" type="none"/>
          </a:ln>
        </p:spPr>
      </p:cxnSp>
      <p:cxnSp>
        <p:nvCxnSpPr>
          <p:cNvPr id="3083" name="Google Shape;3083;p223"/>
          <p:cNvCxnSpPr>
            <a:stCxn id="3076" idx="6"/>
            <a:endCxn id="3075" idx="2"/>
          </p:cNvCxnSpPr>
          <p:nvPr/>
        </p:nvCxnSpPr>
        <p:spPr>
          <a:xfrm>
            <a:off x="4392675" y="1246075"/>
            <a:ext cx="1455900" cy="0"/>
          </a:xfrm>
          <a:prstGeom prst="straightConnector1">
            <a:avLst/>
          </a:prstGeom>
          <a:noFill/>
          <a:ln cap="flat" cmpd="sng" w="9525">
            <a:solidFill>
              <a:schemeClr val="dk2"/>
            </a:solidFill>
            <a:prstDash val="solid"/>
            <a:round/>
            <a:headEnd len="med" w="med" type="none"/>
            <a:tailEnd len="med" w="med" type="none"/>
          </a:ln>
        </p:spPr>
      </p:cxnSp>
      <p:sp>
        <p:nvSpPr>
          <p:cNvPr id="3084" name="Google Shape;3084;p223"/>
          <p:cNvSpPr/>
          <p:nvPr/>
        </p:nvSpPr>
        <p:spPr>
          <a:xfrm>
            <a:off x="1966625" y="366250"/>
            <a:ext cx="4060675" cy="652900"/>
          </a:xfrm>
          <a:custGeom>
            <a:rect b="b" l="l" r="r" t="t"/>
            <a:pathLst>
              <a:path extrusionOk="0" h="26116" w="162427">
                <a:moveTo>
                  <a:pt x="162427" y="26116"/>
                </a:moveTo>
                <a:cubicBezTo>
                  <a:pt x="149369" y="21763"/>
                  <a:pt x="111151" y="0"/>
                  <a:pt x="84080" y="0"/>
                </a:cubicBezTo>
                <a:cubicBezTo>
                  <a:pt x="57009" y="0"/>
                  <a:pt x="14013" y="21763"/>
                  <a:pt x="0" y="26116"/>
                </a:cubicBezTo>
              </a:path>
            </a:pathLst>
          </a:custGeom>
          <a:noFill/>
          <a:ln cap="flat" cmpd="sng" w="76200">
            <a:solidFill>
              <a:schemeClr val="dk2"/>
            </a:solidFill>
            <a:prstDash val="solid"/>
            <a:round/>
            <a:headEnd len="med" w="med" type="none"/>
            <a:tailEnd len="med" w="med" type="none"/>
          </a:ln>
        </p:spPr>
      </p:sp>
      <p:sp>
        <p:nvSpPr>
          <p:cNvPr id="3085" name="Google Shape;3085;p223"/>
          <p:cNvSpPr txBox="1"/>
          <p:nvPr/>
        </p:nvSpPr>
        <p:spPr>
          <a:xfrm>
            <a:off x="16800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a:t>
            </a:r>
            <a:r>
              <a:rPr lang="en"/>
              <a:t>/</a:t>
            </a:r>
            <a:endParaRPr/>
          </a:p>
        </p:txBody>
      </p:sp>
      <p:sp>
        <p:nvSpPr>
          <p:cNvPr id="3086" name="Google Shape;3086;p223"/>
          <p:cNvSpPr txBox="1"/>
          <p:nvPr/>
        </p:nvSpPr>
        <p:spPr>
          <a:xfrm>
            <a:off x="38136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a:t>
            </a:r>
            <a:r>
              <a:rPr lang="en"/>
              <a:t>/</a:t>
            </a:r>
            <a:endParaRPr/>
          </a:p>
        </p:txBody>
      </p:sp>
      <p:sp>
        <p:nvSpPr>
          <p:cNvPr id="3087" name="Google Shape;3087;p223"/>
          <p:cNvSpPr txBox="1"/>
          <p:nvPr/>
        </p:nvSpPr>
        <p:spPr>
          <a:xfrm>
            <a:off x="58710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2</a:t>
            </a:r>
            <a:r>
              <a:rPr lang="en"/>
              <a:t>/</a:t>
            </a:r>
            <a:r>
              <a:rPr lang="en">
                <a:solidFill>
                  <a:srgbClr val="6AA84F"/>
                </a:solidFill>
              </a:rPr>
              <a:t>3</a:t>
            </a:r>
            <a:endParaRPr>
              <a:solidFill>
                <a:srgbClr val="6AA84F"/>
              </a:solidFill>
            </a:endParaRPr>
          </a:p>
        </p:txBody>
      </p:sp>
      <p:sp>
        <p:nvSpPr>
          <p:cNvPr id="3088" name="Google Shape;3088;p223"/>
          <p:cNvSpPr txBox="1"/>
          <p:nvPr/>
        </p:nvSpPr>
        <p:spPr>
          <a:xfrm>
            <a:off x="5947200" y="1435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4</a:t>
            </a:r>
            <a:r>
              <a:rPr lang="en"/>
              <a:t>/</a:t>
            </a:r>
            <a:endParaRPr/>
          </a:p>
        </p:txBody>
      </p:sp>
      <p:sp>
        <p:nvSpPr>
          <p:cNvPr id="3089" name="Google Shape;3089;p223"/>
          <p:cNvSpPr txBox="1"/>
          <p:nvPr/>
        </p:nvSpPr>
        <p:spPr>
          <a:xfrm>
            <a:off x="1146600" y="1054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5</a:t>
            </a:r>
            <a:r>
              <a:rPr lang="en"/>
              <a:t>/</a:t>
            </a:r>
            <a:r>
              <a:rPr lang="en">
                <a:solidFill>
                  <a:srgbClr val="6AA84F"/>
                </a:solidFill>
              </a:rPr>
              <a:t>6</a:t>
            </a:r>
            <a:endParaRPr>
              <a:solidFill>
                <a:srgbClr val="6AA84F"/>
              </a:solidFill>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3" name="Shape 3093"/>
        <p:cNvGrpSpPr/>
        <p:nvPr/>
      </p:nvGrpSpPr>
      <p:grpSpPr>
        <a:xfrm>
          <a:off x="0" y="0"/>
          <a:ext cx="0" cy="0"/>
          <a:chOff x="0" y="0"/>
          <a:chExt cx="0" cy="0"/>
        </a:xfrm>
      </p:grpSpPr>
      <p:sp>
        <p:nvSpPr>
          <p:cNvPr id="3094" name="Google Shape;3094;p224"/>
          <p:cNvSpPr/>
          <p:nvPr/>
        </p:nvSpPr>
        <p:spPr>
          <a:xfrm>
            <a:off x="16640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224"/>
          <p:cNvSpPr/>
          <p:nvPr/>
        </p:nvSpPr>
        <p:spPr>
          <a:xfrm>
            <a:off x="1684525"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3096" name="Google Shape;3096;p224"/>
          <p:cNvSpPr/>
          <p:nvPr/>
        </p:nvSpPr>
        <p:spPr>
          <a:xfrm>
            <a:off x="3875175" y="266955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224"/>
          <p:cNvSpPr/>
          <p:nvPr/>
        </p:nvSpPr>
        <p:spPr>
          <a:xfrm>
            <a:off x="5848650"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224"/>
          <p:cNvSpPr/>
          <p:nvPr/>
        </p:nvSpPr>
        <p:spPr>
          <a:xfrm>
            <a:off x="5848650"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224"/>
          <p:cNvSpPr/>
          <p:nvPr/>
        </p:nvSpPr>
        <p:spPr>
          <a:xfrm>
            <a:off x="38751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00" name="Google Shape;3100;p224"/>
          <p:cNvCxnSpPr>
            <a:stCxn id="3094" idx="4"/>
            <a:endCxn id="3095" idx="0"/>
          </p:cNvCxnSpPr>
          <p:nvPr/>
        </p:nvCxnSpPr>
        <p:spPr>
          <a:xfrm>
            <a:off x="1922825" y="1488925"/>
            <a:ext cx="20400" cy="1213500"/>
          </a:xfrm>
          <a:prstGeom prst="straightConnector1">
            <a:avLst/>
          </a:prstGeom>
          <a:noFill/>
          <a:ln cap="flat" cmpd="sng" w="9525">
            <a:solidFill>
              <a:schemeClr val="dk2"/>
            </a:solidFill>
            <a:prstDash val="solid"/>
            <a:round/>
            <a:headEnd len="med" w="med" type="none"/>
            <a:tailEnd len="med" w="med" type="none"/>
          </a:ln>
        </p:spPr>
      </p:cxnSp>
      <p:cxnSp>
        <p:nvCxnSpPr>
          <p:cNvPr id="3101" name="Google Shape;3101;p224"/>
          <p:cNvCxnSpPr>
            <a:stCxn id="3095" idx="6"/>
            <a:endCxn id="3096" idx="2"/>
          </p:cNvCxnSpPr>
          <p:nvPr/>
        </p:nvCxnSpPr>
        <p:spPr>
          <a:xfrm flipH="1" rot="10800000">
            <a:off x="2202025" y="2912350"/>
            <a:ext cx="1673100" cy="33000"/>
          </a:xfrm>
          <a:prstGeom prst="straightConnector1">
            <a:avLst/>
          </a:prstGeom>
          <a:noFill/>
          <a:ln cap="flat" cmpd="sng" w="76200">
            <a:solidFill>
              <a:schemeClr val="dk2"/>
            </a:solidFill>
            <a:prstDash val="solid"/>
            <a:round/>
            <a:headEnd len="med" w="med" type="none"/>
            <a:tailEnd len="med" w="med" type="none"/>
          </a:ln>
        </p:spPr>
      </p:cxnSp>
      <p:cxnSp>
        <p:nvCxnSpPr>
          <p:cNvPr id="3102" name="Google Shape;3102;p224"/>
          <p:cNvCxnSpPr>
            <a:endCxn id="3097" idx="2"/>
          </p:cNvCxnSpPr>
          <p:nvPr/>
        </p:nvCxnSpPr>
        <p:spPr>
          <a:xfrm>
            <a:off x="4392750" y="2912350"/>
            <a:ext cx="1455900" cy="33000"/>
          </a:xfrm>
          <a:prstGeom prst="straightConnector1">
            <a:avLst/>
          </a:prstGeom>
          <a:noFill/>
          <a:ln cap="flat" cmpd="sng" w="76200">
            <a:solidFill>
              <a:schemeClr val="dk2"/>
            </a:solidFill>
            <a:prstDash val="solid"/>
            <a:round/>
            <a:headEnd len="med" w="med" type="none"/>
            <a:tailEnd len="med" w="med" type="none"/>
          </a:ln>
        </p:spPr>
      </p:cxnSp>
      <p:cxnSp>
        <p:nvCxnSpPr>
          <p:cNvPr id="3103" name="Google Shape;3103;p224"/>
          <p:cNvCxnSpPr>
            <a:stCxn id="3096" idx="7"/>
            <a:endCxn id="3098" idx="3"/>
          </p:cNvCxnSpPr>
          <p:nvPr/>
        </p:nvCxnSpPr>
        <p:spPr>
          <a:xfrm flipH="1" rot="10800000">
            <a:off x="4316889" y="1417679"/>
            <a:ext cx="1607400" cy="1323000"/>
          </a:xfrm>
          <a:prstGeom prst="straightConnector1">
            <a:avLst/>
          </a:prstGeom>
          <a:noFill/>
          <a:ln cap="flat" cmpd="sng" w="76200">
            <a:solidFill>
              <a:schemeClr val="dk2"/>
            </a:solidFill>
            <a:prstDash val="solid"/>
            <a:round/>
            <a:headEnd len="med" w="med" type="none"/>
            <a:tailEnd len="med" w="med" type="none"/>
          </a:ln>
        </p:spPr>
      </p:cxnSp>
      <p:cxnSp>
        <p:nvCxnSpPr>
          <p:cNvPr id="3104" name="Google Shape;3104;p224"/>
          <p:cNvCxnSpPr>
            <a:endCxn id="3099" idx="3"/>
          </p:cNvCxnSpPr>
          <p:nvPr/>
        </p:nvCxnSpPr>
        <p:spPr>
          <a:xfrm flipH="1" rot="10800000">
            <a:off x="2126361" y="1417796"/>
            <a:ext cx="1824600" cy="1355700"/>
          </a:xfrm>
          <a:prstGeom prst="straightConnector1">
            <a:avLst/>
          </a:prstGeom>
          <a:noFill/>
          <a:ln cap="flat" cmpd="sng" w="9525">
            <a:solidFill>
              <a:schemeClr val="dk2"/>
            </a:solidFill>
            <a:prstDash val="solid"/>
            <a:round/>
            <a:headEnd len="med" w="med" type="none"/>
            <a:tailEnd len="med" w="med" type="none"/>
          </a:ln>
        </p:spPr>
      </p:cxnSp>
      <p:cxnSp>
        <p:nvCxnSpPr>
          <p:cNvPr id="3105" name="Google Shape;3105;p224"/>
          <p:cNvCxnSpPr>
            <a:stCxn id="3099" idx="4"/>
            <a:endCxn id="3096" idx="0"/>
          </p:cNvCxnSpPr>
          <p:nvPr/>
        </p:nvCxnSpPr>
        <p:spPr>
          <a:xfrm>
            <a:off x="4133925" y="1488925"/>
            <a:ext cx="0" cy="1180500"/>
          </a:xfrm>
          <a:prstGeom prst="straightConnector1">
            <a:avLst/>
          </a:prstGeom>
          <a:noFill/>
          <a:ln cap="flat" cmpd="sng" w="9525">
            <a:solidFill>
              <a:schemeClr val="dk2"/>
            </a:solidFill>
            <a:prstDash val="solid"/>
            <a:round/>
            <a:headEnd len="med" w="med" type="none"/>
            <a:tailEnd len="med" w="med" type="none"/>
          </a:ln>
        </p:spPr>
      </p:cxnSp>
      <p:cxnSp>
        <p:nvCxnSpPr>
          <p:cNvPr id="3106" name="Google Shape;3106;p224"/>
          <p:cNvCxnSpPr>
            <a:stCxn id="3099" idx="6"/>
            <a:endCxn id="3098" idx="2"/>
          </p:cNvCxnSpPr>
          <p:nvPr/>
        </p:nvCxnSpPr>
        <p:spPr>
          <a:xfrm>
            <a:off x="4392675" y="1246075"/>
            <a:ext cx="1455900" cy="0"/>
          </a:xfrm>
          <a:prstGeom prst="straightConnector1">
            <a:avLst/>
          </a:prstGeom>
          <a:noFill/>
          <a:ln cap="flat" cmpd="sng" w="76200">
            <a:solidFill>
              <a:schemeClr val="dk2"/>
            </a:solidFill>
            <a:prstDash val="solid"/>
            <a:round/>
            <a:headEnd len="med" w="med" type="none"/>
            <a:tailEnd len="med" w="med" type="none"/>
          </a:ln>
        </p:spPr>
      </p:cxnSp>
      <p:sp>
        <p:nvSpPr>
          <p:cNvPr id="3107" name="Google Shape;3107;p224"/>
          <p:cNvSpPr/>
          <p:nvPr/>
        </p:nvSpPr>
        <p:spPr>
          <a:xfrm>
            <a:off x="1966625" y="366250"/>
            <a:ext cx="4060675" cy="652900"/>
          </a:xfrm>
          <a:custGeom>
            <a:rect b="b" l="l" r="r" t="t"/>
            <a:pathLst>
              <a:path extrusionOk="0" h="26116" w="162427">
                <a:moveTo>
                  <a:pt x="162427" y="26116"/>
                </a:moveTo>
                <a:cubicBezTo>
                  <a:pt x="149369" y="21763"/>
                  <a:pt x="111151" y="0"/>
                  <a:pt x="84080" y="0"/>
                </a:cubicBezTo>
                <a:cubicBezTo>
                  <a:pt x="57009" y="0"/>
                  <a:pt x="14013" y="21763"/>
                  <a:pt x="0" y="26116"/>
                </a:cubicBezTo>
              </a:path>
            </a:pathLst>
          </a:custGeom>
          <a:noFill/>
          <a:ln cap="flat" cmpd="sng" w="76200">
            <a:solidFill>
              <a:schemeClr val="dk2"/>
            </a:solidFill>
            <a:prstDash val="solid"/>
            <a:round/>
            <a:headEnd len="med" w="med" type="none"/>
            <a:tailEnd len="med" w="med" type="none"/>
          </a:ln>
        </p:spPr>
      </p:sp>
      <p:sp>
        <p:nvSpPr>
          <p:cNvPr id="3108" name="Google Shape;3108;p224"/>
          <p:cNvSpPr txBox="1"/>
          <p:nvPr/>
        </p:nvSpPr>
        <p:spPr>
          <a:xfrm>
            <a:off x="16800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a:t>
            </a:r>
            <a:r>
              <a:rPr lang="en"/>
              <a:t>/</a:t>
            </a:r>
            <a:endParaRPr/>
          </a:p>
        </p:txBody>
      </p:sp>
      <p:sp>
        <p:nvSpPr>
          <p:cNvPr id="3109" name="Google Shape;3109;p224"/>
          <p:cNvSpPr txBox="1"/>
          <p:nvPr/>
        </p:nvSpPr>
        <p:spPr>
          <a:xfrm>
            <a:off x="38136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a:t>
            </a:r>
            <a:r>
              <a:rPr lang="en"/>
              <a:t>/</a:t>
            </a:r>
            <a:endParaRPr/>
          </a:p>
        </p:txBody>
      </p:sp>
      <p:sp>
        <p:nvSpPr>
          <p:cNvPr id="3110" name="Google Shape;3110;p224"/>
          <p:cNvSpPr txBox="1"/>
          <p:nvPr/>
        </p:nvSpPr>
        <p:spPr>
          <a:xfrm>
            <a:off x="58710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2</a:t>
            </a:r>
            <a:r>
              <a:rPr lang="en"/>
              <a:t>/</a:t>
            </a:r>
            <a:r>
              <a:rPr lang="en">
                <a:solidFill>
                  <a:srgbClr val="6AA84F"/>
                </a:solidFill>
              </a:rPr>
              <a:t>3</a:t>
            </a:r>
            <a:endParaRPr>
              <a:solidFill>
                <a:srgbClr val="6AA84F"/>
              </a:solidFill>
            </a:endParaRPr>
          </a:p>
        </p:txBody>
      </p:sp>
      <p:sp>
        <p:nvSpPr>
          <p:cNvPr id="3111" name="Google Shape;3111;p224"/>
          <p:cNvSpPr txBox="1"/>
          <p:nvPr/>
        </p:nvSpPr>
        <p:spPr>
          <a:xfrm>
            <a:off x="5947200" y="1435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4</a:t>
            </a:r>
            <a:r>
              <a:rPr lang="en"/>
              <a:t>/</a:t>
            </a:r>
            <a:endParaRPr/>
          </a:p>
        </p:txBody>
      </p:sp>
      <p:sp>
        <p:nvSpPr>
          <p:cNvPr id="3112" name="Google Shape;3112;p224"/>
          <p:cNvSpPr txBox="1"/>
          <p:nvPr/>
        </p:nvSpPr>
        <p:spPr>
          <a:xfrm>
            <a:off x="1146600" y="1054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5</a:t>
            </a:r>
            <a:r>
              <a:rPr lang="en"/>
              <a:t>/</a:t>
            </a:r>
            <a:r>
              <a:rPr lang="en">
                <a:solidFill>
                  <a:srgbClr val="6AA84F"/>
                </a:solidFill>
              </a:rPr>
              <a:t>6</a:t>
            </a:r>
            <a:endParaRPr>
              <a:solidFill>
                <a:srgbClr val="6AA84F"/>
              </a:solidFill>
            </a:endParaRPr>
          </a:p>
        </p:txBody>
      </p:sp>
      <p:sp>
        <p:nvSpPr>
          <p:cNvPr id="3113" name="Google Shape;3113;p224"/>
          <p:cNvSpPr txBox="1"/>
          <p:nvPr/>
        </p:nvSpPr>
        <p:spPr>
          <a:xfrm>
            <a:off x="3356400" y="1054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7</a:t>
            </a:r>
            <a:r>
              <a:rPr lang="en"/>
              <a:t>/</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7" name="Shape 3117"/>
        <p:cNvGrpSpPr/>
        <p:nvPr/>
      </p:nvGrpSpPr>
      <p:grpSpPr>
        <a:xfrm>
          <a:off x="0" y="0"/>
          <a:ext cx="0" cy="0"/>
          <a:chOff x="0" y="0"/>
          <a:chExt cx="0" cy="0"/>
        </a:xfrm>
      </p:grpSpPr>
      <p:sp>
        <p:nvSpPr>
          <p:cNvPr id="3118" name="Google Shape;3118;p225"/>
          <p:cNvSpPr/>
          <p:nvPr/>
        </p:nvSpPr>
        <p:spPr>
          <a:xfrm>
            <a:off x="16640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25"/>
          <p:cNvSpPr/>
          <p:nvPr/>
        </p:nvSpPr>
        <p:spPr>
          <a:xfrm>
            <a:off x="1684525"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3120" name="Google Shape;3120;p225"/>
          <p:cNvSpPr/>
          <p:nvPr/>
        </p:nvSpPr>
        <p:spPr>
          <a:xfrm>
            <a:off x="3875175" y="266955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225"/>
          <p:cNvSpPr/>
          <p:nvPr/>
        </p:nvSpPr>
        <p:spPr>
          <a:xfrm>
            <a:off x="5848650"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225"/>
          <p:cNvSpPr/>
          <p:nvPr/>
        </p:nvSpPr>
        <p:spPr>
          <a:xfrm>
            <a:off x="5848650"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225"/>
          <p:cNvSpPr/>
          <p:nvPr/>
        </p:nvSpPr>
        <p:spPr>
          <a:xfrm>
            <a:off x="38751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24" name="Google Shape;3124;p225"/>
          <p:cNvCxnSpPr>
            <a:stCxn id="3118" idx="4"/>
            <a:endCxn id="3119" idx="0"/>
          </p:cNvCxnSpPr>
          <p:nvPr/>
        </p:nvCxnSpPr>
        <p:spPr>
          <a:xfrm>
            <a:off x="1922825" y="1488925"/>
            <a:ext cx="20400" cy="1213500"/>
          </a:xfrm>
          <a:prstGeom prst="straightConnector1">
            <a:avLst/>
          </a:prstGeom>
          <a:noFill/>
          <a:ln cap="flat" cmpd="sng" w="9525">
            <a:solidFill>
              <a:schemeClr val="dk2"/>
            </a:solidFill>
            <a:prstDash val="solid"/>
            <a:round/>
            <a:headEnd len="med" w="med" type="none"/>
            <a:tailEnd len="med" w="med" type="none"/>
          </a:ln>
        </p:spPr>
      </p:cxnSp>
      <p:cxnSp>
        <p:nvCxnSpPr>
          <p:cNvPr id="3125" name="Google Shape;3125;p225"/>
          <p:cNvCxnSpPr>
            <a:stCxn id="3119" idx="6"/>
            <a:endCxn id="3120" idx="2"/>
          </p:cNvCxnSpPr>
          <p:nvPr/>
        </p:nvCxnSpPr>
        <p:spPr>
          <a:xfrm flipH="1" rot="10800000">
            <a:off x="2202025" y="2912350"/>
            <a:ext cx="1673100" cy="33000"/>
          </a:xfrm>
          <a:prstGeom prst="straightConnector1">
            <a:avLst/>
          </a:prstGeom>
          <a:noFill/>
          <a:ln cap="flat" cmpd="sng" w="76200">
            <a:solidFill>
              <a:schemeClr val="dk2"/>
            </a:solidFill>
            <a:prstDash val="solid"/>
            <a:round/>
            <a:headEnd len="med" w="med" type="none"/>
            <a:tailEnd len="med" w="med" type="none"/>
          </a:ln>
        </p:spPr>
      </p:cxnSp>
      <p:cxnSp>
        <p:nvCxnSpPr>
          <p:cNvPr id="3126" name="Google Shape;3126;p225"/>
          <p:cNvCxnSpPr>
            <a:endCxn id="3121" idx="2"/>
          </p:cNvCxnSpPr>
          <p:nvPr/>
        </p:nvCxnSpPr>
        <p:spPr>
          <a:xfrm>
            <a:off x="4392750" y="2912350"/>
            <a:ext cx="1455900" cy="33000"/>
          </a:xfrm>
          <a:prstGeom prst="straightConnector1">
            <a:avLst/>
          </a:prstGeom>
          <a:noFill/>
          <a:ln cap="flat" cmpd="sng" w="76200">
            <a:solidFill>
              <a:schemeClr val="dk2"/>
            </a:solidFill>
            <a:prstDash val="solid"/>
            <a:round/>
            <a:headEnd len="med" w="med" type="none"/>
            <a:tailEnd len="med" w="med" type="none"/>
          </a:ln>
        </p:spPr>
      </p:cxnSp>
      <p:cxnSp>
        <p:nvCxnSpPr>
          <p:cNvPr id="3127" name="Google Shape;3127;p225"/>
          <p:cNvCxnSpPr>
            <a:stCxn id="3120" idx="7"/>
            <a:endCxn id="3122" idx="3"/>
          </p:cNvCxnSpPr>
          <p:nvPr/>
        </p:nvCxnSpPr>
        <p:spPr>
          <a:xfrm flipH="1" rot="10800000">
            <a:off x="4316889" y="1417679"/>
            <a:ext cx="1607400" cy="1323000"/>
          </a:xfrm>
          <a:prstGeom prst="straightConnector1">
            <a:avLst/>
          </a:prstGeom>
          <a:noFill/>
          <a:ln cap="flat" cmpd="sng" w="76200">
            <a:solidFill>
              <a:schemeClr val="dk2"/>
            </a:solidFill>
            <a:prstDash val="solid"/>
            <a:round/>
            <a:headEnd len="med" w="med" type="none"/>
            <a:tailEnd len="med" w="med" type="none"/>
          </a:ln>
        </p:spPr>
      </p:cxnSp>
      <p:cxnSp>
        <p:nvCxnSpPr>
          <p:cNvPr id="3128" name="Google Shape;3128;p225"/>
          <p:cNvCxnSpPr>
            <a:endCxn id="3123" idx="3"/>
          </p:cNvCxnSpPr>
          <p:nvPr/>
        </p:nvCxnSpPr>
        <p:spPr>
          <a:xfrm flipH="1" rot="10800000">
            <a:off x="2126361" y="1417796"/>
            <a:ext cx="1824600" cy="1355700"/>
          </a:xfrm>
          <a:prstGeom prst="straightConnector1">
            <a:avLst/>
          </a:prstGeom>
          <a:noFill/>
          <a:ln cap="flat" cmpd="sng" w="9525">
            <a:solidFill>
              <a:schemeClr val="dk2"/>
            </a:solidFill>
            <a:prstDash val="solid"/>
            <a:round/>
            <a:headEnd len="med" w="med" type="none"/>
            <a:tailEnd len="med" w="med" type="none"/>
          </a:ln>
        </p:spPr>
      </p:cxnSp>
      <p:cxnSp>
        <p:nvCxnSpPr>
          <p:cNvPr id="3129" name="Google Shape;3129;p225"/>
          <p:cNvCxnSpPr>
            <a:stCxn id="3123" idx="4"/>
            <a:endCxn id="3120" idx="0"/>
          </p:cNvCxnSpPr>
          <p:nvPr/>
        </p:nvCxnSpPr>
        <p:spPr>
          <a:xfrm>
            <a:off x="4133925" y="1488925"/>
            <a:ext cx="0" cy="1180500"/>
          </a:xfrm>
          <a:prstGeom prst="straightConnector1">
            <a:avLst/>
          </a:prstGeom>
          <a:noFill/>
          <a:ln cap="flat" cmpd="sng" w="9525">
            <a:solidFill>
              <a:schemeClr val="dk2"/>
            </a:solidFill>
            <a:prstDash val="solid"/>
            <a:round/>
            <a:headEnd len="med" w="med" type="none"/>
            <a:tailEnd len="med" w="med" type="none"/>
          </a:ln>
        </p:spPr>
      </p:cxnSp>
      <p:cxnSp>
        <p:nvCxnSpPr>
          <p:cNvPr id="3130" name="Google Shape;3130;p225"/>
          <p:cNvCxnSpPr>
            <a:stCxn id="3123" idx="6"/>
            <a:endCxn id="3122" idx="2"/>
          </p:cNvCxnSpPr>
          <p:nvPr/>
        </p:nvCxnSpPr>
        <p:spPr>
          <a:xfrm>
            <a:off x="4392675" y="1246075"/>
            <a:ext cx="1455900" cy="0"/>
          </a:xfrm>
          <a:prstGeom prst="straightConnector1">
            <a:avLst/>
          </a:prstGeom>
          <a:noFill/>
          <a:ln cap="flat" cmpd="sng" w="76200">
            <a:solidFill>
              <a:schemeClr val="dk2"/>
            </a:solidFill>
            <a:prstDash val="solid"/>
            <a:round/>
            <a:headEnd len="med" w="med" type="none"/>
            <a:tailEnd len="med" w="med" type="none"/>
          </a:ln>
        </p:spPr>
      </p:cxnSp>
      <p:sp>
        <p:nvSpPr>
          <p:cNvPr id="3131" name="Google Shape;3131;p225"/>
          <p:cNvSpPr/>
          <p:nvPr/>
        </p:nvSpPr>
        <p:spPr>
          <a:xfrm>
            <a:off x="1966625" y="366250"/>
            <a:ext cx="4060675" cy="652900"/>
          </a:xfrm>
          <a:custGeom>
            <a:rect b="b" l="l" r="r" t="t"/>
            <a:pathLst>
              <a:path extrusionOk="0" h="26116" w="162427">
                <a:moveTo>
                  <a:pt x="162427" y="26116"/>
                </a:moveTo>
                <a:cubicBezTo>
                  <a:pt x="149369" y="21763"/>
                  <a:pt x="111151" y="0"/>
                  <a:pt x="84080" y="0"/>
                </a:cubicBezTo>
                <a:cubicBezTo>
                  <a:pt x="57009" y="0"/>
                  <a:pt x="14013" y="21763"/>
                  <a:pt x="0" y="26116"/>
                </a:cubicBezTo>
              </a:path>
            </a:pathLst>
          </a:custGeom>
          <a:noFill/>
          <a:ln cap="flat" cmpd="sng" w="76200">
            <a:solidFill>
              <a:schemeClr val="dk2"/>
            </a:solidFill>
            <a:prstDash val="solid"/>
            <a:round/>
            <a:headEnd len="med" w="med" type="none"/>
            <a:tailEnd len="med" w="med" type="none"/>
          </a:ln>
        </p:spPr>
      </p:sp>
      <p:sp>
        <p:nvSpPr>
          <p:cNvPr id="3132" name="Google Shape;3132;p225"/>
          <p:cNvSpPr txBox="1"/>
          <p:nvPr/>
        </p:nvSpPr>
        <p:spPr>
          <a:xfrm>
            <a:off x="16800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a:t>
            </a:r>
            <a:r>
              <a:rPr lang="en"/>
              <a:t>/</a:t>
            </a:r>
            <a:endParaRPr/>
          </a:p>
        </p:txBody>
      </p:sp>
      <p:sp>
        <p:nvSpPr>
          <p:cNvPr id="3133" name="Google Shape;3133;p225"/>
          <p:cNvSpPr txBox="1"/>
          <p:nvPr/>
        </p:nvSpPr>
        <p:spPr>
          <a:xfrm>
            <a:off x="38136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a:t>
            </a:r>
            <a:r>
              <a:rPr lang="en"/>
              <a:t>/</a:t>
            </a:r>
            <a:endParaRPr/>
          </a:p>
        </p:txBody>
      </p:sp>
      <p:sp>
        <p:nvSpPr>
          <p:cNvPr id="3134" name="Google Shape;3134;p225"/>
          <p:cNvSpPr txBox="1"/>
          <p:nvPr/>
        </p:nvSpPr>
        <p:spPr>
          <a:xfrm>
            <a:off x="58710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2</a:t>
            </a:r>
            <a:r>
              <a:rPr lang="en"/>
              <a:t>/</a:t>
            </a:r>
            <a:r>
              <a:rPr lang="en">
                <a:solidFill>
                  <a:srgbClr val="6AA84F"/>
                </a:solidFill>
              </a:rPr>
              <a:t>3</a:t>
            </a:r>
            <a:endParaRPr>
              <a:solidFill>
                <a:srgbClr val="6AA84F"/>
              </a:solidFill>
            </a:endParaRPr>
          </a:p>
        </p:txBody>
      </p:sp>
      <p:sp>
        <p:nvSpPr>
          <p:cNvPr id="3135" name="Google Shape;3135;p225"/>
          <p:cNvSpPr txBox="1"/>
          <p:nvPr/>
        </p:nvSpPr>
        <p:spPr>
          <a:xfrm>
            <a:off x="5947200" y="1435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4</a:t>
            </a:r>
            <a:r>
              <a:rPr lang="en"/>
              <a:t>/</a:t>
            </a:r>
            <a:endParaRPr/>
          </a:p>
        </p:txBody>
      </p:sp>
      <p:sp>
        <p:nvSpPr>
          <p:cNvPr id="3136" name="Google Shape;3136;p225"/>
          <p:cNvSpPr txBox="1"/>
          <p:nvPr/>
        </p:nvSpPr>
        <p:spPr>
          <a:xfrm>
            <a:off x="1146600" y="1054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5</a:t>
            </a:r>
            <a:r>
              <a:rPr lang="en"/>
              <a:t>/</a:t>
            </a:r>
            <a:r>
              <a:rPr lang="en">
                <a:solidFill>
                  <a:srgbClr val="6AA84F"/>
                </a:solidFill>
              </a:rPr>
              <a:t>6</a:t>
            </a:r>
            <a:endParaRPr>
              <a:solidFill>
                <a:srgbClr val="6AA84F"/>
              </a:solidFill>
            </a:endParaRPr>
          </a:p>
        </p:txBody>
      </p:sp>
      <p:sp>
        <p:nvSpPr>
          <p:cNvPr id="3137" name="Google Shape;3137;p225"/>
          <p:cNvSpPr txBox="1"/>
          <p:nvPr/>
        </p:nvSpPr>
        <p:spPr>
          <a:xfrm>
            <a:off x="3356400" y="1054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7</a:t>
            </a:r>
            <a:r>
              <a:rPr lang="en"/>
              <a:t>/</a:t>
            </a:r>
            <a:r>
              <a:rPr lang="en">
                <a:solidFill>
                  <a:srgbClr val="6AA84F"/>
                </a:solidFill>
              </a:rPr>
              <a:t>8</a:t>
            </a:r>
            <a:endParaRPr>
              <a:solidFill>
                <a:srgbClr val="6AA84F"/>
              </a:solidFill>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1" name="Shape 3141"/>
        <p:cNvGrpSpPr/>
        <p:nvPr/>
      </p:nvGrpSpPr>
      <p:grpSpPr>
        <a:xfrm>
          <a:off x="0" y="0"/>
          <a:ext cx="0" cy="0"/>
          <a:chOff x="0" y="0"/>
          <a:chExt cx="0" cy="0"/>
        </a:xfrm>
      </p:grpSpPr>
      <p:sp>
        <p:nvSpPr>
          <p:cNvPr id="3142" name="Google Shape;3142;p226"/>
          <p:cNvSpPr/>
          <p:nvPr/>
        </p:nvSpPr>
        <p:spPr>
          <a:xfrm>
            <a:off x="16640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226"/>
          <p:cNvSpPr/>
          <p:nvPr/>
        </p:nvSpPr>
        <p:spPr>
          <a:xfrm>
            <a:off x="1684525"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3144" name="Google Shape;3144;p226"/>
          <p:cNvSpPr/>
          <p:nvPr/>
        </p:nvSpPr>
        <p:spPr>
          <a:xfrm>
            <a:off x="3875175" y="266955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226"/>
          <p:cNvSpPr/>
          <p:nvPr/>
        </p:nvSpPr>
        <p:spPr>
          <a:xfrm>
            <a:off x="5848650"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226"/>
          <p:cNvSpPr/>
          <p:nvPr/>
        </p:nvSpPr>
        <p:spPr>
          <a:xfrm>
            <a:off x="5848650"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26"/>
          <p:cNvSpPr/>
          <p:nvPr/>
        </p:nvSpPr>
        <p:spPr>
          <a:xfrm>
            <a:off x="38751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48" name="Google Shape;3148;p226"/>
          <p:cNvCxnSpPr>
            <a:stCxn id="3142" idx="4"/>
            <a:endCxn id="3143" idx="0"/>
          </p:cNvCxnSpPr>
          <p:nvPr/>
        </p:nvCxnSpPr>
        <p:spPr>
          <a:xfrm>
            <a:off x="1922825" y="1488925"/>
            <a:ext cx="20400" cy="1213500"/>
          </a:xfrm>
          <a:prstGeom prst="straightConnector1">
            <a:avLst/>
          </a:prstGeom>
          <a:noFill/>
          <a:ln cap="flat" cmpd="sng" w="9525">
            <a:solidFill>
              <a:schemeClr val="dk2"/>
            </a:solidFill>
            <a:prstDash val="solid"/>
            <a:round/>
            <a:headEnd len="med" w="med" type="none"/>
            <a:tailEnd len="med" w="med" type="none"/>
          </a:ln>
        </p:spPr>
      </p:cxnSp>
      <p:cxnSp>
        <p:nvCxnSpPr>
          <p:cNvPr id="3149" name="Google Shape;3149;p226"/>
          <p:cNvCxnSpPr>
            <a:stCxn id="3143" idx="6"/>
            <a:endCxn id="3144" idx="2"/>
          </p:cNvCxnSpPr>
          <p:nvPr/>
        </p:nvCxnSpPr>
        <p:spPr>
          <a:xfrm flipH="1" rot="10800000">
            <a:off x="2202025" y="2912350"/>
            <a:ext cx="1673100" cy="33000"/>
          </a:xfrm>
          <a:prstGeom prst="straightConnector1">
            <a:avLst/>
          </a:prstGeom>
          <a:noFill/>
          <a:ln cap="flat" cmpd="sng" w="76200">
            <a:solidFill>
              <a:schemeClr val="dk2"/>
            </a:solidFill>
            <a:prstDash val="solid"/>
            <a:round/>
            <a:headEnd len="med" w="med" type="none"/>
            <a:tailEnd len="med" w="med" type="none"/>
          </a:ln>
        </p:spPr>
      </p:cxnSp>
      <p:cxnSp>
        <p:nvCxnSpPr>
          <p:cNvPr id="3150" name="Google Shape;3150;p226"/>
          <p:cNvCxnSpPr>
            <a:endCxn id="3145" idx="2"/>
          </p:cNvCxnSpPr>
          <p:nvPr/>
        </p:nvCxnSpPr>
        <p:spPr>
          <a:xfrm>
            <a:off x="4392750" y="2912350"/>
            <a:ext cx="1455900" cy="33000"/>
          </a:xfrm>
          <a:prstGeom prst="straightConnector1">
            <a:avLst/>
          </a:prstGeom>
          <a:noFill/>
          <a:ln cap="flat" cmpd="sng" w="76200">
            <a:solidFill>
              <a:schemeClr val="dk2"/>
            </a:solidFill>
            <a:prstDash val="solid"/>
            <a:round/>
            <a:headEnd len="med" w="med" type="none"/>
            <a:tailEnd len="med" w="med" type="none"/>
          </a:ln>
        </p:spPr>
      </p:cxnSp>
      <p:cxnSp>
        <p:nvCxnSpPr>
          <p:cNvPr id="3151" name="Google Shape;3151;p226"/>
          <p:cNvCxnSpPr>
            <a:stCxn id="3144" idx="7"/>
            <a:endCxn id="3146" idx="3"/>
          </p:cNvCxnSpPr>
          <p:nvPr/>
        </p:nvCxnSpPr>
        <p:spPr>
          <a:xfrm flipH="1" rot="10800000">
            <a:off x="4316889" y="1417679"/>
            <a:ext cx="1607400" cy="1323000"/>
          </a:xfrm>
          <a:prstGeom prst="straightConnector1">
            <a:avLst/>
          </a:prstGeom>
          <a:noFill/>
          <a:ln cap="flat" cmpd="sng" w="76200">
            <a:solidFill>
              <a:schemeClr val="dk2"/>
            </a:solidFill>
            <a:prstDash val="solid"/>
            <a:round/>
            <a:headEnd len="med" w="med" type="none"/>
            <a:tailEnd len="med" w="med" type="none"/>
          </a:ln>
        </p:spPr>
      </p:cxnSp>
      <p:cxnSp>
        <p:nvCxnSpPr>
          <p:cNvPr id="3152" name="Google Shape;3152;p226"/>
          <p:cNvCxnSpPr>
            <a:endCxn id="3147" idx="3"/>
          </p:cNvCxnSpPr>
          <p:nvPr/>
        </p:nvCxnSpPr>
        <p:spPr>
          <a:xfrm flipH="1" rot="10800000">
            <a:off x="2126361" y="1417796"/>
            <a:ext cx="1824600" cy="1355700"/>
          </a:xfrm>
          <a:prstGeom prst="straightConnector1">
            <a:avLst/>
          </a:prstGeom>
          <a:noFill/>
          <a:ln cap="flat" cmpd="sng" w="9525">
            <a:solidFill>
              <a:schemeClr val="dk2"/>
            </a:solidFill>
            <a:prstDash val="solid"/>
            <a:round/>
            <a:headEnd len="med" w="med" type="none"/>
            <a:tailEnd len="med" w="med" type="none"/>
          </a:ln>
        </p:spPr>
      </p:cxnSp>
      <p:cxnSp>
        <p:nvCxnSpPr>
          <p:cNvPr id="3153" name="Google Shape;3153;p226"/>
          <p:cNvCxnSpPr>
            <a:stCxn id="3147" idx="4"/>
            <a:endCxn id="3144" idx="0"/>
          </p:cNvCxnSpPr>
          <p:nvPr/>
        </p:nvCxnSpPr>
        <p:spPr>
          <a:xfrm>
            <a:off x="4133925" y="1488925"/>
            <a:ext cx="0" cy="1180500"/>
          </a:xfrm>
          <a:prstGeom prst="straightConnector1">
            <a:avLst/>
          </a:prstGeom>
          <a:noFill/>
          <a:ln cap="flat" cmpd="sng" w="9525">
            <a:solidFill>
              <a:schemeClr val="dk2"/>
            </a:solidFill>
            <a:prstDash val="solid"/>
            <a:round/>
            <a:headEnd len="med" w="med" type="none"/>
            <a:tailEnd len="med" w="med" type="none"/>
          </a:ln>
        </p:spPr>
      </p:cxnSp>
      <p:cxnSp>
        <p:nvCxnSpPr>
          <p:cNvPr id="3154" name="Google Shape;3154;p226"/>
          <p:cNvCxnSpPr>
            <a:stCxn id="3147" idx="6"/>
            <a:endCxn id="3146" idx="2"/>
          </p:cNvCxnSpPr>
          <p:nvPr/>
        </p:nvCxnSpPr>
        <p:spPr>
          <a:xfrm>
            <a:off x="4392675" y="1246075"/>
            <a:ext cx="1455900" cy="0"/>
          </a:xfrm>
          <a:prstGeom prst="straightConnector1">
            <a:avLst/>
          </a:prstGeom>
          <a:noFill/>
          <a:ln cap="flat" cmpd="sng" w="76200">
            <a:solidFill>
              <a:schemeClr val="dk2"/>
            </a:solidFill>
            <a:prstDash val="solid"/>
            <a:round/>
            <a:headEnd len="med" w="med" type="none"/>
            <a:tailEnd len="med" w="med" type="none"/>
          </a:ln>
        </p:spPr>
      </p:cxnSp>
      <p:sp>
        <p:nvSpPr>
          <p:cNvPr id="3155" name="Google Shape;3155;p226"/>
          <p:cNvSpPr/>
          <p:nvPr/>
        </p:nvSpPr>
        <p:spPr>
          <a:xfrm>
            <a:off x="1966625" y="366250"/>
            <a:ext cx="4060675" cy="652900"/>
          </a:xfrm>
          <a:custGeom>
            <a:rect b="b" l="l" r="r" t="t"/>
            <a:pathLst>
              <a:path extrusionOk="0" h="26116" w="162427">
                <a:moveTo>
                  <a:pt x="162427" y="26116"/>
                </a:moveTo>
                <a:cubicBezTo>
                  <a:pt x="149369" y="21763"/>
                  <a:pt x="111151" y="0"/>
                  <a:pt x="84080" y="0"/>
                </a:cubicBezTo>
                <a:cubicBezTo>
                  <a:pt x="57009" y="0"/>
                  <a:pt x="14013" y="21763"/>
                  <a:pt x="0" y="26116"/>
                </a:cubicBezTo>
              </a:path>
            </a:pathLst>
          </a:custGeom>
          <a:noFill/>
          <a:ln cap="flat" cmpd="sng" w="76200">
            <a:solidFill>
              <a:schemeClr val="dk2"/>
            </a:solidFill>
            <a:prstDash val="solid"/>
            <a:round/>
            <a:headEnd len="med" w="med" type="none"/>
            <a:tailEnd len="med" w="med" type="none"/>
          </a:ln>
        </p:spPr>
      </p:sp>
      <p:sp>
        <p:nvSpPr>
          <p:cNvPr id="3156" name="Google Shape;3156;p226"/>
          <p:cNvSpPr txBox="1"/>
          <p:nvPr/>
        </p:nvSpPr>
        <p:spPr>
          <a:xfrm>
            <a:off x="16800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a:t>
            </a:r>
            <a:r>
              <a:rPr lang="en"/>
              <a:t>/</a:t>
            </a:r>
            <a:endParaRPr/>
          </a:p>
        </p:txBody>
      </p:sp>
      <p:sp>
        <p:nvSpPr>
          <p:cNvPr id="3157" name="Google Shape;3157;p226"/>
          <p:cNvSpPr txBox="1"/>
          <p:nvPr/>
        </p:nvSpPr>
        <p:spPr>
          <a:xfrm>
            <a:off x="38136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a:t>
            </a:r>
            <a:r>
              <a:rPr lang="en"/>
              <a:t>/</a:t>
            </a:r>
            <a:endParaRPr/>
          </a:p>
        </p:txBody>
      </p:sp>
      <p:sp>
        <p:nvSpPr>
          <p:cNvPr id="3158" name="Google Shape;3158;p226"/>
          <p:cNvSpPr txBox="1"/>
          <p:nvPr/>
        </p:nvSpPr>
        <p:spPr>
          <a:xfrm>
            <a:off x="58710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2</a:t>
            </a:r>
            <a:r>
              <a:rPr lang="en"/>
              <a:t>/</a:t>
            </a:r>
            <a:r>
              <a:rPr lang="en">
                <a:solidFill>
                  <a:srgbClr val="6AA84F"/>
                </a:solidFill>
              </a:rPr>
              <a:t>3</a:t>
            </a:r>
            <a:endParaRPr>
              <a:solidFill>
                <a:srgbClr val="6AA84F"/>
              </a:solidFill>
            </a:endParaRPr>
          </a:p>
        </p:txBody>
      </p:sp>
      <p:sp>
        <p:nvSpPr>
          <p:cNvPr id="3159" name="Google Shape;3159;p226"/>
          <p:cNvSpPr txBox="1"/>
          <p:nvPr/>
        </p:nvSpPr>
        <p:spPr>
          <a:xfrm>
            <a:off x="5947200" y="1435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4</a:t>
            </a:r>
            <a:r>
              <a:rPr lang="en"/>
              <a:t>/</a:t>
            </a:r>
            <a:r>
              <a:rPr lang="en">
                <a:solidFill>
                  <a:srgbClr val="6AA84F"/>
                </a:solidFill>
              </a:rPr>
              <a:t>9</a:t>
            </a:r>
            <a:endParaRPr>
              <a:solidFill>
                <a:srgbClr val="6AA84F"/>
              </a:solidFill>
            </a:endParaRPr>
          </a:p>
        </p:txBody>
      </p:sp>
      <p:sp>
        <p:nvSpPr>
          <p:cNvPr id="3160" name="Google Shape;3160;p226"/>
          <p:cNvSpPr txBox="1"/>
          <p:nvPr/>
        </p:nvSpPr>
        <p:spPr>
          <a:xfrm>
            <a:off x="1146600" y="1054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5</a:t>
            </a:r>
            <a:r>
              <a:rPr lang="en"/>
              <a:t>/</a:t>
            </a:r>
            <a:r>
              <a:rPr lang="en">
                <a:solidFill>
                  <a:srgbClr val="6AA84F"/>
                </a:solidFill>
              </a:rPr>
              <a:t>6</a:t>
            </a:r>
            <a:endParaRPr>
              <a:solidFill>
                <a:srgbClr val="6AA84F"/>
              </a:solidFill>
            </a:endParaRPr>
          </a:p>
        </p:txBody>
      </p:sp>
      <p:sp>
        <p:nvSpPr>
          <p:cNvPr id="3161" name="Google Shape;3161;p226"/>
          <p:cNvSpPr txBox="1"/>
          <p:nvPr/>
        </p:nvSpPr>
        <p:spPr>
          <a:xfrm>
            <a:off x="3356400" y="1054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7</a:t>
            </a:r>
            <a:r>
              <a:rPr lang="en"/>
              <a:t>/</a:t>
            </a:r>
            <a:r>
              <a:rPr lang="en">
                <a:solidFill>
                  <a:srgbClr val="6AA84F"/>
                </a:solidFill>
              </a:rPr>
              <a:t>8</a:t>
            </a:r>
            <a:endParaRPr>
              <a:solidFill>
                <a:srgbClr val="6AA84F"/>
              </a:solidFill>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5" name="Shape 3165"/>
        <p:cNvGrpSpPr/>
        <p:nvPr/>
      </p:nvGrpSpPr>
      <p:grpSpPr>
        <a:xfrm>
          <a:off x="0" y="0"/>
          <a:ext cx="0" cy="0"/>
          <a:chOff x="0" y="0"/>
          <a:chExt cx="0" cy="0"/>
        </a:xfrm>
      </p:grpSpPr>
      <p:sp>
        <p:nvSpPr>
          <p:cNvPr id="3166" name="Google Shape;3166;p227"/>
          <p:cNvSpPr/>
          <p:nvPr/>
        </p:nvSpPr>
        <p:spPr>
          <a:xfrm>
            <a:off x="16640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227"/>
          <p:cNvSpPr/>
          <p:nvPr/>
        </p:nvSpPr>
        <p:spPr>
          <a:xfrm>
            <a:off x="1684525"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3168" name="Google Shape;3168;p227"/>
          <p:cNvSpPr/>
          <p:nvPr/>
        </p:nvSpPr>
        <p:spPr>
          <a:xfrm>
            <a:off x="3875175" y="266955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227"/>
          <p:cNvSpPr/>
          <p:nvPr/>
        </p:nvSpPr>
        <p:spPr>
          <a:xfrm>
            <a:off x="5848650"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227"/>
          <p:cNvSpPr/>
          <p:nvPr/>
        </p:nvSpPr>
        <p:spPr>
          <a:xfrm>
            <a:off x="5848650"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227"/>
          <p:cNvSpPr/>
          <p:nvPr/>
        </p:nvSpPr>
        <p:spPr>
          <a:xfrm>
            <a:off x="38751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72" name="Google Shape;3172;p227"/>
          <p:cNvCxnSpPr>
            <a:stCxn id="3166" idx="4"/>
            <a:endCxn id="3167" idx="0"/>
          </p:cNvCxnSpPr>
          <p:nvPr/>
        </p:nvCxnSpPr>
        <p:spPr>
          <a:xfrm>
            <a:off x="1922825" y="1488925"/>
            <a:ext cx="20400" cy="1213500"/>
          </a:xfrm>
          <a:prstGeom prst="straightConnector1">
            <a:avLst/>
          </a:prstGeom>
          <a:noFill/>
          <a:ln cap="flat" cmpd="sng" w="9525">
            <a:solidFill>
              <a:schemeClr val="dk2"/>
            </a:solidFill>
            <a:prstDash val="solid"/>
            <a:round/>
            <a:headEnd len="med" w="med" type="none"/>
            <a:tailEnd len="med" w="med" type="none"/>
          </a:ln>
        </p:spPr>
      </p:cxnSp>
      <p:cxnSp>
        <p:nvCxnSpPr>
          <p:cNvPr id="3173" name="Google Shape;3173;p227"/>
          <p:cNvCxnSpPr>
            <a:stCxn id="3167" idx="6"/>
            <a:endCxn id="3168" idx="2"/>
          </p:cNvCxnSpPr>
          <p:nvPr/>
        </p:nvCxnSpPr>
        <p:spPr>
          <a:xfrm flipH="1" rot="10800000">
            <a:off x="2202025" y="2912350"/>
            <a:ext cx="1673100" cy="33000"/>
          </a:xfrm>
          <a:prstGeom prst="straightConnector1">
            <a:avLst/>
          </a:prstGeom>
          <a:noFill/>
          <a:ln cap="flat" cmpd="sng" w="76200">
            <a:solidFill>
              <a:schemeClr val="dk2"/>
            </a:solidFill>
            <a:prstDash val="solid"/>
            <a:round/>
            <a:headEnd len="med" w="med" type="none"/>
            <a:tailEnd len="med" w="med" type="none"/>
          </a:ln>
        </p:spPr>
      </p:cxnSp>
      <p:cxnSp>
        <p:nvCxnSpPr>
          <p:cNvPr id="3174" name="Google Shape;3174;p227"/>
          <p:cNvCxnSpPr>
            <a:endCxn id="3169" idx="2"/>
          </p:cNvCxnSpPr>
          <p:nvPr/>
        </p:nvCxnSpPr>
        <p:spPr>
          <a:xfrm>
            <a:off x="4392750" y="2912350"/>
            <a:ext cx="1455900" cy="33000"/>
          </a:xfrm>
          <a:prstGeom prst="straightConnector1">
            <a:avLst/>
          </a:prstGeom>
          <a:noFill/>
          <a:ln cap="flat" cmpd="sng" w="76200">
            <a:solidFill>
              <a:schemeClr val="dk2"/>
            </a:solidFill>
            <a:prstDash val="solid"/>
            <a:round/>
            <a:headEnd len="med" w="med" type="none"/>
            <a:tailEnd len="med" w="med" type="none"/>
          </a:ln>
        </p:spPr>
      </p:cxnSp>
      <p:cxnSp>
        <p:nvCxnSpPr>
          <p:cNvPr id="3175" name="Google Shape;3175;p227"/>
          <p:cNvCxnSpPr>
            <a:stCxn id="3168" idx="7"/>
            <a:endCxn id="3170" idx="3"/>
          </p:cNvCxnSpPr>
          <p:nvPr/>
        </p:nvCxnSpPr>
        <p:spPr>
          <a:xfrm flipH="1" rot="10800000">
            <a:off x="4316889" y="1417679"/>
            <a:ext cx="1607400" cy="1323000"/>
          </a:xfrm>
          <a:prstGeom prst="straightConnector1">
            <a:avLst/>
          </a:prstGeom>
          <a:noFill/>
          <a:ln cap="flat" cmpd="sng" w="76200">
            <a:solidFill>
              <a:schemeClr val="dk2"/>
            </a:solidFill>
            <a:prstDash val="solid"/>
            <a:round/>
            <a:headEnd len="med" w="med" type="none"/>
            <a:tailEnd len="med" w="med" type="none"/>
          </a:ln>
        </p:spPr>
      </p:cxnSp>
      <p:cxnSp>
        <p:nvCxnSpPr>
          <p:cNvPr id="3176" name="Google Shape;3176;p227"/>
          <p:cNvCxnSpPr>
            <a:endCxn id="3171" idx="3"/>
          </p:cNvCxnSpPr>
          <p:nvPr/>
        </p:nvCxnSpPr>
        <p:spPr>
          <a:xfrm flipH="1" rot="10800000">
            <a:off x="2126361" y="1417796"/>
            <a:ext cx="1824600" cy="1355700"/>
          </a:xfrm>
          <a:prstGeom prst="straightConnector1">
            <a:avLst/>
          </a:prstGeom>
          <a:noFill/>
          <a:ln cap="flat" cmpd="sng" w="9525">
            <a:solidFill>
              <a:schemeClr val="dk2"/>
            </a:solidFill>
            <a:prstDash val="solid"/>
            <a:round/>
            <a:headEnd len="med" w="med" type="none"/>
            <a:tailEnd len="med" w="med" type="none"/>
          </a:ln>
        </p:spPr>
      </p:cxnSp>
      <p:cxnSp>
        <p:nvCxnSpPr>
          <p:cNvPr id="3177" name="Google Shape;3177;p227"/>
          <p:cNvCxnSpPr>
            <a:stCxn id="3171" idx="4"/>
            <a:endCxn id="3168" idx="0"/>
          </p:cNvCxnSpPr>
          <p:nvPr/>
        </p:nvCxnSpPr>
        <p:spPr>
          <a:xfrm>
            <a:off x="4133925" y="1488925"/>
            <a:ext cx="0" cy="1180500"/>
          </a:xfrm>
          <a:prstGeom prst="straightConnector1">
            <a:avLst/>
          </a:prstGeom>
          <a:noFill/>
          <a:ln cap="flat" cmpd="sng" w="9525">
            <a:solidFill>
              <a:schemeClr val="dk2"/>
            </a:solidFill>
            <a:prstDash val="solid"/>
            <a:round/>
            <a:headEnd len="med" w="med" type="none"/>
            <a:tailEnd len="med" w="med" type="none"/>
          </a:ln>
        </p:spPr>
      </p:cxnSp>
      <p:cxnSp>
        <p:nvCxnSpPr>
          <p:cNvPr id="3178" name="Google Shape;3178;p227"/>
          <p:cNvCxnSpPr>
            <a:stCxn id="3171" idx="6"/>
            <a:endCxn id="3170" idx="2"/>
          </p:cNvCxnSpPr>
          <p:nvPr/>
        </p:nvCxnSpPr>
        <p:spPr>
          <a:xfrm>
            <a:off x="4392675" y="1246075"/>
            <a:ext cx="1455900" cy="0"/>
          </a:xfrm>
          <a:prstGeom prst="straightConnector1">
            <a:avLst/>
          </a:prstGeom>
          <a:noFill/>
          <a:ln cap="flat" cmpd="sng" w="76200">
            <a:solidFill>
              <a:schemeClr val="dk2"/>
            </a:solidFill>
            <a:prstDash val="solid"/>
            <a:round/>
            <a:headEnd len="med" w="med" type="none"/>
            <a:tailEnd len="med" w="med" type="none"/>
          </a:ln>
        </p:spPr>
      </p:cxnSp>
      <p:sp>
        <p:nvSpPr>
          <p:cNvPr id="3179" name="Google Shape;3179;p227"/>
          <p:cNvSpPr/>
          <p:nvPr/>
        </p:nvSpPr>
        <p:spPr>
          <a:xfrm>
            <a:off x="1966625" y="366250"/>
            <a:ext cx="4060675" cy="652900"/>
          </a:xfrm>
          <a:custGeom>
            <a:rect b="b" l="l" r="r" t="t"/>
            <a:pathLst>
              <a:path extrusionOk="0" h="26116" w="162427">
                <a:moveTo>
                  <a:pt x="162427" y="26116"/>
                </a:moveTo>
                <a:cubicBezTo>
                  <a:pt x="149369" y="21763"/>
                  <a:pt x="111151" y="0"/>
                  <a:pt x="84080" y="0"/>
                </a:cubicBezTo>
                <a:cubicBezTo>
                  <a:pt x="57009" y="0"/>
                  <a:pt x="14013" y="21763"/>
                  <a:pt x="0" y="26116"/>
                </a:cubicBezTo>
              </a:path>
            </a:pathLst>
          </a:custGeom>
          <a:noFill/>
          <a:ln cap="flat" cmpd="sng" w="76200">
            <a:solidFill>
              <a:schemeClr val="dk2"/>
            </a:solidFill>
            <a:prstDash val="solid"/>
            <a:round/>
            <a:headEnd len="med" w="med" type="none"/>
            <a:tailEnd len="med" w="med" type="none"/>
          </a:ln>
        </p:spPr>
      </p:sp>
      <p:sp>
        <p:nvSpPr>
          <p:cNvPr id="3180" name="Google Shape;3180;p227"/>
          <p:cNvSpPr txBox="1"/>
          <p:nvPr/>
        </p:nvSpPr>
        <p:spPr>
          <a:xfrm>
            <a:off x="16800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a:t>
            </a:r>
            <a:r>
              <a:rPr lang="en"/>
              <a:t>/</a:t>
            </a:r>
            <a:endParaRPr/>
          </a:p>
        </p:txBody>
      </p:sp>
      <p:sp>
        <p:nvSpPr>
          <p:cNvPr id="3181" name="Google Shape;3181;p227"/>
          <p:cNvSpPr txBox="1"/>
          <p:nvPr/>
        </p:nvSpPr>
        <p:spPr>
          <a:xfrm>
            <a:off x="38136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a:t>
            </a:r>
            <a:r>
              <a:rPr lang="en"/>
              <a:t>/</a:t>
            </a:r>
            <a:r>
              <a:rPr lang="en">
                <a:solidFill>
                  <a:srgbClr val="6AA84F"/>
                </a:solidFill>
              </a:rPr>
              <a:t>10</a:t>
            </a:r>
            <a:endParaRPr>
              <a:solidFill>
                <a:srgbClr val="6AA84F"/>
              </a:solidFill>
            </a:endParaRPr>
          </a:p>
        </p:txBody>
      </p:sp>
      <p:sp>
        <p:nvSpPr>
          <p:cNvPr id="3182" name="Google Shape;3182;p227"/>
          <p:cNvSpPr txBox="1"/>
          <p:nvPr/>
        </p:nvSpPr>
        <p:spPr>
          <a:xfrm>
            <a:off x="58710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2</a:t>
            </a:r>
            <a:r>
              <a:rPr lang="en"/>
              <a:t>/</a:t>
            </a:r>
            <a:r>
              <a:rPr lang="en">
                <a:solidFill>
                  <a:srgbClr val="6AA84F"/>
                </a:solidFill>
              </a:rPr>
              <a:t>3</a:t>
            </a:r>
            <a:endParaRPr>
              <a:solidFill>
                <a:srgbClr val="6AA84F"/>
              </a:solidFill>
            </a:endParaRPr>
          </a:p>
        </p:txBody>
      </p:sp>
      <p:sp>
        <p:nvSpPr>
          <p:cNvPr id="3183" name="Google Shape;3183;p227"/>
          <p:cNvSpPr txBox="1"/>
          <p:nvPr/>
        </p:nvSpPr>
        <p:spPr>
          <a:xfrm>
            <a:off x="5947200" y="1435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4</a:t>
            </a:r>
            <a:r>
              <a:rPr lang="en"/>
              <a:t>/</a:t>
            </a:r>
            <a:r>
              <a:rPr lang="en">
                <a:solidFill>
                  <a:srgbClr val="6AA84F"/>
                </a:solidFill>
              </a:rPr>
              <a:t>9</a:t>
            </a:r>
            <a:endParaRPr>
              <a:solidFill>
                <a:srgbClr val="6AA84F"/>
              </a:solidFill>
            </a:endParaRPr>
          </a:p>
        </p:txBody>
      </p:sp>
      <p:sp>
        <p:nvSpPr>
          <p:cNvPr id="3184" name="Google Shape;3184;p227"/>
          <p:cNvSpPr txBox="1"/>
          <p:nvPr/>
        </p:nvSpPr>
        <p:spPr>
          <a:xfrm>
            <a:off x="1146600" y="1054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5</a:t>
            </a:r>
            <a:r>
              <a:rPr lang="en"/>
              <a:t>/</a:t>
            </a:r>
            <a:r>
              <a:rPr lang="en">
                <a:solidFill>
                  <a:srgbClr val="6AA84F"/>
                </a:solidFill>
              </a:rPr>
              <a:t>6</a:t>
            </a:r>
            <a:endParaRPr>
              <a:solidFill>
                <a:srgbClr val="6AA84F"/>
              </a:solidFill>
            </a:endParaRPr>
          </a:p>
        </p:txBody>
      </p:sp>
      <p:sp>
        <p:nvSpPr>
          <p:cNvPr id="3185" name="Google Shape;3185;p227"/>
          <p:cNvSpPr txBox="1"/>
          <p:nvPr/>
        </p:nvSpPr>
        <p:spPr>
          <a:xfrm>
            <a:off x="3356400" y="1054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7</a:t>
            </a:r>
            <a:r>
              <a:rPr lang="en"/>
              <a:t>/</a:t>
            </a:r>
            <a:r>
              <a:rPr lang="en">
                <a:solidFill>
                  <a:srgbClr val="6AA84F"/>
                </a:solidFill>
              </a:rPr>
              <a:t>8</a:t>
            </a:r>
            <a:endParaRPr>
              <a:solidFill>
                <a:srgbClr val="6AA84F"/>
              </a:solidFill>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9" name="Shape 3189"/>
        <p:cNvGrpSpPr/>
        <p:nvPr/>
      </p:nvGrpSpPr>
      <p:grpSpPr>
        <a:xfrm>
          <a:off x="0" y="0"/>
          <a:ext cx="0" cy="0"/>
          <a:chOff x="0" y="0"/>
          <a:chExt cx="0" cy="0"/>
        </a:xfrm>
      </p:grpSpPr>
      <p:sp>
        <p:nvSpPr>
          <p:cNvPr id="3190" name="Google Shape;3190;p228"/>
          <p:cNvSpPr/>
          <p:nvPr/>
        </p:nvSpPr>
        <p:spPr>
          <a:xfrm>
            <a:off x="16640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228"/>
          <p:cNvSpPr/>
          <p:nvPr/>
        </p:nvSpPr>
        <p:spPr>
          <a:xfrm>
            <a:off x="1684525"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3192" name="Google Shape;3192;p228"/>
          <p:cNvSpPr/>
          <p:nvPr/>
        </p:nvSpPr>
        <p:spPr>
          <a:xfrm>
            <a:off x="3875175" y="266955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28"/>
          <p:cNvSpPr/>
          <p:nvPr/>
        </p:nvSpPr>
        <p:spPr>
          <a:xfrm>
            <a:off x="5848650" y="27025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228"/>
          <p:cNvSpPr/>
          <p:nvPr/>
        </p:nvSpPr>
        <p:spPr>
          <a:xfrm>
            <a:off x="5848650"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228"/>
          <p:cNvSpPr/>
          <p:nvPr/>
        </p:nvSpPr>
        <p:spPr>
          <a:xfrm>
            <a:off x="3875175" y="1003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96" name="Google Shape;3196;p228"/>
          <p:cNvCxnSpPr>
            <a:stCxn id="3190" idx="4"/>
            <a:endCxn id="3191" idx="0"/>
          </p:cNvCxnSpPr>
          <p:nvPr/>
        </p:nvCxnSpPr>
        <p:spPr>
          <a:xfrm>
            <a:off x="1922825" y="1488925"/>
            <a:ext cx="20400" cy="1213500"/>
          </a:xfrm>
          <a:prstGeom prst="straightConnector1">
            <a:avLst/>
          </a:prstGeom>
          <a:noFill/>
          <a:ln cap="flat" cmpd="sng" w="9525">
            <a:solidFill>
              <a:schemeClr val="dk2"/>
            </a:solidFill>
            <a:prstDash val="solid"/>
            <a:round/>
            <a:headEnd len="med" w="med" type="none"/>
            <a:tailEnd len="med" w="med" type="none"/>
          </a:ln>
        </p:spPr>
      </p:cxnSp>
      <p:cxnSp>
        <p:nvCxnSpPr>
          <p:cNvPr id="3197" name="Google Shape;3197;p228"/>
          <p:cNvCxnSpPr>
            <a:stCxn id="3191" idx="6"/>
            <a:endCxn id="3192" idx="2"/>
          </p:cNvCxnSpPr>
          <p:nvPr/>
        </p:nvCxnSpPr>
        <p:spPr>
          <a:xfrm flipH="1" rot="10800000">
            <a:off x="2202025" y="2912350"/>
            <a:ext cx="1673100" cy="33000"/>
          </a:xfrm>
          <a:prstGeom prst="straightConnector1">
            <a:avLst/>
          </a:prstGeom>
          <a:noFill/>
          <a:ln cap="flat" cmpd="sng" w="76200">
            <a:solidFill>
              <a:schemeClr val="dk2"/>
            </a:solidFill>
            <a:prstDash val="solid"/>
            <a:round/>
            <a:headEnd len="med" w="med" type="none"/>
            <a:tailEnd len="med" w="med" type="none"/>
          </a:ln>
        </p:spPr>
      </p:cxnSp>
      <p:cxnSp>
        <p:nvCxnSpPr>
          <p:cNvPr id="3198" name="Google Shape;3198;p228"/>
          <p:cNvCxnSpPr>
            <a:endCxn id="3193" idx="2"/>
          </p:cNvCxnSpPr>
          <p:nvPr/>
        </p:nvCxnSpPr>
        <p:spPr>
          <a:xfrm>
            <a:off x="4392750" y="2912350"/>
            <a:ext cx="1455900" cy="33000"/>
          </a:xfrm>
          <a:prstGeom prst="straightConnector1">
            <a:avLst/>
          </a:prstGeom>
          <a:noFill/>
          <a:ln cap="flat" cmpd="sng" w="76200">
            <a:solidFill>
              <a:schemeClr val="dk2"/>
            </a:solidFill>
            <a:prstDash val="solid"/>
            <a:round/>
            <a:headEnd len="med" w="med" type="none"/>
            <a:tailEnd len="med" w="med" type="none"/>
          </a:ln>
        </p:spPr>
      </p:cxnSp>
      <p:cxnSp>
        <p:nvCxnSpPr>
          <p:cNvPr id="3199" name="Google Shape;3199;p228"/>
          <p:cNvCxnSpPr>
            <a:stCxn id="3192" idx="7"/>
            <a:endCxn id="3194" idx="3"/>
          </p:cNvCxnSpPr>
          <p:nvPr/>
        </p:nvCxnSpPr>
        <p:spPr>
          <a:xfrm flipH="1" rot="10800000">
            <a:off x="4316889" y="1417679"/>
            <a:ext cx="1607400" cy="1323000"/>
          </a:xfrm>
          <a:prstGeom prst="straightConnector1">
            <a:avLst/>
          </a:prstGeom>
          <a:noFill/>
          <a:ln cap="flat" cmpd="sng" w="76200">
            <a:solidFill>
              <a:schemeClr val="dk2"/>
            </a:solidFill>
            <a:prstDash val="solid"/>
            <a:round/>
            <a:headEnd len="med" w="med" type="none"/>
            <a:tailEnd len="med" w="med" type="none"/>
          </a:ln>
        </p:spPr>
      </p:cxnSp>
      <p:cxnSp>
        <p:nvCxnSpPr>
          <p:cNvPr id="3200" name="Google Shape;3200;p228"/>
          <p:cNvCxnSpPr>
            <a:endCxn id="3195" idx="3"/>
          </p:cNvCxnSpPr>
          <p:nvPr/>
        </p:nvCxnSpPr>
        <p:spPr>
          <a:xfrm flipH="1" rot="10800000">
            <a:off x="2126361" y="1417796"/>
            <a:ext cx="1824600" cy="1355700"/>
          </a:xfrm>
          <a:prstGeom prst="straightConnector1">
            <a:avLst/>
          </a:prstGeom>
          <a:noFill/>
          <a:ln cap="flat" cmpd="sng" w="9525">
            <a:solidFill>
              <a:schemeClr val="dk2"/>
            </a:solidFill>
            <a:prstDash val="solid"/>
            <a:round/>
            <a:headEnd len="med" w="med" type="none"/>
            <a:tailEnd len="med" w="med" type="none"/>
          </a:ln>
        </p:spPr>
      </p:cxnSp>
      <p:cxnSp>
        <p:nvCxnSpPr>
          <p:cNvPr id="3201" name="Google Shape;3201;p228"/>
          <p:cNvCxnSpPr>
            <a:stCxn id="3195" idx="4"/>
            <a:endCxn id="3192" idx="0"/>
          </p:cNvCxnSpPr>
          <p:nvPr/>
        </p:nvCxnSpPr>
        <p:spPr>
          <a:xfrm>
            <a:off x="4133925" y="1488925"/>
            <a:ext cx="0" cy="1180500"/>
          </a:xfrm>
          <a:prstGeom prst="straightConnector1">
            <a:avLst/>
          </a:prstGeom>
          <a:noFill/>
          <a:ln cap="flat" cmpd="sng" w="9525">
            <a:solidFill>
              <a:schemeClr val="dk2"/>
            </a:solidFill>
            <a:prstDash val="solid"/>
            <a:round/>
            <a:headEnd len="med" w="med" type="none"/>
            <a:tailEnd len="med" w="med" type="none"/>
          </a:ln>
        </p:spPr>
      </p:cxnSp>
      <p:cxnSp>
        <p:nvCxnSpPr>
          <p:cNvPr id="3202" name="Google Shape;3202;p228"/>
          <p:cNvCxnSpPr>
            <a:stCxn id="3195" idx="6"/>
            <a:endCxn id="3194" idx="2"/>
          </p:cNvCxnSpPr>
          <p:nvPr/>
        </p:nvCxnSpPr>
        <p:spPr>
          <a:xfrm>
            <a:off x="4392675" y="1246075"/>
            <a:ext cx="1455900" cy="0"/>
          </a:xfrm>
          <a:prstGeom prst="straightConnector1">
            <a:avLst/>
          </a:prstGeom>
          <a:noFill/>
          <a:ln cap="flat" cmpd="sng" w="76200">
            <a:solidFill>
              <a:schemeClr val="dk2"/>
            </a:solidFill>
            <a:prstDash val="solid"/>
            <a:round/>
            <a:headEnd len="med" w="med" type="none"/>
            <a:tailEnd len="med" w="med" type="none"/>
          </a:ln>
        </p:spPr>
      </p:cxnSp>
      <p:sp>
        <p:nvSpPr>
          <p:cNvPr id="3203" name="Google Shape;3203;p228"/>
          <p:cNvSpPr/>
          <p:nvPr/>
        </p:nvSpPr>
        <p:spPr>
          <a:xfrm>
            <a:off x="1966625" y="366250"/>
            <a:ext cx="4060675" cy="652900"/>
          </a:xfrm>
          <a:custGeom>
            <a:rect b="b" l="l" r="r" t="t"/>
            <a:pathLst>
              <a:path extrusionOk="0" h="26116" w="162427">
                <a:moveTo>
                  <a:pt x="162427" y="26116"/>
                </a:moveTo>
                <a:cubicBezTo>
                  <a:pt x="149369" y="21763"/>
                  <a:pt x="111151" y="0"/>
                  <a:pt x="84080" y="0"/>
                </a:cubicBezTo>
                <a:cubicBezTo>
                  <a:pt x="57009" y="0"/>
                  <a:pt x="14013" y="21763"/>
                  <a:pt x="0" y="26116"/>
                </a:cubicBezTo>
              </a:path>
            </a:pathLst>
          </a:custGeom>
          <a:noFill/>
          <a:ln cap="flat" cmpd="sng" w="76200">
            <a:solidFill>
              <a:schemeClr val="dk2"/>
            </a:solidFill>
            <a:prstDash val="solid"/>
            <a:round/>
            <a:headEnd len="med" w="med" type="none"/>
            <a:tailEnd len="med" w="med" type="none"/>
          </a:ln>
        </p:spPr>
      </p:sp>
      <p:sp>
        <p:nvSpPr>
          <p:cNvPr id="3204" name="Google Shape;3204;p228"/>
          <p:cNvSpPr txBox="1"/>
          <p:nvPr/>
        </p:nvSpPr>
        <p:spPr>
          <a:xfrm>
            <a:off x="16800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a:t>
            </a:r>
            <a:r>
              <a:rPr lang="en"/>
              <a:t>/</a:t>
            </a:r>
            <a:r>
              <a:rPr lang="en">
                <a:solidFill>
                  <a:srgbClr val="6AA84F"/>
                </a:solidFill>
              </a:rPr>
              <a:t>11</a:t>
            </a:r>
            <a:endParaRPr>
              <a:solidFill>
                <a:srgbClr val="6AA84F"/>
              </a:solidFill>
            </a:endParaRPr>
          </a:p>
        </p:txBody>
      </p:sp>
      <p:sp>
        <p:nvSpPr>
          <p:cNvPr id="3205" name="Google Shape;3205;p228"/>
          <p:cNvSpPr txBox="1"/>
          <p:nvPr/>
        </p:nvSpPr>
        <p:spPr>
          <a:xfrm>
            <a:off x="38136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a:t>
            </a:r>
            <a:r>
              <a:rPr lang="en"/>
              <a:t>/</a:t>
            </a:r>
            <a:r>
              <a:rPr lang="en">
                <a:solidFill>
                  <a:srgbClr val="6AA84F"/>
                </a:solidFill>
              </a:rPr>
              <a:t>10</a:t>
            </a:r>
            <a:endParaRPr>
              <a:solidFill>
                <a:srgbClr val="6AA84F"/>
              </a:solidFill>
            </a:endParaRPr>
          </a:p>
        </p:txBody>
      </p:sp>
      <p:sp>
        <p:nvSpPr>
          <p:cNvPr id="3206" name="Google Shape;3206;p228"/>
          <p:cNvSpPr txBox="1"/>
          <p:nvPr/>
        </p:nvSpPr>
        <p:spPr>
          <a:xfrm>
            <a:off x="5871000" y="3188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2</a:t>
            </a:r>
            <a:r>
              <a:rPr lang="en"/>
              <a:t>/</a:t>
            </a:r>
            <a:r>
              <a:rPr lang="en">
                <a:solidFill>
                  <a:srgbClr val="6AA84F"/>
                </a:solidFill>
              </a:rPr>
              <a:t>3</a:t>
            </a:r>
            <a:endParaRPr>
              <a:solidFill>
                <a:srgbClr val="6AA84F"/>
              </a:solidFill>
            </a:endParaRPr>
          </a:p>
        </p:txBody>
      </p:sp>
      <p:sp>
        <p:nvSpPr>
          <p:cNvPr id="3207" name="Google Shape;3207;p228"/>
          <p:cNvSpPr txBox="1"/>
          <p:nvPr/>
        </p:nvSpPr>
        <p:spPr>
          <a:xfrm>
            <a:off x="5947200" y="1435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4</a:t>
            </a:r>
            <a:r>
              <a:rPr lang="en"/>
              <a:t>/</a:t>
            </a:r>
            <a:r>
              <a:rPr lang="en">
                <a:solidFill>
                  <a:srgbClr val="6AA84F"/>
                </a:solidFill>
              </a:rPr>
              <a:t>9</a:t>
            </a:r>
            <a:endParaRPr>
              <a:solidFill>
                <a:srgbClr val="6AA84F"/>
              </a:solidFill>
            </a:endParaRPr>
          </a:p>
        </p:txBody>
      </p:sp>
      <p:sp>
        <p:nvSpPr>
          <p:cNvPr id="3208" name="Google Shape;3208;p228"/>
          <p:cNvSpPr txBox="1"/>
          <p:nvPr/>
        </p:nvSpPr>
        <p:spPr>
          <a:xfrm>
            <a:off x="1146600" y="1054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5</a:t>
            </a:r>
            <a:r>
              <a:rPr lang="en"/>
              <a:t>/</a:t>
            </a:r>
            <a:r>
              <a:rPr lang="en">
                <a:solidFill>
                  <a:srgbClr val="6AA84F"/>
                </a:solidFill>
              </a:rPr>
              <a:t>6</a:t>
            </a:r>
            <a:endParaRPr>
              <a:solidFill>
                <a:srgbClr val="6AA84F"/>
              </a:solidFill>
            </a:endParaRPr>
          </a:p>
        </p:txBody>
      </p:sp>
      <p:sp>
        <p:nvSpPr>
          <p:cNvPr id="3209" name="Google Shape;3209;p228"/>
          <p:cNvSpPr txBox="1"/>
          <p:nvPr/>
        </p:nvSpPr>
        <p:spPr>
          <a:xfrm>
            <a:off x="3356400" y="1054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7</a:t>
            </a:r>
            <a:r>
              <a:rPr lang="en"/>
              <a:t>/</a:t>
            </a:r>
            <a:r>
              <a:rPr lang="en">
                <a:solidFill>
                  <a:srgbClr val="6AA84F"/>
                </a:solidFill>
              </a:rPr>
              <a:t>8</a:t>
            </a:r>
            <a:endParaRPr>
              <a:solidFill>
                <a:srgbClr val="6AA84F"/>
              </a:solidFill>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3" name="Shape 3213"/>
        <p:cNvGrpSpPr/>
        <p:nvPr/>
      </p:nvGrpSpPr>
      <p:grpSpPr>
        <a:xfrm>
          <a:off x="0" y="0"/>
          <a:ext cx="0" cy="0"/>
          <a:chOff x="0" y="0"/>
          <a:chExt cx="0" cy="0"/>
        </a:xfrm>
      </p:grpSpPr>
      <p:sp>
        <p:nvSpPr>
          <p:cNvPr id="3214" name="Google Shape;3214;p229"/>
          <p:cNvSpPr/>
          <p:nvPr/>
        </p:nvSpPr>
        <p:spPr>
          <a:xfrm>
            <a:off x="4199125" y="5689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3215" name="Google Shape;3215;p229"/>
          <p:cNvSpPr txBox="1"/>
          <p:nvPr/>
        </p:nvSpPr>
        <p:spPr>
          <a:xfrm>
            <a:off x="4728000" y="5974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a:t>
            </a:r>
            <a:r>
              <a:rPr lang="en"/>
              <a:t>/</a:t>
            </a:r>
            <a:r>
              <a:rPr lang="en">
                <a:solidFill>
                  <a:srgbClr val="6AA84F"/>
                </a:solidFill>
              </a:rPr>
              <a:t>11</a:t>
            </a:r>
            <a:endParaRPr>
              <a:solidFill>
                <a:srgbClr val="6AA84F"/>
              </a:solidFill>
            </a:endParaRPr>
          </a:p>
        </p:txBody>
      </p:sp>
      <p:sp>
        <p:nvSpPr>
          <p:cNvPr id="3216" name="Google Shape;3216;p229"/>
          <p:cNvSpPr/>
          <p:nvPr/>
        </p:nvSpPr>
        <p:spPr>
          <a:xfrm>
            <a:off x="3570375" y="183135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229"/>
          <p:cNvSpPr txBox="1"/>
          <p:nvPr/>
        </p:nvSpPr>
        <p:spPr>
          <a:xfrm>
            <a:off x="2975400" y="18928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a:t>
            </a:r>
            <a:r>
              <a:rPr lang="en"/>
              <a:t>/</a:t>
            </a:r>
            <a:r>
              <a:rPr lang="en">
                <a:solidFill>
                  <a:srgbClr val="6AA84F"/>
                </a:solidFill>
              </a:rPr>
              <a:t>10</a:t>
            </a:r>
            <a:endParaRPr>
              <a:solidFill>
                <a:srgbClr val="6AA84F"/>
              </a:solidFill>
            </a:endParaRPr>
          </a:p>
        </p:txBody>
      </p:sp>
      <p:cxnSp>
        <p:nvCxnSpPr>
          <p:cNvPr id="3218" name="Google Shape;3218;p229"/>
          <p:cNvCxnSpPr>
            <a:stCxn id="3214" idx="3"/>
            <a:endCxn id="3216" idx="0"/>
          </p:cNvCxnSpPr>
          <p:nvPr/>
        </p:nvCxnSpPr>
        <p:spPr>
          <a:xfrm flipH="1">
            <a:off x="3829111" y="983471"/>
            <a:ext cx="445800" cy="847800"/>
          </a:xfrm>
          <a:prstGeom prst="straightConnector1">
            <a:avLst/>
          </a:prstGeom>
          <a:noFill/>
          <a:ln cap="flat" cmpd="sng" w="38100">
            <a:solidFill>
              <a:srgbClr val="6AA84F"/>
            </a:solidFill>
            <a:prstDash val="solid"/>
            <a:round/>
            <a:headEnd len="med" w="med" type="none"/>
            <a:tailEnd len="med" w="med" type="triangle"/>
          </a:ln>
        </p:spPr>
      </p:cxnSp>
      <p:sp>
        <p:nvSpPr>
          <p:cNvPr id="3219" name="Google Shape;3219;p229"/>
          <p:cNvSpPr/>
          <p:nvPr/>
        </p:nvSpPr>
        <p:spPr>
          <a:xfrm>
            <a:off x="2876850" y="30073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229"/>
          <p:cNvSpPr txBox="1"/>
          <p:nvPr/>
        </p:nvSpPr>
        <p:spPr>
          <a:xfrm>
            <a:off x="2899200" y="34930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2</a:t>
            </a:r>
            <a:r>
              <a:rPr lang="en"/>
              <a:t>/</a:t>
            </a:r>
            <a:r>
              <a:rPr lang="en">
                <a:solidFill>
                  <a:srgbClr val="6AA84F"/>
                </a:solidFill>
              </a:rPr>
              <a:t>3</a:t>
            </a:r>
            <a:endParaRPr>
              <a:solidFill>
                <a:srgbClr val="6AA84F"/>
              </a:solidFill>
            </a:endParaRPr>
          </a:p>
        </p:txBody>
      </p:sp>
      <p:cxnSp>
        <p:nvCxnSpPr>
          <p:cNvPr id="3221" name="Google Shape;3221;p229"/>
          <p:cNvCxnSpPr>
            <a:endCxn id="3219" idx="0"/>
          </p:cNvCxnSpPr>
          <p:nvPr/>
        </p:nvCxnSpPr>
        <p:spPr>
          <a:xfrm flipH="1">
            <a:off x="3135600" y="2277100"/>
            <a:ext cx="534900" cy="730200"/>
          </a:xfrm>
          <a:prstGeom prst="straightConnector1">
            <a:avLst/>
          </a:prstGeom>
          <a:noFill/>
          <a:ln cap="flat" cmpd="sng" w="38100">
            <a:solidFill>
              <a:srgbClr val="6AA84F"/>
            </a:solidFill>
            <a:prstDash val="solid"/>
            <a:round/>
            <a:headEnd len="med" w="med" type="none"/>
            <a:tailEnd len="med" w="med" type="triangle"/>
          </a:ln>
        </p:spPr>
      </p:cxnSp>
      <p:sp>
        <p:nvSpPr>
          <p:cNvPr id="3222" name="Google Shape;3222;p229"/>
          <p:cNvSpPr/>
          <p:nvPr/>
        </p:nvSpPr>
        <p:spPr>
          <a:xfrm>
            <a:off x="4248450" y="29844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229"/>
          <p:cNvSpPr txBox="1"/>
          <p:nvPr/>
        </p:nvSpPr>
        <p:spPr>
          <a:xfrm>
            <a:off x="4270800" y="34168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4</a:t>
            </a:r>
            <a:r>
              <a:rPr lang="en"/>
              <a:t>/</a:t>
            </a:r>
            <a:r>
              <a:rPr lang="en">
                <a:solidFill>
                  <a:srgbClr val="6AA84F"/>
                </a:solidFill>
              </a:rPr>
              <a:t>9</a:t>
            </a:r>
            <a:endParaRPr>
              <a:solidFill>
                <a:srgbClr val="6AA84F"/>
              </a:solidFill>
            </a:endParaRPr>
          </a:p>
        </p:txBody>
      </p:sp>
      <p:cxnSp>
        <p:nvCxnSpPr>
          <p:cNvPr id="3224" name="Google Shape;3224;p229"/>
          <p:cNvCxnSpPr>
            <a:stCxn id="3216" idx="5"/>
            <a:endCxn id="3222" idx="1"/>
          </p:cNvCxnSpPr>
          <p:nvPr/>
        </p:nvCxnSpPr>
        <p:spPr>
          <a:xfrm>
            <a:off x="4012089" y="2245921"/>
            <a:ext cx="312000" cy="809700"/>
          </a:xfrm>
          <a:prstGeom prst="straightConnector1">
            <a:avLst/>
          </a:prstGeom>
          <a:noFill/>
          <a:ln cap="flat" cmpd="sng" w="38100">
            <a:solidFill>
              <a:srgbClr val="6AA84F"/>
            </a:solidFill>
            <a:prstDash val="solid"/>
            <a:round/>
            <a:headEnd len="med" w="med" type="none"/>
            <a:tailEnd len="med" w="med" type="triangle"/>
          </a:ln>
        </p:spPr>
      </p:cxnSp>
      <p:sp>
        <p:nvSpPr>
          <p:cNvPr id="3225" name="Google Shape;3225;p229"/>
          <p:cNvSpPr/>
          <p:nvPr/>
        </p:nvSpPr>
        <p:spPr>
          <a:xfrm>
            <a:off x="5093075" y="42036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229"/>
          <p:cNvSpPr/>
          <p:nvPr/>
        </p:nvSpPr>
        <p:spPr>
          <a:xfrm>
            <a:off x="3645275" y="42036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27" name="Google Shape;3227;p229"/>
          <p:cNvCxnSpPr>
            <a:endCxn id="3226" idx="0"/>
          </p:cNvCxnSpPr>
          <p:nvPr/>
        </p:nvCxnSpPr>
        <p:spPr>
          <a:xfrm flipH="1">
            <a:off x="3904025" y="3444325"/>
            <a:ext cx="498900" cy="759300"/>
          </a:xfrm>
          <a:prstGeom prst="straightConnector1">
            <a:avLst/>
          </a:prstGeom>
          <a:noFill/>
          <a:ln cap="flat" cmpd="sng" w="38100">
            <a:solidFill>
              <a:srgbClr val="6AA84F"/>
            </a:solidFill>
            <a:prstDash val="solid"/>
            <a:round/>
            <a:headEnd len="med" w="med" type="none"/>
            <a:tailEnd len="med" w="med" type="triangle"/>
          </a:ln>
        </p:spPr>
      </p:cxnSp>
      <p:cxnSp>
        <p:nvCxnSpPr>
          <p:cNvPr id="3228" name="Google Shape;3228;p229"/>
          <p:cNvCxnSpPr>
            <a:stCxn id="3223" idx="0"/>
            <a:endCxn id="3225" idx="1"/>
          </p:cNvCxnSpPr>
          <p:nvPr/>
        </p:nvCxnSpPr>
        <p:spPr>
          <a:xfrm>
            <a:off x="4680900" y="3416850"/>
            <a:ext cx="488100" cy="858000"/>
          </a:xfrm>
          <a:prstGeom prst="straightConnector1">
            <a:avLst/>
          </a:prstGeom>
          <a:noFill/>
          <a:ln cap="flat" cmpd="sng" w="38100">
            <a:solidFill>
              <a:srgbClr val="6AA84F"/>
            </a:solidFill>
            <a:prstDash val="solid"/>
            <a:round/>
            <a:headEnd len="med" w="med" type="none"/>
            <a:tailEnd len="med" w="med" type="triangle"/>
          </a:ln>
        </p:spPr>
      </p:cxnSp>
      <p:sp>
        <p:nvSpPr>
          <p:cNvPr id="3229" name="Google Shape;3229;p229"/>
          <p:cNvSpPr txBox="1"/>
          <p:nvPr/>
        </p:nvSpPr>
        <p:spPr>
          <a:xfrm>
            <a:off x="3661200" y="4712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5</a:t>
            </a:r>
            <a:r>
              <a:rPr lang="en"/>
              <a:t>/</a:t>
            </a:r>
            <a:r>
              <a:rPr lang="en">
                <a:solidFill>
                  <a:srgbClr val="6AA84F"/>
                </a:solidFill>
              </a:rPr>
              <a:t>6</a:t>
            </a:r>
            <a:endParaRPr>
              <a:solidFill>
                <a:srgbClr val="6AA84F"/>
              </a:solidFill>
            </a:endParaRPr>
          </a:p>
        </p:txBody>
      </p:sp>
      <p:sp>
        <p:nvSpPr>
          <p:cNvPr id="3230" name="Google Shape;3230;p229"/>
          <p:cNvSpPr txBox="1"/>
          <p:nvPr/>
        </p:nvSpPr>
        <p:spPr>
          <a:xfrm>
            <a:off x="5109000" y="4712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7</a:t>
            </a:r>
            <a:r>
              <a:rPr lang="en"/>
              <a:t>/</a:t>
            </a:r>
            <a:r>
              <a:rPr lang="en">
                <a:solidFill>
                  <a:srgbClr val="6AA84F"/>
                </a:solidFill>
              </a:rPr>
              <a:t>8</a:t>
            </a:r>
            <a:endParaRPr>
              <a:solidFill>
                <a:srgbClr val="6AA84F"/>
              </a:solidFill>
            </a:endParaRPr>
          </a:p>
        </p:txBody>
      </p:sp>
      <p:sp>
        <p:nvSpPr>
          <p:cNvPr id="3231" name="Google Shape;3231;p229"/>
          <p:cNvSpPr/>
          <p:nvPr/>
        </p:nvSpPr>
        <p:spPr>
          <a:xfrm>
            <a:off x="4092500" y="2054225"/>
            <a:ext cx="1486775" cy="2165675"/>
          </a:xfrm>
          <a:custGeom>
            <a:rect b="b" l="l" r="r" t="t"/>
            <a:pathLst>
              <a:path extrusionOk="0" h="86627" w="59471">
                <a:moveTo>
                  <a:pt x="55098" y="86627"/>
                </a:moveTo>
                <a:cubicBezTo>
                  <a:pt x="55151" y="80788"/>
                  <a:pt x="64599" y="66032"/>
                  <a:pt x="55416" y="51594"/>
                </a:cubicBezTo>
                <a:cubicBezTo>
                  <a:pt x="46233" y="37156"/>
                  <a:pt x="9236" y="8599"/>
                  <a:pt x="0" y="0"/>
                </a:cubicBezTo>
              </a:path>
            </a:pathLst>
          </a:custGeom>
          <a:noFill/>
          <a:ln cap="flat" cmpd="sng" w="28575">
            <a:solidFill>
              <a:srgbClr val="980000"/>
            </a:solidFill>
            <a:prstDash val="solid"/>
            <a:round/>
            <a:headEnd len="med" w="med" type="none"/>
            <a:tailEnd len="med" w="med" type="triangle"/>
          </a:ln>
        </p:spPr>
      </p:sp>
      <p:sp>
        <p:nvSpPr>
          <p:cNvPr id="3232" name="Google Shape;3232;p229"/>
          <p:cNvSpPr/>
          <p:nvPr/>
        </p:nvSpPr>
        <p:spPr>
          <a:xfrm>
            <a:off x="4665775" y="963400"/>
            <a:ext cx="1187675" cy="3328150"/>
          </a:xfrm>
          <a:custGeom>
            <a:rect b="b" l="l" r="r" t="t"/>
            <a:pathLst>
              <a:path extrusionOk="0" h="133126" w="47507">
                <a:moveTo>
                  <a:pt x="35670" y="133126"/>
                </a:moveTo>
                <a:cubicBezTo>
                  <a:pt x="37634" y="123519"/>
                  <a:pt x="47879" y="92785"/>
                  <a:pt x="47454" y="75481"/>
                </a:cubicBezTo>
                <a:cubicBezTo>
                  <a:pt x="47029" y="58177"/>
                  <a:pt x="41031" y="41881"/>
                  <a:pt x="33122" y="29301"/>
                </a:cubicBezTo>
                <a:cubicBezTo>
                  <a:pt x="25213" y="16721"/>
                  <a:pt x="5520" y="4884"/>
                  <a:pt x="0" y="0"/>
                </a:cubicBezTo>
              </a:path>
            </a:pathLst>
          </a:custGeom>
          <a:noFill/>
          <a:ln cap="flat" cmpd="sng" w="28575">
            <a:solidFill>
              <a:srgbClr val="980000"/>
            </a:solidFill>
            <a:prstDash val="solid"/>
            <a:round/>
            <a:headEnd len="med" w="med" type="none"/>
            <a:tailEnd len="med" w="med" type="triangle"/>
          </a:ln>
        </p:spPr>
      </p:sp>
      <p:sp>
        <p:nvSpPr>
          <p:cNvPr id="3233" name="Google Shape;3233;p229"/>
          <p:cNvSpPr/>
          <p:nvPr/>
        </p:nvSpPr>
        <p:spPr>
          <a:xfrm>
            <a:off x="1752789" y="859900"/>
            <a:ext cx="2467100" cy="3614775"/>
          </a:xfrm>
          <a:custGeom>
            <a:rect b="b" l="l" r="r" t="t"/>
            <a:pathLst>
              <a:path extrusionOk="0" h="144591" w="98684">
                <a:moveTo>
                  <a:pt x="76390" y="144591"/>
                </a:moveTo>
                <a:cubicBezTo>
                  <a:pt x="65827" y="141088"/>
                  <a:pt x="24477" y="137479"/>
                  <a:pt x="13012" y="123572"/>
                </a:cubicBezTo>
                <a:cubicBezTo>
                  <a:pt x="1547" y="109665"/>
                  <a:pt x="-6681" y="81744"/>
                  <a:pt x="7598" y="61149"/>
                </a:cubicBezTo>
                <a:cubicBezTo>
                  <a:pt x="21877" y="40554"/>
                  <a:pt x="83503" y="10192"/>
                  <a:pt x="98684" y="0"/>
                </a:cubicBezTo>
              </a:path>
            </a:pathLst>
          </a:custGeom>
          <a:noFill/>
          <a:ln cap="flat" cmpd="sng" w="28575">
            <a:solidFill>
              <a:srgbClr val="980000"/>
            </a:solidFill>
            <a:prstDash val="solid"/>
            <a:round/>
            <a:headEnd len="med" w="med" type="none"/>
            <a:tailEnd len="med" w="med" type="triangle"/>
          </a:ln>
        </p:spPr>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7" name="Shape 3237"/>
        <p:cNvGrpSpPr/>
        <p:nvPr/>
      </p:nvGrpSpPr>
      <p:grpSpPr>
        <a:xfrm>
          <a:off x="0" y="0"/>
          <a:ext cx="0" cy="0"/>
          <a:chOff x="0" y="0"/>
          <a:chExt cx="0" cy="0"/>
        </a:xfrm>
      </p:grpSpPr>
      <p:sp>
        <p:nvSpPr>
          <p:cNvPr id="3238" name="Google Shape;3238;p230"/>
          <p:cNvSpPr/>
          <p:nvPr/>
        </p:nvSpPr>
        <p:spPr>
          <a:xfrm>
            <a:off x="4199125" y="5689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3239" name="Google Shape;3239;p230"/>
          <p:cNvSpPr txBox="1"/>
          <p:nvPr/>
        </p:nvSpPr>
        <p:spPr>
          <a:xfrm>
            <a:off x="4728000" y="5974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a:t>
            </a:r>
            <a:r>
              <a:rPr lang="en"/>
              <a:t>/</a:t>
            </a:r>
            <a:r>
              <a:rPr lang="en">
                <a:solidFill>
                  <a:srgbClr val="6AA84F"/>
                </a:solidFill>
              </a:rPr>
              <a:t>11</a:t>
            </a:r>
            <a:endParaRPr>
              <a:solidFill>
                <a:srgbClr val="6AA84F"/>
              </a:solidFill>
            </a:endParaRPr>
          </a:p>
        </p:txBody>
      </p:sp>
      <p:sp>
        <p:nvSpPr>
          <p:cNvPr id="3240" name="Google Shape;3240;p230"/>
          <p:cNvSpPr/>
          <p:nvPr/>
        </p:nvSpPr>
        <p:spPr>
          <a:xfrm>
            <a:off x="3570375" y="183135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30"/>
          <p:cNvSpPr txBox="1"/>
          <p:nvPr/>
        </p:nvSpPr>
        <p:spPr>
          <a:xfrm>
            <a:off x="2975400" y="18928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a:t>
            </a:r>
            <a:r>
              <a:rPr lang="en"/>
              <a:t>/</a:t>
            </a:r>
            <a:r>
              <a:rPr lang="en">
                <a:solidFill>
                  <a:srgbClr val="6AA84F"/>
                </a:solidFill>
              </a:rPr>
              <a:t>10</a:t>
            </a:r>
            <a:endParaRPr>
              <a:solidFill>
                <a:srgbClr val="6AA84F"/>
              </a:solidFill>
            </a:endParaRPr>
          </a:p>
        </p:txBody>
      </p:sp>
      <p:cxnSp>
        <p:nvCxnSpPr>
          <p:cNvPr id="3242" name="Google Shape;3242;p230"/>
          <p:cNvCxnSpPr>
            <a:stCxn id="3238" idx="3"/>
            <a:endCxn id="3240" idx="0"/>
          </p:cNvCxnSpPr>
          <p:nvPr/>
        </p:nvCxnSpPr>
        <p:spPr>
          <a:xfrm flipH="1">
            <a:off x="3829111" y="983471"/>
            <a:ext cx="445800" cy="847800"/>
          </a:xfrm>
          <a:prstGeom prst="straightConnector1">
            <a:avLst/>
          </a:prstGeom>
          <a:noFill/>
          <a:ln cap="flat" cmpd="sng" w="38100">
            <a:solidFill>
              <a:srgbClr val="6AA84F"/>
            </a:solidFill>
            <a:prstDash val="solid"/>
            <a:round/>
            <a:headEnd len="med" w="med" type="none"/>
            <a:tailEnd len="med" w="med" type="triangle"/>
          </a:ln>
        </p:spPr>
      </p:cxnSp>
      <p:sp>
        <p:nvSpPr>
          <p:cNvPr id="3243" name="Google Shape;3243;p230"/>
          <p:cNvSpPr/>
          <p:nvPr/>
        </p:nvSpPr>
        <p:spPr>
          <a:xfrm>
            <a:off x="2876850" y="30073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30"/>
          <p:cNvSpPr txBox="1"/>
          <p:nvPr/>
        </p:nvSpPr>
        <p:spPr>
          <a:xfrm>
            <a:off x="2899200" y="34930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2</a:t>
            </a:r>
            <a:r>
              <a:rPr lang="en"/>
              <a:t>/</a:t>
            </a:r>
            <a:r>
              <a:rPr lang="en">
                <a:solidFill>
                  <a:srgbClr val="6AA84F"/>
                </a:solidFill>
              </a:rPr>
              <a:t>3</a:t>
            </a:r>
            <a:endParaRPr>
              <a:solidFill>
                <a:srgbClr val="6AA84F"/>
              </a:solidFill>
            </a:endParaRPr>
          </a:p>
        </p:txBody>
      </p:sp>
      <p:cxnSp>
        <p:nvCxnSpPr>
          <p:cNvPr id="3245" name="Google Shape;3245;p230"/>
          <p:cNvCxnSpPr>
            <a:endCxn id="3243" idx="0"/>
          </p:cNvCxnSpPr>
          <p:nvPr/>
        </p:nvCxnSpPr>
        <p:spPr>
          <a:xfrm flipH="1">
            <a:off x="3135600" y="2277100"/>
            <a:ext cx="534900" cy="730200"/>
          </a:xfrm>
          <a:prstGeom prst="straightConnector1">
            <a:avLst/>
          </a:prstGeom>
          <a:noFill/>
          <a:ln cap="flat" cmpd="sng" w="38100">
            <a:solidFill>
              <a:srgbClr val="6AA84F"/>
            </a:solidFill>
            <a:prstDash val="solid"/>
            <a:round/>
            <a:headEnd len="med" w="med" type="none"/>
            <a:tailEnd len="med" w="med" type="triangle"/>
          </a:ln>
        </p:spPr>
      </p:cxnSp>
      <p:sp>
        <p:nvSpPr>
          <p:cNvPr id="3246" name="Google Shape;3246;p230"/>
          <p:cNvSpPr/>
          <p:nvPr/>
        </p:nvSpPr>
        <p:spPr>
          <a:xfrm>
            <a:off x="4248450" y="29844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230"/>
          <p:cNvSpPr txBox="1"/>
          <p:nvPr/>
        </p:nvSpPr>
        <p:spPr>
          <a:xfrm>
            <a:off x="4270800" y="34168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4</a:t>
            </a:r>
            <a:r>
              <a:rPr lang="en"/>
              <a:t>/</a:t>
            </a:r>
            <a:r>
              <a:rPr lang="en">
                <a:solidFill>
                  <a:srgbClr val="6AA84F"/>
                </a:solidFill>
              </a:rPr>
              <a:t>9</a:t>
            </a:r>
            <a:endParaRPr>
              <a:solidFill>
                <a:srgbClr val="6AA84F"/>
              </a:solidFill>
            </a:endParaRPr>
          </a:p>
        </p:txBody>
      </p:sp>
      <p:cxnSp>
        <p:nvCxnSpPr>
          <p:cNvPr id="3248" name="Google Shape;3248;p230"/>
          <p:cNvCxnSpPr>
            <a:stCxn id="3240" idx="5"/>
            <a:endCxn id="3246" idx="1"/>
          </p:cNvCxnSpPr>
          <p:nvPr/>
        </p:nvCxnSpPr>
        <p:spPr>
          <a:xfrm>
            <a:off x="4012089" y="2245921"/>
            <a:ext cx="312000" cy="809700"/>
          </a:xfrm>
          <a:prstGeom prst="straightConnector1">
            <a:avLst/>
          </a:prstGeom>
          <a:noFill/>
          <a:ln cap="flat" cmpd="sng" w="38100">
            <a:solidFill>
              <a:srgbClr val="6AA84F"/>
            </a:solidFill>
            <a:prstDash val="solid"/>
            <a:round/>
            <a:headEnd len="med" w="med" type="none"/>
            <a:tailEnd len="med" w="med" type="triangle"/>
          </a:ln>
        </p:spPr>
      </p:cxnSp>
      <p:sp>
        <p:nvSpPr>
          <p:cNvPr id="3249" name="Google Shape;3249;p230"/>
          <p:cNvSpPr/>
          <p:nvPr/>
        </p:nvSpPr>
        <p:spPr>
          <a:xfrm>
            <a:off x="5093075" y="42036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230"/>
          <p:cNvSpPr/>
          <p:nvPr/>
        </p:nvSpPr>
        <p:spPr>
          <a:xfrm>
            <a:off x="3645275" y="42036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51" name="Google Shape;3251;p230"/>
          <p:cNvCxnSpPr>
            <a:endCxn id="3250" idx="0"/>
          </p:cNvCxnSpPr>
          <p:nvPr/>
        </p:nvCxnSpPr>
        <p:spPr>
          <a:xfrm flipH="1">
            <a:off x="3904025" y="3444325"/>
            <a:ext cx="498900" cy="759300"/>
          </a:xfrm>
          <a:prstGeom prst="straightConnector1">
            <a:avLst/>
          </a:prstGeom>
          <a:noFill/>
          <a:ln cap="flat" cmpd="sng" w="38100">
            <a:solidFill>
              <a:srgbClr val="6AA84F"/>
            </a:solidFill>
            <a:prstDash val="solid"/>
            <a:round/>
            <a:headEnd len="med" w="med" type="none"/>
            <a:tailEnd len="med" w="med" type="triangle"/>
          </a:ln>
        </p:spPr>
      </p:cxnSp>
      <p:cxnSp>
        <p:nvCxnSpPr>
          <p:cNvPr id="3252" name="Google Shape;3252;p230"/>
          <p:cNvCxnSpPr>
            <a:stCxn id="3247" idx="0"/>
            <a:endCxn id="3249" idx="1"/>
          </p:cNvCxnSpPr>
          <p:nvPr/>
        </p:nvCxnSpPr>
        <p:spPr>
          <a:xfrm>
            <a:off x="4680900" y="3416850"/>
            <a:ext cx="488100" cy="858000"/>
          </a:xfrm>
          <a:prstGeom prst="straightConnector1">
            <a:avLst/>
          </a:prstGeom>
          <a:noFill/>
          <a:ln cap="flat" cmpd="sng" w="38100">
            <a:solidFill>
              <a:srgbClr val="6AA84F"/>
            </a:solidFill>
            <a:prstDash val="solid"/>
            <a:round/>
            <a:headEnd len="med" w="med" type="none"/>
            <a:tailEnd len="med" w="med" type="triangle"/>
          </a:ln>
        </p:spPr>
      </p:cxnSp>
      <p:sp>
        <p:nvSpPr>
          <p:cNvPr id="3253" name="Google Shape;3253;p230"/>
          <p:cNvSpPr txBox="1"/>
          <p:nvPr/>
        </p:nvSpPr>
        <p:spPr>
          <a:xfrm>
            <a:off x="3661200" y="4712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5</a:t>
            </a:r>
            <a:r>
              <a:rPr lang="en"/>
              <a:t>/</a:t>
            </a:r>
            <a:r>
              <a:rPr lang="en">
                <a:solidFill>
                  <a:srgbClr val="6AA84F"/>
                </a:solidFill>
              </a:rPr>
              <a:t>6</a:t>
            </a:r>
            <a:endParaRPr>
              <a:solidFill>
                <a:srgbClr val="6AA84F"/>
              </a:solidFill>
            </a:endParaRPr>
          </a:p>
        </p:txBody>
      </p:sp>
      <p:sp>
        <p:nvSpPr>
          <p:cNvPr id="3254" name="Google Shape;3254;p230"/>
          <p:cNvSpPr txBox="1"/>
          <p:nvPr/>
        </p:nvSpPr>
        <p:spPr>
          <a:xfrm>
            <a:off x="5109000" y="4712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7</a:t>
            </a:r>
            <a:r>
              <a:rPr lang="en"/>
              <a:t>/</a:t>
            </a:r>
            <a:r>
              <a:rPr lang="en">
                <a:solidFill>
                  <a:srgbClr val="6AA84F"/>
                </a:solidFill>
              </a:rPr>
              <a:t>8</a:t>
            </a:r>
            <a:endParaRPr>
              <a:solidFill>
                <a:srgbClr val="6AA84F"/>
              </a:solidFill>
            </a:endParaRPr>
          </a:p>
        </p:txBody>
      </p:sp>
      <p:sp>
        <p:nvSpPr>
          <p:cNvPr id="3255" name="Google Shape;3255;p230"/>
          <p:cNvSpPr/>
          <p:nvPr/>
        </p:nvSpPr>
        <p:spPr>
          <a:xfrm>
            <a:off x="4092500" y="2054225"/>
            <a:ext cx="1486775" cy="2165675"/>
          </a:xfrm>
          <a:custGeom>
            <a:rect b="b" l="l" r="r" t="t"/>
            <a:pathLst>
              <a:path extrusionOk="0" h="86627" w="59471">
                <a:moveTo>
                  <a:pt x="55098" y="86627"/>
                </a:moveTo>
                <a:cubicBezTo>
                  <a:pt x="55151" y="80788"/>
                  <a:pt x="64599" y="66032"/>
                  <a:pt x="55416" y="51594"/>
                </a:cubicBezTo>
                <a:cubicBezTo>
                  <a:pt x="46233" y="37156"/>
                  <a:pt x="9236" y="8599"/>
                  <a:pt x="0" y="0"/>
                </a:cubicBezTo>
              </a:path>
            </a:pathLst>
          </a:custGeom>
          <a:noFill/>
          <a:ln cap="flat" cmpd="sng" w="28575">
            <a:solidFill>
              <a:srgbClr val="980000"/>
            </a:solidFill>
            <a:prstDash val="solid"/>
            <a:round/>
            <a:headEnd len="med" w="med" type="none"/>
            <a:tailEnd len="med" w="med" type="triangle"/>
          </a:ln>
        </p:spPr>
      </p:sp>
      <p:sp>
        <p:nvSpPr>
          <p:cNvPr id="3256" name="Google Shape;3256;p230"/>
          <p:cNvSpPr/>
          <p:nvPr/>
        </p:nvSpPr>
        <p:spPr>
          <a:xfrm>
            <a:off x="4665775" y="963400"/>
            <a:ext cx="1187675" cy="3328150"/>
          </a:xfrm>
          <a:custGeom>
            <a:rect b="b" l="l" r="r" t="t"/>
            <a:pathLst>
              <a:path extrusionOk="0" h="133126" w="47507">
                <a:moveTo>
                  <a:pt x="35670" y="133126"/>
                </a:moveTo>
                <a:cubicBezTo>
                  <a:pt x="37634" y="123519"/>
                  <a:pt x="47879" y="92785"/>
                  <a:pt x="47454" y="75481"/>
                </a:cubicBezTo>
                <a:cubicBezTo>
                  <a:pt x="47029" y="58177"/>
                  <a:pt x="41031" y="41881"/>
                  <a:pt x="33122" y="29301"/>
                </a:cubicBezTo>
                <a:cubicBezTo>
                  <a:pt x="25213" y="16721"/>
                  <a:pt x="5520" y="4884"/>
                  <a:pt x="0" y="0"/>
                </a:cubicBezTo>
              </a:path>
            </a:pathLst>
          </a:custGeom>
          <a:noFill/>
          <a:ln cap="flat" cmpd="sng" w="28575">
            <a:solidFill>
              <a:srgbClr val="980000"/>
            </a:solidFill>
            <a:prstDash val="solid"/>
            <a:round/>
            <a:headEnd len="med" w="med" type="none"/>
            <a:tailEnd len="med" w="med" type="triangle"/>
          </a:ln>
        </p:spPr>
      </p:sp>
      <p:sp>
        <p:nvSpPr>
          <p:cNvPr id="3257" name="Google Shape;3257;p230"/>
          <p:cNvSpPr/>
          <p:nvPr/>
        </p:nvSpPr>
        <p:spPr>
          <a:xfrm>
            <a:off x="1752789" y="859900"/>
            <a:ext cx="2467100" cy="3614775"/>
          </a:xfrm>
          <a:custGeom>
            <a:rect b="b" l="l" r="r" t="t"/>
            <a:pathLst>
              <a:path extrusionOk="0" h="144591" w="98684">
                <a:moveTo>
                  <a:pt x="76390" y="144591"/>
                </a:moveTo>
                <a:cubicBezTo>
                  <a:pt x="65827" y="141088"/>
                  <a:pt x="24477" y="137479"/>
                  <a:pt x="13012" y="123572"/>
                </a:cubicBezTo>
                <a:cubicBezTo>
                  <a:pt x="1547" y="109665"/>
                  <a:pt x="-6681" y="81744"/>
                  <a:pt x="7598" y="61149"/>
                </a:cubicBezTo>
                <a:cubicBezTo>
                  <a:pt x="21877" y="40554"/>
                  <a:pt x="83503" y="10192"/>
                  <a:pt x="98684" y="0"/>
                </a:cubicBezTo>
              </a:path>
            </a:pathLst>
          </a:custGeom>
          <a:noFill/>
          <a:ln cap="flat" cmpd="sng" w="28575">
            <a:solidFill>
              <a:srgbClr val="980000"/>
            </a:solidFill>
            <a:prstDash val="solid"/>
            <a:round/>
            <a:headEnd len="med" w="med" type="none"/>
            <a:tailEnd len="med" w="med" type="triangle"/>
          </a:ln>
        </p:spPr>
      </p:sp>
      <p:sp>
        <p:nvSpPr>
          <p:cNvPr id="3258" name="Google Shape;3258;p230"/>
          <p:cNvSpPr txBox="1"/>
          <p:nvPr/>
        </p:nvSpPr>
        <p:spPr>
          <a:xfrm>
            <a:off x="4001550" y="1261250"/>
            <a:ext cx="10875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Tree edge</a:t>
            </a:r>
            <a:endParaRPr/>
          </a:p>
        </p:txBody>
      </p:sp>
      <p:sp>
        <p:nvSpPr>
          <p:cNvPr id="3259" name="Google Shape;3259;p230"/>
          <p:cNvSpPr txBox="1"/>
          <p:nvPr/>
        </p:nvSpPr>
        <p:spPr>
          <a:xfrm>
            <a:off x="5850325" y="2305325"/>
            <a:ext cx="13809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Back edge</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3" name="Shape 3263"/>
        <p:cNvGrpSpPr/>
        <p:nvPr/>
      </p:nvGrpSpPr>
      <p:grpSpPr>
        <a:xfrm>
          <a:off x="0" y="0"/>
          <a:ext cx="0" cy="0"/>
          <a:chOff x="0" y="0"/>
          <a:chExt cx="0" cy="0"/>
        </a:xfrm>
      </p:grpSpPr>
      <p:sp>
        <p:nvSpPr>
          <p:cNvPr id="3264" name="Google Shape;3264;p23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Notice the relationship between arrival and departure times of ancestors and descendants?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4"/>
          <p:cNvSpPr txBox="1"/>
          <p:nvPr/>
        </p:nvSpPr>
        <p:spPr>
          <a:xfrm>
            <a:off x="304475" y="195725"/>
            <a:ext cx="8764500" cy="19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The sum of the degrees of all the vertices in an undirected graph G = (V, E) is </a:t>
            </a:r>
            <a:endParaRPr sz="3600"/>
          </a:p>
          <a:p>
            <a:pPr indent="-457200" lvl="0" marL="457200" rtl="0" algn="l">
              <a:spcBef>
                <a:spcPts val="0"/>
              </a:spcBef>
              <a:spcAft>
                <a:spcPts val="0"/>
              </a:spcAft>
              <a:buSzPts val="3600"/>
              <a:buAutoNum type="arabicPeriod"/>
            </a:pPr>
            <a:r>
              <a:rPr lang="en" sz="3600"/>
              <a:t>|E|</a:t>
            </a:r>
            <a:endParaRPr sz="3600"/>
          </a:p>
          <a:p>
            <a:pPr indent="-457200" lvl="0" marL="457200" rtl="0" algn="l">
              <a:spcBef>
                <a:spcPts val="0"/>
              </a:spcBef>
              <a:spcAft>
                <a:spcPts val="0"/>
              </a:spcAft>
              <a:buSzPts val="3600"/>
              <a:buAutoNum type="arabicPeriod"/>
            </a:pPr>
            <a:r>
              <a:rPr lang="en" sz="3600"/>
              <a:t>|V|</a:t>
            </a:r>
            <a:endParaRPr sz="3600"/>
          </a:p>
          <a:p>
            <a:pPr indent="-457200" lvl="0" marL="457200" rtl="0" algn="l">
              <a:spcBef>
                <a:spcPts val="0"/>
              </a:spcBef>
              <a:spcAft>
                <a:spcPts val="0"/>
              </a:spcAft>
              <a:buSzPts val="3600"/>
              <a:buAutoNum type="arabicPeriod"/>
            </a:pPr>
            <a:r>
              <a:rPr lang="en" sz="3600"/>
              <a:t>2|E|</a:t>
            </a:r>
            <a:endParaRPr sz="3600"/>
          </a:p>
          <a:p>
            <a:pPr indent="-457200" lvl="0" marL="457200" rtl="0" algn="l">
              <a:spcBef>
                <a:spcPts val="0"/>
              </a:spcBef>
              <a:spcAft>
                <a:spcPts val="0"/>
              </a:spcAft>
              <a:buSzPts val="3600"/>
              <a:buAutoNum type="arabicPeriod"/>
            </a:pPr>
            <a:r>
              <a:rPr lang="en" sz="3600"/>
              <a:t>2|V|</a:t>
            </a:r>
            <a:endParaRPr sz="3600"/>
          </a:p>
        </p:txBody>
      </p:sp>
      <p:sp>
        <p:nvSpPr>
          <p:cNvPr id="244" name="Google Shape;244;p34"/>
          <p:cNvSpPr txBox="1"/>
          <p:nvPr/>
        </p:nvSpPr>
        <p:spPr>
          <a:xfrm>
            <a:off x="663325" y="3969075"/>
            <a:ext cx="75576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What about directed graphs?</a:t>
            </a:r>
            <a:endParaRPr sz="3600"/>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8" name="Shape 3268"/>
        <p:cNvGrpSpPr/>
        <p:nvPr/>
      </p:nvGrpSpPr>
      <p:grpSpPr>
        <a:xfrm>
          <a:off x="0" y="0"/>
          <a:ext cx="0" cy="0"/>
          <a:chOff x="0" y="0"/>
          <a:chExt cx="0" cy="0"/>
        </a:xfrm>
      </p:grpSpPr>
      <p:sp>
        <p:nvSpPr>
          <p:cNvPr id="3269" name="Google Shape;3269;p232"/>
          <p:cNvSpPr txBox="1"/>
          <p:nvPr>
            <p:ph type="title"/>
          </p:nvPr>
        </p:nvSpPr>
        <p:spPr>
          <a:xfrm>
            <a:off x="311700" y="466675"/>
            <a:ext cx="8520600" cy="416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 have already seen how to find cycles in an undirected graph (using BFS/DFS). How do we find cycles in a directed graph?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Don’t use BFS! Why?</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3" name="Shape 3273"/>
        <p:cNvGrpSpPr/>
        <p:nvPr/>
      </p:nvGrpSpPr>
      <p:grpSpPr>
        <a:xfrm>
          <a:off x="0" y="0"/>
          <a:ext cx="0" cy="0"/>
          <a:chOff x="0" y="0"/>
          <a:chExt cx="0" cy="0"/>
        </a:xfrm>
      </p:grpSpPr>
      <p:sp>
        <p:nvSpPr>
          <p:cNvPr id="3274" name="Google Shape;3274;p23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DFS on Directed graphs</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8" name="Shape 3278"/>
        <p:cNvGrpSpPr/>
        <p:nvPr/>
      </p:nvGrpSpPr>
      <p:grpSpPr>
        <a:xfrm>
          <a:off x="0" y="0"/>
          <a:ext cx="0" cy="0"/>
          <a:chOff x="0" y="0"/>
          <a:chExt cx="0" cy="0"/>
        </a:xfrm>
      </p:grpSpPr>
      <p:sp>
        <p:nvSpPr>
          <p:cNvPr id="3279" name="Google Shape;3279;p234"/>
          <p:cNvSpPr/>
          <p:nvPr/>
        </p:nvSpPr>
        <p:spPr>
          <a:xfrm>
            <a:off x="1982550" y="7052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3280" name="Google Shape;3280;p234"/>
          <p:cNvSpPr/>
          <p:nvPr/>
        </p:nvSpPr>
        <p:spPr>
          <a:xfrm>
            <a:off x="19825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234"/>
          <p:cNvSpPr/>
          <p:nvPr/>
        </p:nvSpPr>
        <p:spPr>
          <a:xfrm>
            <a:off x="43132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234"/>
          <p:cNvSpPr/>
          <p:nvPr/>
        </p:nvSpPr>
        <p:spPr>
          <a:xfrm>
            <a:off x="2025725" y="25160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34"/>
          <p:cNvSpPr/>
          <p:nvPr/>
        </p:nvSpPr>
        <p:spPr>
          <a:xfrm>
            <a:off x="4257350" y="2445500"/>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234"/>
          <p:cNvSpPr/>
          <p:nvPr/>
        </p:nvSpPr>
        <p:spPr>
          <a:xfrm>
            <a:off x="4257350" y="6710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85" name="Google Shape;3285;p234"/>
          <p:cNvCxnSpPr>
            <a:stCxn id="3279" idx="4"/>
            <a:endCxn id="3282" idx="0"/>
          </p:cNvCxnSpPr>
          <p:nvPr/>
        </p:nvCxnSpPr>
        <p:spPr>
          <a:xfrm>
            <a:off x="2241300" y="1238675"/>
            <a:ext cx="43200" cy="1277400"/>
          </a:xfrm>
          <a:prstGeom prst="straightConnector1">
            <a:avLst/>
          </a:prstGeom>
          <a:noFill/>
          <a:ln cap="flat" cmpd="sng" w="19050">
            <a:solidFill>
              <a:schemeClr val="dk2"/>
            </a:solidFill>
            <a:prstDash val="solid"/>
            <a:round/>
            <a:headEnd len="med" w="med" type="none"/>
            <a:tailEnd len="med" w="med" type="triangle"/>
          </a:ln>
        </p:spPr>
      </p:cxnSp>
      <p:cxnSp>
        <p:nvCxnSpPr>
          <p:cNvPr id="3286" name="Google Shape;3286;p234"/>
          <p:cNvCxnSpPr>
            <a:stCxn id="3284" idx="2"/>
            <a:endCxn id="3279" idx="6"/>
          </p:cNvCxnSpPr>
          <p:nvPr/>
        </p:nvCxnSpPr>
        <p:spPr>
          <a:xfrm flipH="1">
            <a:off x="2499950" y="937775"/>
            <a:ext cx="1757400" cy="34200"/>
          </a:xfrm>
          <a:prstGeom prst="straightConnector1">
            <a:avLst/>
          </a:prstGeom>
          <a:noFill/>
          <a:ln cap="flat" cmpd="sng" w="19050">
            <a:solidFill>
              <a:schemeClr val="dk2"/>
            </a:solidFill>
            <a:prstDash val="solid"/>
            <a:round/>
            <a:headEnd len="med" w="med" type="none"/>
            <a:tailEnd len="med" w="med" type="triangle"/>
          </a:ln>
        </p:spPr>
      </p:cxnSp>
      <p:cxnSp>
        <p:nvCxnSpPr>
          <p:cNvPr id="3287" name="Google Shape;3287;p234"/>
          <p:cNvCxnSpPr>
            <a:stCxn id="3284" idx="4"/>
            <a:endCxn id="3283" idx="0"/>
          </p:cNvCxnSpPr>
          <p:nvPr/>
        </p:nvCxnSpPr>
        <p:spPr>
          <a:xfrm>
            <a:off x="4516100" y="1204475"/>
            <a:ext cx="0" cy="1241100"/>
          </a:xfrm>
          <a:prstGeom prst="straightConnector1">
            <a:avLst/>
          </a:prstGeom>
          <a:noFill/>
          <a:ln cap="flat" cmpd="sng" w="19050">
            <a:solidFill>
              <a:schemeClr val="dk2"/>
            </a:solidFill>
            <a:prstDash val="solid"/>
            <a:round/>
            <a:headEnd len="med" w="med" type="none"/>
            <a:tailEnd len="med" w="med" type="triangle"/>
          </a:ln>
        </p:spPr>
      </p:cxnSp>
      <p:cxnSp>
        <p:nvCxnSpPr>
          <p:cNvPr id="3288" name="Google Shape;3288;p234"/>
          <p:cNvCxnSpPr>
            <a:stCxn id="3282" idx="6"/>
            <a:endCxn id="3283" idx="2"/>
          </p:cNvCxnSpPr>
          <p:nvPr/>
        </p:nvCxnSpPr>
        <p:spPr>
          <a:xfrm flipH="1" rot="10800000">
            <a:off x="2543225" y="2712225"/>
            <a:ext cx="1714200" cy="70500"/>
          </a:xfrm>
          <a:prstGeom prst="straightConnector1">
            <a:avLst/>
          </a:prstGeom>
          <a:noFill/>
          <a:ln cap="flat" cmpd="sng" w="19050">
            <a:solidFill>
              <a:schemeClr val="dk2"/>
            </a:solidFill>
            <a:prstDash val="solid"/>
            <a:round/>
            <a:headEnd len="med" w="med" type="none"/>
            <a:tailEnd len="med" w="med" type="triangle"/>
          </a:ln>
        </p:spPr>
      </p:cxnSp>
      <p:cxnSp>
        <p:nvCxnSpPr>
          <p:cNvPr id="3289" name="Google Shape;3289;p234"/>
          <p:cNvCxnSpPr>
            <a:stCxn id="3282" idx="4"/>
            <a:endCxn id="3280" idx="0"/>
          </p:cNvCxnSpPr>
          <p:nvPr/>
        </p:nvCxnSpPr>
        <p:spPr>
          <a:xfrm flipH="1">
            <a:off x="2241275" y="3049425"/>
            <a:ext cx="43200" cy="1170600"/>
          </a:xfrm>
          <a:prstGeom prst="straightConnector1">
            <a:avLst/>
          </a:prstGeom>
          <a:noFill/>
          <a:ln cap="flat" cmpd="sng" w="19050">
            <a:solidFill>
              <a:schemeClr val="dk2"/>
            </a:solidFill>
            <a:prstDash val="solid"/>
            <a:round/>
            <a:headEnd len="med" w="med" type="none"/>
            <a:tailEnd len="med" w="med" type="triangle"/>
          </a:ln>
        </p:spPr>
      </p:cxnSp>
      <p:cxnSp>
        <p:nvCxnSpPr>
          <p:cNvPr id="3290" name="Google Shape;3290;p234"/>
          <p:cNvCxnSpPr>
            <a:stCxn id="3283" idx="4"/>
            <a:endCxn id="3281" idx="0"/>
          </p:cNvCxnSpPr>
          <p:nvPr/>
        </p:nvCxnSpPr>
        <p:spPr>
          <a:xfrm>
            <a:off x="4516100" y="2978900"/>
            <a:ext cx="55800" cy="1241100"/>
          </a:xfrm>
          <a:prstGeom prst="straightConnector1">
            <a:avLst/>
          </a:prstGeom>
          <a:noFill/>
          <a:ln cap="flat" cmpd="sng" w="19050">
            <a:solidFill>
              <a:schemeClr val="dk2"/>
            </a:solidFill>
            <a:prstDash val="solid"/>
            <a:round/>
            <a:headEnd len="med" w="med" type="none"/>
            <a:tailEnd len="med" w="med" type="triangle"/>
          </a:ln>
        </p:spPr>
      </p:cxnSp>
      <p:cxnSp>
        <p:nvCxnSpPr>
          <p:cNvPr id="3291" name="Google Shape;3291;p234"/>
          <p:cNvCxnSpPr>
            <a:stCxn id="3281" idx="2"/>
            <a:endCxn id="3280" idx="6"/>
          </p:cNvCxnSpPr>
          <p:nvPr/>
        </p:nvCxnSpPr>
        <p:spPr>
          <a:xfrm rot="10800000">
            <a:off x="2500050" y="4486625"/>
            <a:ext cx="1813200" cy="0"/>
          </a:xfrm>
          <a:prstGeom prst="straightConnector1">
            <a:avLst/>
          </a:prstGeom>
          <a:noFill/>
          <a:ln cap="flat" cmpd="sng" w="19050">
            <a:solidFill>
              <a:schemeClr val="dk2"/>
            </a:solidFill>
            <a:prstDash val="solid"/>
            <a:round/>
            <a:headEnd len="med" w="med" type="none"/>
            <a:tailEnd len="med" w="med" type="triangle"/>
          </a:ln>
        </p:spPr>
      </p:cxnSp>
      <p:sp>
        <p:nvSpPr>
          <p:cNvPr id="3292" name="Google Shape;3292;p234"/>
          <p:cNvSpPr/>
          <p:nvPr/>
        </p:nvSpPr>
        <p:spPr>
          <a:xfrm>
            <a:off x="875742" y="1087450"/>
            <a:ext cx="1138650" cy="3407775"/>
          </a:xfrm>
          <a:custGeom>
            <a:rect b="b" l="l" r="r" t="t"/>
            <a:pathLst>
              <a:path extrusionOk="0" h="136311" w="45546">
                <a:moveTo>
                  <a:pt x="45228" y="136311"/>
                </a:moveTo>
                <a:cubicBezTo>
                  <a:pt x="37691" y="124793"/>
                  <a:pt x="-50" y="89919"/>
                  <a:pt x="3" y="67200"/>
                </a:cubicBezTo>
                <a:cubicBezTo>
                  <a:pt x="56" y="44482"/>
                  <a:pt x="37956" y="11200"/>
                  <a:pt x="45546" y="0"/>
                </a:cubicBezTo>
              </a:path>
            </a:pathLst>
          </a:custGeom>
          <a:noFill/>
          <a:ln cap="flat" cmpd="sng" w="19050">
            <a:solidFill>
              <a:schemeClr val="dk2"/>
            </a:solidFill>
            <a:prstDash val="solid"/>
            <a:round/>
            <a:headEnd len="med" w="med" type="none"/>
            <a:tailEnd len="med" w="med" type="triangle"/>
          </a:ln>
        </p:spPr>
      </p:sp>
      <p:cxnSp>
        <p:nvCxnSpPr>
          <p:cNvPr id="3293" name="Google Shape;3293;p234"/>
          <p:cNvCxnSpPr>
            <a:stCxn id="3279" idx="5"/>
            <a:endCxn id="3283" idx="1"/>
          </p:cNvCxnSpPr>
          <p:nvPr/>
        </p:nvCxnSpPr>
        <p:spPr>
          <a:xfrm>
            <a:off x="2424264" y="1160560"/>
            <a:ext cx="1908900" cy="13632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7" name="Shape 3297"/>
        <p:cNvGrpSpPr/>
        <p:nvPr/>
      </p:nvGrpSpPr>
      <p:grpSpPr>
        <a:xfrm>
          <a:off x="0" y="0"/>
          <a:ext cx="0" cy="0"/>
          <a:chOff x="0" y="0"/>
          <a:chExt cx="0" cy="0"/>
        </a:xfrm>
      </p:grpSpPr>
      <p:sp>
        <p:nvSpPr>
          <p:cNvPr id="3298" name="Google Shape;3298;p235"/>
          <p:cNvSpPr/>
          <p:nvPr/>
        </p:nvSpPr>
        <p:spPr>
          <a:xfrm>
            <a:off x="1982550" y="7052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3299" name="Google Shape;3299;p235"/>
          <p:cNvSpPr/>
          <p:nvPr/>
        </p:nvSpPr>
        <p:spPr>
          <a:xfrm>
            <a:off x="19825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235"/>
          <p:cNvSpPr/>
          <p:nvPr/>
        </p:nvSpPr>
        <p:spPr>
          <a:xfrm>
            <a:off x="43132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235"/>
          <p:cNvSpPr/>
          <p:nvPr/>
        </p:nvSpPr>
        <p:spPr>
          <a:xfrm>
            <a:off x="2025725" y="25160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235"/>
          <p:cNvSpPr/>
          <p:nvPr/>
        </p:nvSpPr>
        <p:spPr>
          <a:xfrm>
            <a:off x="4257350" y="2445500"/>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235"/>
          <p:cNvSpPr/>
          <p:nvPr/>
        </p:nvSpPr>
        <p:spPr>
          <a:xfrm>
            <a:off x="4257350" y="6710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04" name="Google Shape;3304;p235"/>
          <p:cNvCxnSpPr>
            <a:stCxn id="3298" idx="4"/>
            <a:endCxn id="3301" idx="0"/>
          </p:cNvCxnSpPr>
          <p:nvPr/>
        </p:nvCxnSpPr>
        <p:spPr>
          <a:xfrm>
            <a:off x="2241300" y="1238675"/>
            <a:ext cx="43200" cy="1277400"/>
          </a:xfrm>
          <a:prstGeom prst="straightConnector1">
            <a:avLst/>
          </a:prstGeom>
          <a:noFill/>
          <a:ln cap="flat" cmpd="sng" w="19050">
            <a:solidFill>
              <a:schemeClr val="dk2"/>
            </a:solidFill>
            <a:prstDash val="solid"/>
            <a:round/>
            <a:headEnd len="med" w="med" type="none"/>
            <a:tailEnd len="med" w="med" type="triangle"/>
          </a:ln>
        </p:spPr>
      </p:cxnSp>
      <p:cxnSp>
        <p:nvCxnSpPr>
          <p:cNvPr id="3305" name="Google Shape;3305;p235"/>
          <p:cNvCxnSpPr>
            <a:stCxn id="3303" idx="2"/>
            <a:endCxn id="3298" idx="6"/>
          </p:cNvCxnSpPr>
          <p:nvPr/>
        </p:nvCxnSpPr>
        <p:spPr>
          <a:xfrm flipH="1">
            <a:off x="2499950" y="937775"/>
            <a:ext cx="1757400" cy="34200"/>
          </a:xfrm>
          <a:prstGeom prst="straightConnector1">
            <a:avLst/>
          </a:prstGeom>
          <a:noFill/>
          <a:ln cap="flat" cmpd="sng" w="19050">
            <a:solidFill>
              <a:schemeClr val="dk2"/>
            </a:solidFill>
            <a:prstDash val="solid"/>
            <a:round/>
            <a:headEnd len="med" w="med" type="none"/>
            <a:tailEnd len="med" w="med" type="triangle"/>
          </a:ln>
        </p:spPr>
      </p:cxnSp>
      <p:cxnSp>
        <p:nvCxnSpPr>
          <p:cNvPr id="3306" name="Google Shape;3306;p235"/>
          <p:cNvCxnSpPr>
            <a:stCxn id="3303" idx="4"/>
            <a:endCxn id="3302" idx="0"/>
          </p:cNvCxnSpPr>
          <p:nvPr/>
        </p:nvCxnSpPr>
        <p:spPr>
          <a:xfrm>
            <a:off x="4516100" y="1204475"/>
            <a:ext cx="0" cy="1241100"/>
          </a:xfrm>
          <a:prstGeom prst="straightConnector1">
            <a:avLst/>
          </a:prstGeom>
          <a:noFill/>
          <a:ln cap="flat" cmpd="sng" w="19050">
            <a:solidFill>
              <a:schemeClr val="dk2"/>
            </a:solidFill>
            <a:prstDash val="solid"/>
            <a:round/>
            <a:headEnd len="med" w="med" type="none"/>
            <a:tailEnd len="med" w="med" type="triangle"/>
          </a:ln>
        </p:spPr>
      </p:cxnSp>
      <p:cxnSp>
        <p:nvCxnSpPr>
          <p:cNvPr id="3307" name="Google Shape;3307;p235"/>
          <p:cNvCxnSpPr>
            <a:stCxn id="3301" idx="6"/>
            <a:endCxn id="3302" idx="2"/>
          </p:cNvCxnSpPr>
          <p:nvPr/>
        </p:nvCxnSpPr>
        <p:spPr>
          <a:xfrm flipH="1" rot="10800000">
            <a:off x="2543225" y="2712225"/>
            <a:ext cx="1714200" cy="70500"/>
          </a:xfrm>
          <a:prstGeom prst="straightConnector1">
            <a:avLst/>
          </a:prstGeom>
          <a:noFill/>
          <a:ln cap="flat" cmpd="sng" w="19050">
            <a:solidFill>
              <a:schemeClr val="dk2"/>
            </a:solidFill>
            <a:prstDash val="solid"/>
            <a:round/>
            <a:headEnd len="med" w="med" type="none"/>
            <a:tailEnd len="med" w="med" type="triangle"/>
          </a:ln>
        </p:spPr>
      </p:cxnSp>
      <p:cxnSp>
        <p:nvCxnSpPr>
          <p:cNvPr id="3308" name="Google Shape;3308;p235"/>
          <p:cNvCxnSpPr>
            <a:stCxn id="3301" idx="4"/>
            <a:endCxn id="3299" idx="0"/>
          </p:cNvCxnSpPr>
          <p:nvPr/>
        </p:nvCxnSpPr>
        <p:spPr>
          <a:xfrm flipH="1">
            <a:off x="2241275" y="3049425"/>
            <a:ext cx="43200" cy="1170600"/>
          </a:xfrm>
          <a:prstGeom prst="straightConnector1">
            <a:avLst/>
          </a:prstGeom>
          <a:noFill/>
          <a:ln cap="flat" cmpd="sng" w="19050">
            <a:solidFill>
              <a:schemeClr val="dk2"/>
            </a:solidFill>
            <a:prstDash val="solid"/>
            <a:round/>
            <a:headEnd len="med" w="med" type="none"/>
            <a:tailEnd len="med" w="med" type="triangle"/>
          </a:ln>
        </p:spPr>
      </p:cxnSp>
      <p:cxnSp>
        <p:nvCxnSpPr>
          <p:cNvPr id="3309" name="Google Shape;3309;p235"/>
          <p:cNvCxnSpPr>
            <a:stCxn id="3302" idx="4"/>
            <a:endCxn id="3300" idx="0"/>
          </p:cNvCxnSpPr>
          <p:nvPr/>
        </p:nvCxnSpPr>
        <p:spPr>
          <a:xfrm>
            <a:off x="4516100" y="2978900"/>
            <a:ext cx="55800" cy="1241100"/>
          </a:xfrm>
          <a:prstGeom prst="straightConnector1">
            <a:avLst/>
          </a:prstGeom>
          <a:noFill/>
          <a:ln cap="flat" cmpd="sng" w="19050">
            <a:solidFill>
              <a:schemeClr val="dk2"/>
            </a:solidFill>
            <a:prstDash val="solid"/>
            <a:round/>
            <a:headEnd len="med" w="med" type="none"/>
            <a:tailEnd len="med" w="med" type="triangle"/>
          </a:ln>
        </p:spPr>
      </p:cxnSp>
      <p:cxnSp>
        <p:nvCxnSpPr>
          <p:cNvPr id="3310" name="Google Shape;3310;p235"/>
          <p:cNvCxnSpPr>
            <a:stCxn id="3300" idx="2"/>
            <a:endCxn id="3299" idx="6"/>
          </p:cNvCxnSpPr>
          <p:nvPr/>
        </p:nvCxnSpPr>
        <p:spPr>
          <a:xfrm rot="10800000">
            <a:off x="2500050" y="4486625"/>
            <a:ext cx="1813200" cy="0"/>
          </a:xfrm>
          <a:prstGeom prst="straightConnector1">
            <a:avLst/>
          </a:prstGeom>
          <a:noFill/>
          <a:ln cap="flat" cmpd="sng" w="19050">
            <a:solidFill>
              <a:schemeClr val="dk2"/>
            </a:solidFill>
            <a:prstDash val="solid"/>
            <a:round/>
            <a:headEnd len="med" w="med" type="none"/>
            <a:tailEnd len="med" w="med" type="triangle"/>
          </a:ln>
        </p:spPr>
      </p:cxnSp>
      <p:sp>
        <p:nvSpPr>
          <p:cNvPr id="3311" name="Google Shape;3311;p235"/>
          <p:cNvSpPr/>
          <p:nvPr/>
        </p:nvSpPr>
        <p:spPr>
          <a:xfrm>
            <a:off x="875742" y="1087450"/>
            <a:ext cx="1138650" cy="3407775"/>
          </a:xfrm>
          <a:custGeom>
            <a:rect b="b" l="l" r="r" t="t"/>
            <a:pathLst>
              <a:path extrusionOk="0" h="136311" w="45546">
                <a:moveTo>
                  <a:pt x="45228" y="136311"/>
                </a:moveTo>
                <a:cubicBezTo>
                  <a:pt x="37691" y="124793"/>
                  <a:pt x="-50" y="89919"/>
                  <a:pt x="3" y="67200"/>
                </a:cubicBezTo>
                <a:cubicBezTo>
                  <a:pt x="56" y="44482"/>
                  <a:pt x="37956" y="11200"/>
                  <a:pt x="45546" y="0"/>
                </a:cubicBezTo>
              </a:path>
            </a:pathLst>
          </a:custGeom>
          <a:noFill/>
          <a:ln cap="flat" cmpd="sng" w="19050">
            <a:solidFill>
              <a:schemeClr val="dk2"/>
            </a:solidFill>
            <a:prstDash val="solid"/>
            <a:round/>
            <a:headEnd len="med" w="med" type="none"/>
            <a:tailEnd len="med" w="med" type="triangle"/>
          </a:ln>
        </p:spPr>
      </p:sp>
      <p:cxnSp>
        <p:nvCxnSpPr>
          <p:cNvPr id="3312" name="Google Shape;3312;p235"/>
          <p:cNvCxnSpPr>
            <a:stCxn id="3298" idx="5"/>
            <a:endCxn id="3302" idx="1"/>
          </p:cNvCxnSpPr>
          <p:nvPr/>
        </p:nvCxnSpPr>
        <p:spPr>
          <a:xfrm>
            <a:off x="2424264" y="1160560"/>
            <a:ext cx="1908900" cy="1363200"/>
          </a:xfrm>
          <a:prstGeom prst="straightConnector1">
            <a:avLst/>
          </a:prstGeom>
          <a:noFill/>
          <a:ln cap="flat" cmpd="sng" w="19050">
            <a:solidFill>
              <a:schemeClr val="dk2"/>
            </a:solidFill>
            <a:prstDash val="solid"/>
            <a:round/>
            <a:headEnd len="med" w="med" type="none"/>
            <a:tailEnd len="med" w="med" type="triangle"/>
          </a:ln>
        </p:spPr>
      </p:cxnSp>
      <p:sp>
        <p:nvSpPr>
          <p:cNvPr id="3313" name="Google Shape;3313;p235"/>
          <p:cNvSpPr txBox="1"/>
          <p:nvPr/>
        </p:nvSpPr>
        <p:spPr>
          <a:xfrm>
            <a:off x="1603800" y="673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a:t>
            </a:r>
            <a:r>
              <a:rPr lang="en"/>
              <a:t>/</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7" name="Shape 3317"/>
        <p:cNvGrpSpPr/>
        <p:nvPr/>
      </p:nvGrpSpPr>
      <p:grpSpPr>
        <a:xfrm>
          <a:off x="0" y="0"/>
          <a:ext cx="0" cy="0"/>
          <a:chOff x="0" y="0"/>
          <a:chExt cx="0" cy="0"/>
        </a:xfrm>
      </p:grpSpPr>
      <p:sp>
        <p:nvSpPr>
          <p:cNvPr id="3318" name="Google Shape;3318;p236"/>
          <p:cNvSpPr/>
          <p:nvPr/>
        </p:nvSpPr>
        <p:spPr>
          <a:xfrm>
            <a:off x="1982550" y="7052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3319" name="Google Shape;3319;p236"/>
          <p:cNvSpPr/>
          <p:nvPr/>
        </p:nvSpPr>
        <p:spPr>
          <a:xfrm>
            <a:off x="19825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236"/>
          <p:cNvSpPr/>
          <p:nvPr/>
        </p:nvSpPr>
        <p:spPr>
          <a:xfrm>
            <a:off x="43132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236"/>
          <p:cNvSpPr/>
          <p:nvPr/>
        </p:nvSpPr>
        <p:spPr>
          <a:xfrm>
            <a:off x="2025725" y="25160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236"/>
          <p:cNvSpPr/>
          <p:nvPr/>
        </p:nvSpPr>
        <p:spPr>
          <a:xfrm>
            <a:off x="4257350" y="2445500"/>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236"/>
          <p:cNvSpPr/>
          <p:nvPr/>
        </p:nvSpPr>
        <p:spPr>
          <a:xfrm>
            <a:off x="4257350" y="6710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24" name="Google Shape;3324;p236"/>
          <p:cNvCxnSpPr>
            <a:stCxn id="3318" idx="4"/>
            <a:endCxn id="3321" idx="0"/>
          </p:cNvCxnSpPr>
          <p:nvPr/>
        </p:nvCxnSpPr>
        <p:spPr>
          <a:xfrm>
            <a:off x="2241300" y="1238675"/>
            <a:ext cx="43200" cy="1277400"/>
          </a:xfrm>
          <a:prstGeom prst="straightConnector1">
            <a:avLst/>
          </a:prstGeom>
          <a:noFill/>
          <a:ln cap="flat" cmpd="sng" w="38100">
            <a:solidFill>
              <a:srgbClr val="6AA84F"/>
            </a:solidFill>
            <a:prstDash val="solid"/>
            <a:round/>
            <a:headEnd len="med" w="med" type="none"/>
            <a:tailEnd len="med" w="med" type="triangle"/>
          </a:ln>
        </p:spPr>
      </p:cxnSp>
      <p:cxnSp>
        <p:nvCxnSpPr>
          <p:cNvPr id="3325" name="Google Shape;3325;p236"/>
          <p:cNvCxnSpPr>
            <a:stCxn id="3323" idx="2"/>
            <a:endCxn id="3318" idx="6"/>
          </p:cNvCxnSpPr>
          <p:nvPr/>
        </p:nvCxnSpPr>
        <p:spPr>
          <a:xfrm flipH="1">
            <a:off x="2499950" y="937775"/>
            <a:ext cx="1757400" cy="34200"/>
          </a:xfrm>
          <a:prstGeom prst="straightConnector1">
            <a:avLst/>
          </a:prstGeom>
          <a:noFill/>
          <a:ln cap="flat" cmpd="sng" w="19050">
            <a:solidFill>
              <a:schemeClr val="dk2"/>
            </a:solidFill>
            <a:prstDash val="solid"/>
            <a:round/>
            <a:headEnd len="med" w="med" type="none"/>
            <a:tailEnd len="med" w="med" type="triangle"/>
          </a:ln>
        </p:spPr>
      </p:cxnSp>
      <p:cxnSp>
        <p:nvCxnSpPr>
          <p:cNvPr id="3326" name="Google Shape;3326;p236"/>
          <p:cNvCxnSpPr>
            <a:stCxn id="3323" idx="4"/>
            <a:endCxn id="3322" idx="0"/>
          </p:cNvCxnSpPr>
          <p:nvPr/>
        </p:nvCxnSpPr>
        <p:spPr>
          <a:xfrm>
            <a:off x="4516100" y="1204475"/>
            <a:ext cx="0" cy="1241100"/>
          </a:xfrm>
          <a:prstGeom prst="straightConnector1">
            <a:avLst/>
          </a:prstGeom>
          <a:noFill/>
          <a:ln cap="flat" cmpd="sng" w="19050">
            <a:solidFill>
              <a:schemeClr val="dk2"/>
            </a:solidFill>
            <a:prstDash val="solid"/>
            <a:round/>
            <a:headEnd len="med" w="med" type="none"/>
            <a:tailEnd len="med" w="med" type="triangle"/>
          </a:ln>
        </p:spPr>
      </p:cxnSp>
      <p:cxnSp>
        <p:nvCxnSpPr>
          <p:cNvPr id="3327" name="Google Shape;3327;p236"/>
          <p:cNvCxnSpPr>
            <a:stCxn id="3321" idx="6"/>
            <a:endCxn id="3322" idx="2"/>
          </p:cNvCxnSpPr>
          <p:nvPr/>
        </p:nvCxnSpPr>
        <p:spPr>
          <a:xfrm flipH="1" rot="10800000">
            <a:off x="2543225" y="2712225"/>
            <a:ext cx="1714200" cy="70500"/>
          </a:xfrm>
          <a:prstGeom prst="straightConnector1">
            <a:avLst/>
          </a:prstGeom>
          <a:noFill/>
          <a:ln cap="flat" cmpd="sng" w="19050">
            <a:solidFill>
              <a:schemeClr val="dk2"/>
            </a:solidFill>
            <a:prstDash val="solid"/>
            <a:round/>
            <a:headEnd len="med" w="med" type="none"/>
            <a:tailEnd len="med" w="med" type="triangle"/>
          </a:ln>
        </p:spPr>
      </p:cxnSp>
      <p:cxnSp>
        <p:nvCxnSpPr>
          <p:cNvPr id="3328" name="Google Shape;3328;p236"/>
          <p:cNvCxnSpPr>
            <a:stCxn id="3321" idx="4"/>
            <a:endCxn id="3319" idx="0"/>
          </p:cNvCxnSpPr>
          <p:nvPr/>
        </p:nvCxnSpPr>
        <p:spPr>
          <a:xfrm flipH="1">
            <a:off x="2241275" y="3049425"/>
            <a:ext cx="43200" cy="1170600"/>
          </a:xfrm>
          <a:prstGeom prst="straightConnector1">
            <a:avLst/>
          </a:prstGeom>
          <a:noFill/>
          <a:ln cap="flat" cmpd="sng" w="19050">
            <a:solidFill>
              <a:schemeClr val="dk2"/>
            </a:solidFill>
            <a:prstDash val="solid"/>
            <a:round/>
            <a:headEnd len="med" w="med" type="none"/>
            <a:tailEnd len="med" w="med" type="triangle"/>
          </a:ln>
        </p:spPr>
      </p:cxnSp>
      <p:cxnSp>
        <p:nvCxnSpPr>
          <p:cNvPr id="3329" name="Google Shape;3329;p236"/>
          <p:cNvCxnSpPr>
            <a:stCxn id="3322" idx="4"/>
            <a:endCxn id="3320" idx="0"/>
          </p:cNvCxnSpPr>
          <p:nvPr/>
        </p:nvCxnSpPr>
        <p:spPr>
          <a:xfrm>
            <a:off x="4516100" y="2978900"/>
            <a:ext cx="55800" cy="1241100"/>
          </a:xfrm>
          <a:prstGeom prst="straightConnector1">
            <a:avLst/>
          </a:prstGeom>
          <a:noFill/>
          <a:ln cap="flat" cmpd="sng" w="19050">
            <a:solidFill>
              <a:schemeClr val="dk2"/>
            </a:solidFill>
            <a:prstDash val="solid"/>
            <a:round/>
            <a:headEnd len="med" w="med" type="none"/>
            <a:tailEnd len="med" w="med" type="triangle"/>
          </a:ln>
        </p:spPr>
      </p:cxnSp>
      <p:cxnSp>
        <p:nvCxnSpPr>
          <p:cNvPr id="3330" name="Google Shape;3330;p236"/>
          <p:cNvCxnSpPr>
            <a:stCxn id="3320" idx="2"/>
            <a:endCxn id="3319" idx="6"/>
          </p:cNvCxnSpPr>
          <p:nvPr/>
        </p:nvCxnSpPr>
        <p:spPr>
          <a:xfrm rot="10800000">
            <a:off x="2500050" y="4486625"/>
            <a:ext cx="1813200" cy="0"/>
          </a:xfrm>
          <a:prstGeom prst="straightConnector1">
            <a:avLst/>
          </a:prstGeom>
          <a:noFill/>
          <a:ln cap="flat" cmpd="sng" w="19050">
            <a:solidFill>
              <a:schemeClr val="dk2"/>
            </a:solidFill>
            <a:prstDash val="solid"/>
            <a:round/>
            <a:headEnd len="med" w="med" type="none"/>
            <a:tailEnd len="med" w="med" type="triangle"/>
          </a:ln>
        </p:spPr>
      </p:cxnSp>
      <p:sp>
        <p:nvSpPr>
          <p:cNvPr id="3331" name="Google Shape;3331;p236"/>
          <p:cNvSpPr/>
          <p:nvPr/>
        </p:nvSpPr>
        <p:spPr>
          <a:xfrm>
            <a:off x="875742" y="1087450"/>
            <a:ext cx="1138650" cy="3407775"/>
          </a:xfrm>
          <a:custGeom>
            <a:rect b="b" l="l" r="r" t="t"/>
            <a:pathLst>
              <a:path extrusionOk="0" h="136311" w="45546">
                <a:moveTo>
                  <a:pt x="45228" y="136311"/>
                </a:moveTo>
                <a:cubicBezTo>
                  <a:pt x="37691" y="124793"/>
                  <a:pt x="-50" y="89919"/>
                  <a:pt x="3" y="67200"/>
                </a:cubicBezTo>
                <a:cubicBezTo>
                  <a:pt x="56" y="44482"/>
                  <a:pt x="37956" y="11200"/>
                  <a:pt x="45546" y="0"/>
                </a:cubicBezTo>
              </a:path>
            </a:pathLst>
          </a:custGeom>
          <a:noFill/>
          <a:ln cap="flat" cmpd="sng" w="19050">
            <a:solidFill>
              <a:schemeClr val="dk2"/>
            </a:solidFill>
            <a:prstDash val="solid"/>
            <a:round/>
            <a:headEnd len="med" w="med" type="none"/>
            <a:tailEnd len="med" w="med" type="triangle"/>
          </a:ln>
        </p:spPr>
      </p:sp>
      <p:cxnSp>
        <p:nvCxnSpPr>
          <p:cNvPr id="3332" name="Google Shape;3332;p236"/>
          <p:cNvCxnSpPr>
            <a:stCxn id="3318" idx="5"/>
            <a:endCxn id="3322" idx="1"/>
          </p:cNvCxnSpPr>
          <p:nvPr/>
        </p:nvCxnSpPr>
        <p:spPr>
          <a:xfrm>
            <a:off x="2424264" y="1160560"/>
            <a:ext cx="1908900" cy="1363200"/>
          </a:xfrm>
          <a:prstGeom prst="straightConnector1">
            <a:avLst/>
          </a:prstGeom>
          <a:noFill/>
          <a:ln cap="flat" cmpd="sng" w="19050">
            <a:solidFill>
              <a:schemeClr val="dk2"/>
            </a:solidFill>
            <a:prstDash val="solid"/>
            <a:round/>
            <a:headEnd len="med" w="med" type="none"/>
            <a:tailEnd len="med" w="med" type="triangle"/>
          </a:ln>
        </p:spPr>
      </p:cxnSp>
      <p:sp>
        <p:nvSpPr>
          <p:cNvPr id="3333" name="Google Shape;3333;p236"/>
          <p:cNvSpPr txBox="1"/>
          <p:nvPr/>
        </p:nvSpPr>
        <p:spPr>
          <a:xfrm>
            <a:off x="1603800" y="673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a:t>
            </a:r>
            <a:r>
              <a:rPr lang="en"/>
              <a:t>/</a:t>
            </a:r>
            <a:endParaRPr/>
          </a:p>
        </p:txBody>
      </p:sp>
      <p:sp>
        <p:nvSpPr>
          <p:cNvPr id="3334" name="Google Shape;3334;p236"/>
          <p:cNvSpPr txBox="1"/>
          <p:nvPr/>
        </p:nvSpPr>
        <p:spPr>
          <a:xfrm>
            <a:off x="1527600" y="2578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a:t>
            </a:r>
            <a:r>
              <a:rPr lang="en"/>
              <a:t>/</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8" name="Shape 3338"/>
        <p:cNvGrpSpPr/>
        <p:nvPr/>
      </p:nvGrpSpPr>
      <p:grpSpPr>
        <a:xfrm>
          <a:off x="0" y="0"/>
          <a:ext cx="0" cy="0"/>
          <a:chOff x="0" y="0"/>
          <a:chExt cx="0" cy="0"/>
        </a:xfrm>
      </p:grpSpPr>
      <p:sp>
        <p:nvSpPr>
          <p:cNvPr id="3339" name="Google Shape;3339;p237"/>
          <p:cNvSpPr/>
          <p:nvPr/>
        </p:nvSpPr>
        <p:spPr>
          <a:xfrm>
            <a:off x="1982550" y="7052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3340" name="Google Shape;3340;p237"/>
          <p:cNvSpPr/>
          <p:nvPr/>
        </p:nvSpPr>
        <p:spPr>
          <a:xfrm>
            <a:off x="19825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237"/>
          <p:cNvSpPr/>
          <p:nvPr/>
        </p:nvSpPr>
        <p:spPr>
          <a:xfrm>
            <a:off x="43132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237"/>
          <p:cNvSpPr/>
          <p:nvPr/>
        </p:nvSpPr>
        <p:spPr>
          <a:xfrm>
            <a:off x="2025725" y="25160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37"/>
          <p:cNvSpPr/>
          <p:nvPr/>
        </p:nvSpPr>
        <p:spPr>
          <a:xfrm>
            <a:off x="4257350" y="2445500"/>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37"/>
          <p:cNvSpPr/>
          <p:nvPr/>
        </p:nvSpPr>
        <p:spPr>
          <a:xfrm>
            <a:off x="4257350" y="6710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45" name="Google Shape;3345;p237"/>
          <p:cNvCxnSpPr>
            <a:stCxn id="3339" idx="4"/>
            <a:endCxn id="3342" idx="0"/>
          </p:cNvCxnSpPr>
          <p:nvPr/>
        </p:nvCxnSpPr>
        <p:spPr>
          <a:xfrm>
            <a:off x="2241300" y="1238675"/>
            <a:ext cx="43200" cy="1277400"/>
          </a:xfrm>
          <a:prstGeom prst="straightConnector1">
            <a:avLst/>
          </a:prstGeom>
          <a:noFill/>
          <a:ln cap="flat" cmpd="sng" w="38100">
            <a:solidFill>
              <a:srgbClr val="6AA84F"/>
            </a:solidFill>
            <a:prstDash val="solid"/>
            <a:round/>
            <a:headEnd len="med" w="med" type="none"/>
            <a:tailEnd len="med" w="med" type="triangle"/>
          </a:ln>
        </p:spPr>
      </p:cxnSp>
      <p:cxnSp>
        <p:nvCxnSpPr>
          <p:cNvPr id="3346" name="Google Shape;3346;p237"/>
          <p:cNvCxnSpPr>
            <a:stCxn id="3344" idx="2"/>
            <a:endCxn id="3339" idx="6"/>
          </p:cNvCxnSpPr>
          <p:nvPr/>
        </p:nvCxnSpPr>
        <p:spPr>
          <a:xfrm flipH="1">
            <a:off x="2499950" y="937775"/>
            <a:ext cx="1757400" cy="34200"/>
          </a:xfrm>
          <a:prstGeom prst="straightConnector1">
            <a:avLst/>
          </a:prstGeom>
          <a:noFill/>
          <a:ln cap="flat" cmpd="sng" w="19050">
            <a:solidFill>
              <a:schemeClr val="dk2"/>
            </a:solidFill>
            <a:prstDash val="solid"/>
            <a:round/>
            <a:headEnd len="med" w="med" type="none"/>
            <a:tailEnd len="med" w="med" type="triangle"/>
          </a:ln>
        </p:spPr>
      </p:cxnSp>
      <p:cxnSp>
        <p:nvCxnSpPr>
          <p:cNvPr id="3347" name="Google Shape;3347;p237"/>
          <p:cNvCxnSpPr>
            <a:stCxn id="3344" idx="4"/>
            <a:endCxn id="3343" idx="0"/>
          </p:cNvCxnSpPr>
          <p:nvPr/>
        </p:nvCxnSpPr>
        <p:spPr>
          <a:xfrm>
            <a:off x="4516100" y="1204475"/>
            <a:ext cx="0" cy="1241100"/>
          </a:xfrm>
          <a:prstGeom prst="straightConnector1">
            <a:avLst/>
          </a:prstGeom>
          <a:noFill/>
          <a:ln cap="flat" cmpd="sng" w="19050">
            <a:solidFill>
              <a:schemeClr val="dk2"/>
            </a:solidFill>
            <a:prstDash val="solid"/>
            <a:round/>
            <a:headEnd len="med" w="med" type="none"/>
            <a:tailEnd len="med" w="med" type="triangle"/>
          </a:ln>
        </p:spPr>
      </p:cxnSp>
      <p:cxnSp>
        <p:nvCxnSpPr>
          <p:cNvPr id="3348" name="Google Shape;3348;p237"/>
          <p:cNvCxnSpPr>
            <a:stCxn id="3342" idx="6"/>
            <a:endCxn id="3343" idx="2"/>
          </p:cNvCxnSpPr>
          <p:nvPr/>
        </p:nvCxnSpPr>
        <p:spPr>
          <a:xfrm flipH="1" rot="10800000">
            <a:off x="2543225" y="2712225"/>
            <a:ext cx="1714200" cy="70500"/>
          </a:xfrm>
          <a:prstGeom prst="straightConnector1">
            <a:avLst/>
          </a:prstGeom>
          <a:noFill/>
          <a:ln cap="flat" cmpd="sng" w="19050">
            <a:solidFill>
              <a:schemeClr val="dk2"/>
            </a:solidFill>
            <a:prstDash val="solid"/>
            <a:round/>
            <a:headEnd len="med" w="med" type="none"/>
            <a:tailEnd len="med" w="med" type="triangle"/>
          </a:ln>
        </p:spPr>
      </p:cxnSp>
      <p:cxnSp>
        <p:nvCxnSpPr>
          <p:cNvPr id="3349" name="Google Shape;3349;p237"/>
          <p:cNvCxnSpPr>
            <a:stCxn id="3342" idx="4"/>
            <a:endCxn id="3340" idx="0"/>
          </p:cNvCxnSpPr>
          <p:nvPr/>
        </p:nvCxnSpPr>
        <p:spPr>
          <a:xfrm flipH="1">
            <a:off x="2241275" y="3049425"/>
            <a:ext cx="43200" cy="1170600"/>
          </a:xfrm>
          <a:prstGeom prst="straightConnector1">
            <a:avLst/>
          </a:prstGeom>
          <a:noFill/>
          <a:ln cap="flat" cmpd="sng" w="38100">
            <a:solidFill>
              <a:srgbClr val="6AA84F"/>
            </a:solidFill>
            <a:prstDash val="solid"/>
            <a:round/>
            <a:headEnd len="med" w="med" type="none"/>
            <a:tailEnd len="med" w="med" type="triangle"/>
          </a:ln>
        </p:spPr>
      </p:cxnSp>
      <p:cxnSp>
        <p:nvCxnSpPr>
          <p:cNvPr id="3350" name="Google Shape;3350;p237"/>
          <p:cNvCxnSpPr>
            <a:stCxn id="3343" idx="4"/>
            <a:endCxn id="3341" idx="0"/>
          </p:cNvCxnSpPr>
          <p:nvPr/>
        </p:nvCxnSpPr>
        <p:spPr>
          <a:xfrm>
            <a:off x="4516100" y="2978900"/>
            <a:ext cx="55800" cy="1241100"/>
          </a:xfrm>
          <a:prstGeom prst="straightConnector1">
            <a:avLst/>
          </a:prstGeom>
          <a:noFill/>
          <a:ln cap="flat" cmpd="sng" w="19050">
            <a:solidFill>
              <a:schemeClr val="dk2"/>
            </a:solidFill>
            <a:prstDash val="solid"/>
            <a:round/>
            <a:headEnd len="med" w="med" type="none"/>
            <a:tailEnd len="med" w="med" type="triangle"/>
          </a:ln>
        </p:spPr>
      </p:cxnSp>
      <p:cxnSp>
        <p:nvCxnSpPr>
          <p:cNvPr id="3351" name="Google Shape;3351;p237"/>
          <p:cNvCxnSpPr>
            <a:stCxn id="3341" idx="2"/>
            <a:endCxn id="3340" idx="6"/>
          </p:cNvCxnSpPr>
          <p:nvPr/>
        </p:nvCxnSpPr>
        <p:spPr>
          <a:xfrm rot="10800000">
            <a:off x="2500050" y="4486625"/>
            <a:ext cx="1813200" cy="0"/>
          </a:xfrm>
          <a:prstGeom prst="straightConnector1">
            <a:avLst/>
          </a:prstGeom>
          <a:noFill/>
          <a:ln cap="flat" cmpd="sng" w="19050">
            <a:solidFill>
              <a:schemeClr val="dk2"/>
            </a:solidFill>
            <a:prstDash val="solid"/>
            <a:round/>
            <a:headEnd len="med" w="med" type="none"/>
            <a:tailEnd len="med" w="med" type="triangle"/>
          </a:ln>
        </p:spPr>
      </p:cxnSp>
      <p:sp>
        <p:nvSpPr>
          <p:cNvPr id="3352" name="Google Shape;3352;p237"/>
          <p:cNvSpPr/>
          <p:nvPr/>
        </p:nvSpPr>
        <p:spPr>
          <a:xfrm>
            <a:off x="875742" y="1087450"/>
            <a:ext cx="1138650" cy="3407775"/>
          </a:xfrm>
          <a:custGeom>
            <a:rect b="b" l="l" r="r" t="t"/>
            <a:pathLst>
              <a:path extrusionOk="0" h="136311" w="45546">
                <a:moveTo>
                  <a:pt x="45228" y="136311"/>
                </a:moveTo>
                <a:cubicBezTo>
                  <a:pt x="37691" y="124793"/>
                  <a:pt x="-50" y="89919"/>
                  <a:pt x="3" y="67200"/>
                </a:cubicBezTo>
                <a:cubicBezTo>
                  <a:pt x="56" y="44482"/>
                  <a:pt x="37956" y="11200"/>
                  <a:pt x="45546" y="0"/>
                </a:cubicBezTo>
              </a:path>
            </a:pathLst>
          </a:custGeom>
          <a:noFill/>
          <a:ln cap="flat" cmpd="sng" w="19050">
            <a:solidFill>
              <a:schemeClr val="dk2"/>
            </a:solidFill>
            <a:prstDash val="solid"/>
            <a:round/>
            <a:headEnd len="med" w="med" type="none"/>
            <a:tailEnd len="med" w="med" type="triangle"/>
          </a:ln>
        </p:spPr>
      </p:sp>
      <p:cxnSp>
        <p:nvCxnSpPr>
          <p:cNvPr id="3353" name="Google Shape;3353;p237"/>
          <p:cNvCxnSpPr>
            <a:stCxn id="3339" idx="5"/>
            <a:endCxn id="3343" idx="1"/>
          </p:cNvCxnSpPr>
          <p:nvPr/>
        </p:nvCxnSpPr>
        <p:spPr>
          <a:xfrm>
            <a:off x="2424264" y="1160560"/>
            <a:ext cx="1908900" cy="1363200"/>
          </a:xfrm>
          <a:prstGeom prst="straightConnector1">
            <a:avLst/>
          </a:prstGeom>
          <a:noFill/>
          <a:ln cap="flat" cmpd="sng" w="19050">
            <a:solidFill>
              <a:schemeClr val="dk2"/>
            </a:solidFill>
            <a:prstDash val="solid"/>
            <a:round/>
            <a:headEnd len="med" w="med" type="none"/>
            <a:tailEnd len="med" w="med" type="triangle"/>
          </a:ln>
        </p:spPr>
      </p:cxnSp>
      <p:sp>
        <p:nvSpPr>
          <p:cNvPr id="3354" name="Google Shape;3354;p237"/>
          <p:cNvSpPr txBox="1"/>
          <p:nvPr/>
        </p:nvSpPr>
        <p:spPr>
          <a:xfrm>
            <a:off x="1603800" y="673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a:t>
            </a:r>
            <a:r>
              <a:rPr lang="en"/>
              <a:t>/</a:t>
            </a:r>
            <a:endParaRPr/>
          </a:p>
        </p:txBody>
      </p:sp>
      <p:sp>
        <p:nvSpPr>
          <p:cNvPr id="3355" name="Google Shape;3355;p237"/>
          <p:cNvSpPr txBox="1"/>
          <p:nvPr/>
        </p:nvSpPr>
        <p:spPr>
          <a:xfrm>
            <a:off x="1527600" y="2578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a:t>
            </a:r>
            <a:r>
              <a:rPr lang="en"/>
              <a:t>/</a:t>
            </a:r>
            <a:endParaRPr/>
          </a:p>
        </p:txBody>
      </p:sp>
      <p:sp>
        <p:nvSpPr>
          <p:cNvPr id="3356" name="Google Shape;3356;p237"/>
          <p:cNvSpPr txBox="1"/>
          <p:nvPr/>
        </p:nvSpPr>
        <p:spPr>
          <a:xfrm>
            <a:off x="1451400" y="4331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2</a:t>
            </a:r>
            <a:r>
              <a:rPr lang="en"/>
              <a:t>/</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0" name="Shape 3360"/>
        <p:cNvGrpSpPr/>
        <p:nvPr/>
      </p:nvGrpSpPr>
      <p:grpSpPr>
        <a:xfrm>
          <a:off x="0" y="0"/>
          <a:ext cx="0" cy="0"/>
          <a:chOff x="0" y="0"/>
          <a:chExt cx="0" cy="0"/>
        </a:xfrm>
      </p:grpSpPr>
      <p:sp>
        <p:nvSpPr>
          <p:cNvPr id="3361" name="Google Shape;3361;p238"/>
          <p:cNvSpPr/>
          <p:nvPr/>
        </p:nvSpPr>
        <p:spPr>
          <a:xfrm>
            <a:off x="1982550" y="7052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3362" name="Google Shape;3362;p238"/>
          <p:cNvSpPr/>
          <p:nvPr/>
        </p:nvSpPr>
        <p:spPr>
          <a:xfrm>
            <a:off x="19825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38"/>
          <p:cNvSpPr/>
          <p:nvPr/>
        </p:nvSpPr>
        <p:spPr>
          <a:xfrm>
            <a:off x="43132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238"/>
          <p:cNvSpPr/>
          <p:nvPr/>
        </p:nvSpPr>
        <p:spPr>
          <a:xfrm>
            <a:off x="2025725" y="25160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238"/>
          <p:cNvSpPr/>
          <p:nvPr/>
        </p:nvSpPr>
        <p:spPr>
          <a:xfrm>
            <a:off x="4257350" y="2445500"/>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238"/>
          <p:cNvSpPr/>
          <p:nvPr/>
        </p:nvSpPr>
        <p:spPr>
          <a:xfrm>
            <a:off x="4257350" y="6710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67" name="Google Shape;3367;p238"/>
          <p:cNvCxnSpPr>
            <a:stCxn id="3361" idx="4"/>
            <a:endCxn id="3364" idx="0"/>
          </p:cNvCxnSpPr>
          <p:nvPr/>
        </p:nvCxnSpPr>
        <p:spPr>
          <a:xfrm>
            <a:off x="2241300" y="1238675"/>
            <a:ext cx="43200" cy="1277400"/>
          </a:xfrm>
          <a:prstGeom prst="straightConnector1">
            <a:avLst/>
          </a:prstGeom>
          <a:noFill/>
          <a:ln cap="flat" cmpd="sng" w="38100">
            <a:solidFill>
              <a:srgbClr val="6AA84F"/>
            </a:solidFill>
            <a:prstDash val="solid"/>
            <a:round/>
            <a:headEnd len="med" w="med" type="none"/>
            <a:tailEnd len="med" w="med" type="triangle"/>
          </a:ln>
        </p:spPr>
      </p:cxnSp>
      <p:cxnSp>
        <p:nvCxnSpPr>
          <p:cNvPr id="3368" name="Google Shape;3368;p238"/>
          <p:cNvCxnSpPr>
            <a:stCxn id="3366" idx="2"/>
            <a:endCxn id="3361" idx="6"/>
          </p:cNvCxnSpPr>
          <p:nvPr/>
        </p:nvCxnSpPr>
        <p:spPr>
          <a:xfrm flipH="1">
            <a:off x="2499950" y="937775"/>
            <a:ext cx="1757400" cy="34200"/>
          </a:xfrm>
          <a:prstGeom prst="straightConnector1">
            <a:avLst/>
          </a:prstGeom>
          <a:noFill/>
          <a:ln cap="flat" cmpd="sng" w="19050">
            <a:solidFill>
              <a:schemeClr val="dk2"/>
            </a:solidFill>
            <a:prstDash val="solid"/>
            <a:round/>
            <a:headEnd len="med" w="med" type="none"/>
            <a:tailEnd len="med" w="med" type="triangle"/>
          </a:ln>
        </p:spPr>
      </p:cxnSp>
      <p:cxnSp>
        <p:nvCxnSpPr>
          <p:cNvPr id="3369" name="Google Shape;3369;p238"/>
          <p:cNvCxnSpPr>
            <a:stCxn id="3366" idx="4"/>
            <a:endCxn id="3365" idx="0"/>
          </p:cNvCxnSpPr>
          <p:nvPr/>
        </p:nvCxnSpPr>
        <p:spPr>
          <a:xfrm>
            <a:off x="4516100" y="1204475"/>
            <a:ext cx="0" cy="1241100"/>
          </a:xfrm>
          <a:prstGeom prst="straightConnector1">
            <a:avLst/>
          </a:prstGeom>
          <a:noFill/>
          <a:ln cap="flat" cmpd="sng" w="19050">
            <a:solidFill>
              <a:schemeClr val="dk2"/>
            </a:solidFill>
            <a:prstDash val="solid"/>
            <a:round/>
            <a:headEnd len="med" w="med" type="none"/>
            <a:tailEnd len="med" w="med" type="triangle"/>
          </a:ln>
        </p:spPr>
      </p:cxnSp>
      <p:cxnSp>
        <p:nvCxnSpPr>
          <p:cNvPr id="3370" name="Google Shape;3370;p238"/>
          <p:cNvCxnSpPr>
            <a:stCxn id="3364" idx="6"/>
            <a:endCxn id="3365" idx="2"/>
          </p:cNvCxnSpPr>
          <p:nvPr/>
        </p:nvCxnSpPr>
        <p:spPr>
          <a:xfrm flipH="1" rot="10800000">
            <a:off x="2543225" y="2712225"/>
            <a:ext cx="1714200" cy="70500"/>
          </a:xfrm>
          <a:prstGeom prst="straightConnector1">
            <a:avLst/>
          </a:prstGeom>
          <a:noFill/>
          <a:ln cap="flat" cmpd="sng" w="19050">
            <a:solidFill>
              <a:schemeClr val="dk2"/>
            </a:solidFill>
            <a:prstDash val="solid"/>
            <a:round/>
            <a:headEnd len="med" w="med" type="none"/>
            <a:tailEnd len="med" w="med" type="triangle"/>
          </a:ln>
        </p:spPr>
      </p:cxnSp>
      <p:cxnSp>
        <p:nvCxnSpPr>
          <p:cNvPr id="3371" name="Google Shape;3371;p238"/>
          <p:cNvCxnSpPr>
            <a:stCxn id="3364" idx="4"/>
            <a:endCxn id="3362" idx="0"/>
          </p:cNvCxnSpPr>
          <p:nvPr/>
        </p:nvCxnSpPr>
        <p:spPr>
          <a:xfrm flipH="1">
            <a:off x="2241275" y="3049425"/>
            <a:ext cx="43200" cy="1170600"/>
          </a:xfrm>
          <a:prstGeom prst="straightConnector1">
            <a:avLst/>
          </a:prstGeom>
          <a:noFill/>
          <a:ln cap="flat" cmpd="sng" w="38100">
            <a:solidFill>
              <a:srgbClr val="6AA84F"/>
            </a:solidFill>
            <a:prstDash val="solid"/>
            <a:round/>
            <a:headEnd len="med" w="med" type="none"/>
            <a:tailEnd len="med" w="med" type="triangle"/>
          </a:ln>
        </p:spPr>
      </p:cxnSp>
      <p:cxnSp>
        <p:nvCxnSpPr>
          <p:cNvPr id="3372" name="Google Shape;3372;p238"/>
          <p:cNvCxnSpPr>
            <a:stCxn id="3365" idx="4"/>
            <a:endCxn id="3363" idx="0"/>
          </p:cNvCxnSpPr>
          <p:nvPr/>
        </p:nvCxnSpPr>
        <p:spPr>
          <a:xfrm>
            <a:off x="4516100" y="2978900"/>
            <a:ext cx="55800" cy="1241100"/>
          </a:xfrm>
          <a:prstGeom prst="straightConnector1">
            <a:avLst/>
          </a:prstGeom>
          <a:noFill/>
          <a:ln cap="flat" cmpd="sng" w="19050">
            <a:solidFill>
              <a:schemeClr val="dk2"/>
            </a:solidFill>
            <a:prstDash val="solid"/>
            <a:round/>
            <a:headEnd len="med" w="med" type="none"/>
            <a:tailEnd len="med" w="med" type="triangle"/>
          </a:ln>
        </p:spPr>
      </p:cxnSp>
      <p:cxnSp>
        <p:nvCxnSpPr>
          <p:cNvPr id="3373" name="Google Shape;3373;p238"/>
          <p:cNvCxnSpPr>
            <a:stCxn id="3363" idx="2"/>
            <a:endCxn id="3362" idx="6"/>
          </p:cNvCxnSpPr>
          <p:nvPr/>
        </p:nvCxnSpPr>
        <p:spPr>
          <a:xfrm rot="10800000">
            <a:off x="2500050" y="4486625"/>
            <a:ext cx="1813200" cy="0"/>
          </a:xfrm>
          <a:prstGeom prst="straightConnector1">
            <a:avLst/>
          </a:prstGeom>
          <a:noFill/>
          <a:ln cap="flat" cmpd="sng" w="19050">
            <a:solidFill>
              <a:schemeClr val="dk2"/>
            </a:solidFill>
            <a:prstDash val="solid"/>
            <a:round/>
            <a:headEnd len="med" w="med" type="none"/>
            <a:tailEnd len="med" w="med" type="triangle"/>
          </a:ln>
        </p:spPr>
      </p:cxnSp>
      <p:sp>
        <p:nvSpPr>
          <p:cNvPr id="3374" name="Google Shape;3374;p238"/>
          <p:cNvSpPr/>
          <p:nvPr/>
        </p:nvSpPr>
        <p:spPr>
          <a:xfrm>
            <a:off x="875742" y="1087450"/>
            <a:ext cx="1138650" cy="3407775"/>
          </a:xfrm>
          <a:custGeom>
            <a:rect b="b" l="l" r="r" t="t"/>
            <a:pathLst>
              <a:path extrusionOk="0" h="136311" w="45546">
                <a:moveTo>
                  <a:pt x="45228" y="136311"/>
                </a:moveTo>
                <a:cubicBezTo>
                  <a:pt x="37691" y="124793"/>
                  <a:pt x="-50" y="89919"/>
                  <a:pt x="3" y="67200"/>
                </a:cubicBezTo>
                <a:cubicBezTo>
                  <a:pt x="56" y="44482"/>
                  <a:pt x="37956" y="11200"/>
                  <a:pt x="45546" y="0"/>
                </a:cubicBezTo>
              </a:path>
            </a:pathLst>
          </a:custGeom>
          <a:noFill/>
          <a:ln cap="flat" cmpd="sng" w="28575">
            <a:solidFill>
              <a:srgbClr val="B45F06"/>
            </a:solidFill>
            <a:prstDash val="solid"/>
            <a:round/>
            <a:headEnd len="med" w="med" type="none"/>
            <a:tailEnd len="med" w="med" type="triangle"/>
          </a:ln>
        </p:spPr>
      </p:sp>
      <p:cxnSp>
        <p:nvCxnSpPr>
          <p:cNvPr id="3375" name="Google Shape;3375;p238"/>
          <p:cNvCxnSpPr>
            <a:stCxn id="3361" idx="5"/>
            <a:endCxn id="3365" idx="1"/>
          </p:cNvCxnSpPr>
          <p:nvPr/>
        </p:nvCxnSpPr>
        <p:spPr>
          <a:xfrm>
            <a:off x="2424264" y="1160560"/>
            <a:ext cx="1908900" cy="1363200"/>
          </a:xfrm>
          <a:prstGeom prst="straightConnector1">
            <a:avLst/>
          </a:prstGeom>
          <a:noFill/>
          <a:ln cap="flat" cmpd="sng" w="19050">
            <a:solidFill>
              <a:schemeClr val="dk2"/>
            </a:solidFill>
            <a:prstDash val="solid"/>
            <a:round/>
            <a:headEnd len="med" w="med" type="none"/>
            <a:tailEnd len="med" w="med" type="triangle"/>
          </a:ln>
        </p:spPr>
      </p:cxnSp>
      <p:sp>
        <p:nvSpPr>
          <p:cNvPr id="3376" name="Google Shape;3376;p238"/>
          <p:cNvSpPr txBox="1"/>
          <p:nvPr/>
        </p:nvSpPr>
        <p:spPr>
          <a:xfrm>
            <a:off x="1603800" y="673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a:t>
            </a:r>
            <a:r>
              <a:rPr lang="en"/>
              <a:t>/</a:t>
            </a:r>
            <a:endParaRPr/>
          </a:p>
        </p:txBody>
      </p:sp>
      <p:sp>
        <p:nvSpPr>
          <p:cNvPr id="3377" name="Google Shape;3377;p238"/>
          <p:cNvSpPr txBox="1"/>
          <p:nvPr/>
        </p:nvSpPr>
        <p:spPr>
          <a:xfrm>
            <a:off x="1527600" y="2578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a:t>
            </a:r>
            <a:r>
              <a:rPr lang="en"/>
              <a:t>/</a:t>
            </a:r>
            <a:endParaRPr/>
          </a:p>
        </p:txBody>
      </p:sp>
      <p:sp>
        <p:nvSpPr>
          <p:cNvPr id="3378" name="Google Shape;3378;p238"/>
          <p:cNvSpPr txBox="1"/>
          <p:nvPr/>
        </p:nvSpPr>
        <p:spPr>
          <a:xfrm>
            <a:off x="1451400" y="4331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2</a:t>
            </a:r>
            <a:r>
              <a:rPr lang="en"/>
              <a:t>/</a:t>
            </a:r>
            <a:endParaRPr>
              <a:solidFill>
                <a:srgbClr val="38761D"/>
              </a:solidFill>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2" name="Shape 3382"/>
        <p:cNvGrpSpPr/>
        <p:nvPr/>
      </p:nvGrpSpPr>
      <p:grpSpPr>
        <a:xfrm>
          <a:off x="0" y="0"/>
          <a:ext cx="0" cy="0"/>
          <a:chOff x="0" y="0"/>
          <a:chExt cx="0" cy="0"/>
        </a:xfrm>
      </p:grpSpPr>
      <p:sp>
        <p:nvSpPr>
          <p:cNvPr id="3383" name="Google Shape;3383;p239"/>
          <p:cNvSpPr/>
          <p:nvPr/>
        </p:nvSpPr>
        <p:spPr>
          <a:xfrm>
            <a:off x="1982550" y="7052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3384" name="Google Shape;3384;p239"/>
          <p:cNvSpPr/>
          <p:nvPr/>
        </p:nvSpPr>
        <p:spPr>
          <a:xfrm>
            <a:off x="19825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239"/>
          <p:cNvSpPr/>
          <p:nvPr/>
        </p:nvSpPr>
        <p:spPr>
          <a:xfrm>
            <a:off x="43132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239"/>
          <p:cNvSpPr/>
          <p:nvPr/>
        </p:nvSpPr>
        <p:spPr>
          <a:xfrm>
            <a:off x="2025725" y="25160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239"/>
          <p:cNvSpPr/>
          <p:nvPr/>
        </p:nvSpPr>
        <p:spPr>
          <a:xfrm>
            <a:off x="4257350" y="2445500"/>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239"/>
          <p:cNvSpPr/>
          <p:nvPr/>
        </p:nvSpPr>
        <p:spPr>
          <a:xfrm>
            <a:off x="4257350" y="6710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89" name="Google Shape;3389;p239"/>
          <p:cNvCxnSpPr>
            <a:stCxn id="3383" idx="4"/>
            <a:endCxn id="3386" idx="0"/>
          </p:cNvCxnSpPr>
          <p:nvPr/>
        </p:nvCxnSpPr>
        <p:spPr>
          <a:xfrm>
            <a:off x="2241300" y="1238675"/>
            <a:ext cx="43200" cy="1277400"/>
          </a:xfrm>
          <a:prstGeom prst="straightConnector1">
            <a:avLst/>
          </a:prstGeom>
          <a:noFill/>
          <a:ln cap="flat" cmpd="sng" w="38100">
            <a:solidFill>
              <a:srgbClr val="6AA84F"/>
            </a:solidFill>
            <a:prstDash val="solid"/>
            <a:round/>
            <a:headEnd len="med" w="med" type="none"/>
            <a:tailEnd len="med" w="med" type="triangle"/>
          </a:ln>
        </p:spPr>
      </p:cxnSp>
      <p:cxnSp>
        <p:nvCxnSpPr>
          <p:cNvPr id="3390" name="Google Shape;3390;p239"/>
          <p:cNvCxnSpPr>
            <a:stCxn id="3388" idx="2"/>
            <a:endCxn id="3383" idx="6"/>
          </p:cNvCxnSpPr>
          <p:nvPr/>
        </p:nvCxnSpPr>
        <p:spPr>
          <a:xfrm flipH="1">
            <a:off x="2499950" y="937775"/>
            <a:ext cx="1757400" cy="34200"/>
          </a:xfrm>
          <a:prstGeom prst="straightConnector1">
            <a:avLst/>
          </a:prstGeom>
          <a:noFill/>
          <a:ln cap="flat" cmpd="sng" w="19050">
            <a:solidFill>
              <a:schemeClr val="dk2"/>
            </a:solidFill>
            <a:prstDash val="solid"/>
            <a:round/>
            <a:headEnd len="med" w="med" type="none"/>
            <a:tailEnd len="med" w="med" type="triangle"/>
          </a:ln>
        </p:spPr>
      </p:cxnSp>
      <p:cxnSp>
        <p:nvCxnSpPr>
          <p:cNvPr id="3391" name="Google Shape;3391;p239"/>
          <p:cNvCxnSpPr>
            <a:stCxn id="3388" idx="4"/>
            <a:endCxn id="3387" idx="0"/>
          </p:cNvCxnSpPr>
          <p:nvPr/>
        </p:nvCxnSpPr>
        <p:spPr>
          <a:xfrm>
            <a:off x="4516100" y="1204475"/>
            <a:ext cx="0" cy="1241100"/>
          </a:xfrm>
          <a:prstGeom prst="straightConnector1">
            <a:avLst/>
          </a:prstGeom>
          <a:noFill/>
          <a:ln cap="flat" cmpd="sng" w="19050">
            <a:solidFill>
              <a:schemeClr val="dk2"/>
            </a:solidFill>
            <a:prstDash val="solid"/>
            <a:round/>
            <a:headEnd len="med" w="med" type="none"/>
            <a:tailEnd len="med" w="med" type="triangle"/>
          </a:ln>
        </p:spPr>
      </p:cxnSp>
      <p:cxnSp>
        <p:nvCxnSpPr>
          <p:cNvPr id="3392" name="Google Shape;3392;p239"/>
          <p:cNvCxnSpPr>
            <a:stCxn id="3386" idx="6"/>
            <a:endCxn id="3387" idx="2"/>
          </p:cNvCxnSpPr>
          <p:nvPr/>
        </p:nvCxnSpPr>
        <p:spPr>
          <a:xfrm flipH="1" rot="10800000">
            <a:off x="2543225" y="2712225"/>
            <a:ext cx="1714200" cy="70500"/>
          </a:xfrm>
          <a:prstGeom prst="straightConnector1">
            <a:avLst/>
          </a:prstGeom>
          <a:noFill/>
          <a:ln cap="flat" cmpd="sng" w="19050">
            <a:solidFill>
              <a:schemeClr val="dk2"/>
            </a:solidFill>
            <a:prstDash val="solid"/>
            <a:round/>
            <a:headEnd len="med" w="med" type="none"/>
            <a:tailEnd len="med" w="med" type="triangle"/>
          </a:ln>
        </p:spPr>
      </p:cxnSp>
      <p:cxnSp>
        <p:nvCxnSpPr>
          <p:cNvPr id="3393" name="Google Shape;3393;p239"/>
          <p:cNvCxnSpPr>
            <a:stCxn id="3386" idx="4"/>
            <a:endCxn id="3384" idx="0"/>
          </p:cNvCxnSpPr>
          <p:nvPr/>
        </p:nvCxnSpPr>
        <p:spPr>
          <a:xfrm flipH="1">
            <a:off x="2241275" y="3049425"/>
            <a:ext cx="43200" cy="1170600"/>
          </a:xfrm>
          <a:prstGeom prst="straightConnector1">
            <a:avLst/>
          </a:prstGeom>
          <a:noFill/>
          <a:ln cap="flat" cmpd="sng" w="38100">
            <a:solidFill>
              <a:srgbClr val="6AA84F"/>
            </a:solidFill>
            <a:prstDash val="solid"/>
            <a:round/>
            <a:headEnd len="med" w="med" type="none"/>
            <a:tailEnd len="med" w="med" type="triangle"/>
          </a:ln>
        </p:spPr>
      </p:cxnSp>
      <p:cxnSp>
        <p:nvCxnSpPr>
          <p:cNvPr id="3394" name="Google Shape;3394;p239"/>
          <p:cNvCxnSpPr>
            <a:stCxn id="3387" idx="4"/>
            <a:endCxn id="3385" idx="0"/>
          </p:cNvCxnSpPr>
          <p:nvPr/>
        </p:nvCxnSpPr>
        <p:spPr>
          <a:xfrm>
            <a:off x="4516100" y="2978900"/>
            <a:ext cx="55800" cy="1241100"/>
          </a:xfrm>
          <a:prstGeom prst="straightConnector1">
            <a:avLst/>
          </a:prstGeom>
          <a:noFill/>
          <a:ln cap="flat" cmpd="sng" w="19050">
            <a:solidFill>
              <a:schemeClr val="dk2"/>
            </a:solidFill>
            <a:prstDash val="solid"/>
            <a:round/>
            <a:headEnd len="med" w="med" type="none"/>
            <a:tailEnd len="med" w="med" type="triangle"/>
          </a:ln>
        </p:spPr>
      </p:cxnSp>
      <p:cxnSp>
        <p:nvCxnSpPr>
          <p:cNvPr id="3395" name="Google Shape;3395;p239"/>
          <p:cNvCxnSpPr>
            <a:stCxn id="3385" idx="2"/>
            <a:endCxn id="3384" idx="6"/>
          </p:cNvCxnSpPr>
          <p:nvPr/>
        </p:nvCxnSpPr>
        <p:spPr>
          <a:xfrm rot="10800000">
            <a:off x="2500050" y="4486625"/>
            <a:ext cx="1813200" cy="0"/>
          </a:xfrm>
          <a:prstGeom prst="straightConnector1">
            <a:avLst/>
          </a:prstGeom>
          <a:noFill/>
          <a:ln cap="flat" cmpd="sng" w="19050">
            <a:solidFill>
              <a:schemeClr val="dk2"/>
            </a:solidFill>
            <a:prstDash val="solid"/>
            <a:round/>
            <a:headEnd len="med" w="med" type="none"/>
            <a:tailEnd len="med" w="med" type="triangle"/>
          </a:ln>
        </p:spPr>
      </p:cxnSp>
      <p:sp>
        <p:nvSpPr>
          <p:cNvPr id="3396" name="Google Shape;3396;p239"/>
          <p:cNvSpPr/>
          <p:nvPr/>
        </p:nvSpPr>
        <p:spPr>
          <a:xfrm>
            <a:off x="875742" y="1087450"/>
            <a:ext cx="1138650" cy="3407775"/>
          </a:xfrm>
          <a:custGeom>
            <a:rect b="b" l="l" r="r" t="t"/>
            <a:pathLst>
              <a:path extrusionOk="0" h="136311" w="45546">
                <a:moveTo>
                  <a:pt x="45228" y="136311"/>
                </a:moveTo>
                <a:cubicBezTo>
                  <a:pt x="37691" y="124793"/>
                  <a:pt x="-50" y="89919"/>
                  <a:pt x="3" y="67200"/>
                </a:cubicBezTo>
                <a:cubicBezTo>
                  <a:pt x="56" y="44482"/>
                  <a:pt x="37956" y="11200"/>
                  <a:pt x="45546" y="0"/>
                </a:cubicBezTo>
              </a:path>
            </a:pathLst>
          </a:custGeom>
          <a:noFill/>
          <a:ln cap="flat" cmpd="sng" w="28575">
            <a:solidFill>
              <a:srgbClr val="B45F06"/>
            </a:solidFill>
            <a:prstDash val="solid"/>
            <a:round/>
            <a:headEnd len="med" w="med" type="none"/>
            <a:tailEnd len="med" w="med" type="triangle"/>
          </a:ln>
        </p:spPr>
      </p:sp>
      <p:cxnSp>
        <p:nvCxnSpPr>
          <p:cNvPr id="3397" name="Google Shape;3397;p239"/>
          <p:cNvCxnSpPr>
            <a:stCxn id="3383" idx="5"/>
            <a:endCxn id="3387" idx="1"/>
          </p:cNvCxnSpPr>
          <p:nvPr/>
        </p:nvCxnSpPr>
        <p:spPr>
          <a:xfrm>
            <a:off x="2424264" y="1160560"/>
            <a:ext cx="1908900" cy="1363200"/>
          </a:xfrm>
          <a:prstGeom prst="straightConnector1">
            <a:avLst/>
          </a:prstGeom>
          <a:noFill/>
          <a:ln cap="flat" cmpd="sng" w="19050">
            <a:solidFill>
              <a:schemeClr val="dk2"/>
            </a:solidFill>
            <a:prstDash val="solid"/>
            <a:round/>
            <a:headEnd len="med" w="med" type="none"/>
            <a:tailEnd len="med" w="med" type="triangle"/>
          </a:ln>
        </p:spPr>
      </p:cxnSp>
      <p:sp>
        <p:nvSpPr>
          <p:cNvPr id="3398" name="Google Shape;3398;p239"/>
          <p:cNvSpPr txBox="1"/>
          <p:nvPr/>
        </p:nvSpPr>
        <p:spPr>
          <a:xfrm>
            <a:off x="1603800" y="673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a:t>
            </a:r>
            <a:r>
              <a:rPr lang="en"/>
              <a:t>/</a:t>
            </a:r>
            <a:endParaRPr/>
          </a:p>
        </p:txBody>
      </p:sp>
      <p:sp>
        <p:nvSpPr>
          <p:cNvPr id="3399" name="Google Shape;3399;p239"/>
          <p:cNvSpPr txBox="1"/>
          <p:nvPr/>
        </p:nvSpPr>
        <p:spPr>
          <a:xfrm>
            <a:off x="1527600" y="2578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a:t>
            </a:r>
            <a:r>
              <a:rPr lang="en"/>
              <a:t>/</a:t>
            </a:r>
            <a:endParaRPr/>
          </a:p>
        </p:txBody>
      </p:sp>
      <p:sp>
        <p:nvSpPr>
          <p:cNvPr id="3400" name="Google Shape;3400;p239"/>
          <p:cNvSpPr txBox="1"/>
          <p:nvPr/>
        </p:nvSpPr>
        <p:spPr>
          <a:xfrm>
            <a:off x="1451400" y="4331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2</a:t>
            </a:r>
            <a:r>
              <a:rPr lang="en"/>
              <a:t>/</a:t>
            </a:r>
            <a:r>
              <a:rPr lang="en">
                <a:solidFill>
                  <a:srgbClr val="38761D"/>
                </a:solidFill>
              </a:rPr>
              <a:t>3</a:t>
            </a:r>
            <a:endParaRPr>
              <a:solidFill>
                <a:srgbClr val="38761D"/>
              </a:solidFill>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4" name="Shape 3404"/>
        <p:cNvGrpSpPr/>
        <p:nvPr/>
      </p:nvGrpSpPr>
      <p:grpSpPr>
        <a:xfrm>
          <a:off x="0" y="0"/>
          <a:ext cx="0" cy="0"/>
          <a:chOff x="0" y="0"/>
          <a:chExt cx="0" cy="0"/>
        </a:xfrm>
      </p:grpSpPr>
      <p:sp>
        <p:nvSpPr>
          <p:cNvPr id="3405" name="Google Shape;3405;p240"/>
          <p:cNvSpPr/>
          <p:nvPr/>
        </p:nvSpPr>
        <p:spPr>
          <a:xfrm>
            <a:off x="1982550" y="7052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3406" name="Google Shape;3406;p240"/>
          <p:cNvSpPr/>
          <p:nvPr/>
        </p:nvSpPr>
        <p:spPr>
          <a:xfrm>
            <a:off x="19825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240"/>
          <p:cNvSpPr/>
          <p:nvPr/>
        </p:nvSpPr>
        <p:spPr>
          <a:xfrm>
            <a:off x="43132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240"/>
          <p:cNvSpPr/>
          <p:nvPr/>
        </p:nvSpPr>
        <p:spPr>
          <a:xfrm>
            <a:off x="2025725" y="25160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240"/>
          <p:cNvSpPr/>
          <p:nvPr/>
        </p:nvSpPr>
        <p:spPr>
          <a:xfrm>
            <a:off x="4257350" y="2445500"/>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240"/>
          <p:cNvSpPr/>
          <p:nvPr/>
        </p:nvSpPr>
        <p:spPr>
          <a:xfrm>
            <a:off x="4257350" y="6710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11" name="Google Shape;3411;p240"/>
          <p:cNvCxnSpPr>
            <a:stCxn id="3405" idx="4"/>
            <a:endCxn id="3408" idx="0"/>
          </p:cNvCxnSpPr>
          <p:nvPr/>
        </p:nvCxnSpPr>
        <p:spPr>
          <a:xfrm>
            <a:off x="2241300" y="1238675"/>
            <a:ext cx="43200" cy="1277400"/>
          </a:xfrm>
          <a:prstGeom prst="straightConnector1">
            <a:avLst/>
          </a:prstGeom>
          <a:noFill/>
          <a:ln cap="flat" cmpd="sng" w="38100">
            <a:solidFill>
              <a:srgbClr val="6AA84F"/>
            </a:solidFill>
            <a:prstDash val="solid"/>
            <a:round/>
            <a:headEnd len="med" w="med" type="none"/>
            <a:tailEnd len="med" w="med" type="triangle"/>
          </a:ln>
        </p:spPr>
      </p:cxnSp>
      <p:cxnSp>
        <p:nvCxnSpPr>
          <p:cNvPr id="3412" name="Google Shape;3412;p240"/>
          <p:cNvCxnSpPr>
            <a:stCxn id="3410" idx="2"/>
            <a:endCxn id="3405" idx="6"/>
          </p:cNvCxnSpPr>
          <p:nvPr/>
        </p:nvCxnSpPr>
        <p:spPr>
          <a:xfrm flipH="1">
            <a:off x="2499950" y="937775"/>
            <a:ext cx="1757400" cy="34200"/>
          </a:xfrm>
          <a:prstGeom prst="straightConnector1">
            <a:avLst/>
          </a:prstGeom>
          <a:noFill/>
          <a:ln cap="flat" cmpd="sng" w="19050">
            <a:solidFill>
              <a:schemeClr val="dk2"/>
            </a:solidFill>
            <a:prstDash val="solid"/>
            <a:round/>
            <a:headEnd len="med" w="med" type="none"/>
            <a:tailEnd len="med" w="med" type="triangle"/>
          </a:ln>
        </p:spPr>
      </p:cxnSp>
      <p:cxnSp>
        <p:nvCxnSpPr>
          <p:cNvPr id="3413" name="Google Shape;3413;p240"/>
          <p:cNvCxnSpPr>
            <a:stCxn id="3410" idx="4"/>
            <a:endCxn id="3409" idx="0"/>
          </p:cNvCxnSpPr>
          <p:nvPr/>
        </p:nvCxnSpPr>
        <p:spPr>
          <a:xfrm>
            <a:off x="4516100" y="1204475"/>
            <a:ext cx="0" cy="1241100"/>
          </a:xfrm>
          <a:prstGeom prst="straightConnector1">
            <a:avLst/>
          </a:prstGeom>
          <a:noFill/>
          <a:ln cap="flat" cmpd="sng" w="19050">
            <a:solidFill>
              <a:schemeClr val="dk2"/>
            </a:solidFill>
            <a:prstDash val="solid"/>
            <a:round/>
            <a:headEnd len="med" w="med" type="none"/>
            <a:tailEnd len="med" w="med" type="triangle"/>
          </a:ln>
        </p:spPr>
      </p:cxnSp>
      <p:cxnSp>
        <p:nvCxnSpPr>
          <p:cNvPr id="3414" name="Google Shape;3414;p240"/>
          <p:cNvCxnSpPr>
            <a:stCxn id="3408" idx="6"/>
            <a:endCxn id="3409" idx="2"/>
          </p:cNvCxnSpPr>
          <p:nvPr/>
        </p:nvCxnSpPr>
        <p:spPr>
          <a:xfrm flipH="1" rot="10800000">
            <a:off x="2543225" y="2712225"/>
            <a:ext cx="1714200" cy="70500"/>
          </a:xfrm>
          <a:prstGeom prst="straightConnector1">
            <a:avLst/>
          </a:prstGeom>
          <a:noFill/>
          <a:ln cap="flat" cmpd="sng" w="38100">
            <a:solidFill>
              <a:srgbClr val="6AA84F"/>
            </a:solidFill>
            <a:prstDash val="solid"/>
            <a:round/>
            <a:headEnd len="med" w="med" type="none"/>
            <a:tailEnd len="med" w="med" type="triangle"/>
          </a:ln>
        </p:spPr>
      </p:cxnSp>
      <p:cxnSp>
        <p:nvCxnSpPr>
          <p:cNvPr id="3415" name="Google Shape;3415;p240"/>
          <p:cNvCxnSpPr>
            <a:stCxn id="3408" idx="4"/>
            <a:endCxn id="3406" idx="0"/>
          </p:cNvCxnSpPr>
          <p:nvPr/>
        </p:nvCxnSpPr>
        <p:spPr>
          <a:xfrm flipH="1">
            <a:off x="2241275" y="3049425"/>
            <a:ext cx="43200" cy="1170600"/>
          </a:xfrm>
          <a:prstGeom prst="straightConnector1">
            <a:avLst/>
          </a:prstGeom>
          <a:noFill/>
          <a:ln cap="flat" cmpd="sng" w="38100">
            <a:solidFill>
              <a:srgbClr val="6AA84F"/>
            </a:solidFill>
            <a:prstDash val="solid"/>
            <a:round/>
            <a:headEnd len="med" w="med" type="none"/>
            <a:tailEnd len="med" w="med" type="triangle"/>
          </a:ln>
        </p:spPr>
      </p:cxnSp>
      <p:cxnSp>
        <p:nvCxnSpPr>
          <p:cNvPr id="3416" name="Google Shape;3416;p240"/>
          <p:cNvCxnSpPr>
            <a:stCxn id="3409" idx="4"/>
            <a:endCxn id="3407" idx="0"/>
          </p:cNvCxnSpPr>
          <p:nvPr/>
        </p:nvCxnSpPr>
        <p:spPr>
          <a:xfrm>
            <a:off x="4516100" y="2978900"/>
            <a:ext cx="55800" cy="1241100"/>
          </a:xfrm>
          <a:prstGeom prst="straightConnector1">
            <a:avLst/>
          </a:prstGeom>
          <a:noFill/>
          <a:ln cap="flat" cmpd="sng" w="19050">
            <a:solidFill>
              <a:schemeClr val="dk2"/>
            </a:solidFill>
            <a:prstDash val="solid"/>
            <a:round/>
            <a:headEnd len="med" w="med" type="none"/>
            <a:tailEnd len="med" w="med" type="triangle"/>
          </a:ln>
        </p:spPr>
      </p:cxnSp>
      <p:cxnSp>
        <p:nvCxnSpPr>
          <p:cNvPr id="3417" name="Google Shape;3417;p240"/>
          <p:cNvCxnSpPr>
            <a:stCxn id="3407" idx="2"/>
            <a:endCxn id="3406" idx="6"/>
          </p:cNvCxnSpPr>
          <p:nvPr/>
        </p:nvCxnSpPr>
        <p:spPr>
          <a:xfrm rot="10800000">
            <a:off x="2500050" y="4486625"/>
            <a:ext cx="1813200" cy="0"/>
          </a:xfrm>
          <a:prstGeom prst="straightConnector1">
            <a:avLst/>
          </a:prstGeom>
          <a:noFill/>
          <a:ln cap="flat" cmpd="sng" w="19050">
            <a:solidFill>
              <a:schemeClr val="dk2"/>
            </a:solidFill>
            <a:prstDash val="solid"/>
            <a:round/>
            <a:headEnd len="med" w="med" type="none"/>
            <a:tailEnd len="med" w="med" type="triangle"/>
          </a:ln>
        </p:spPr>
      </p:cxnSp>
      <p:sp>
        <p:nvSpPr>
          <p:cNvPr id="3418" name="Google Shape;3418;p240"/>
          <p:cNvSpPr/>
          <p:nvPr/>
        </p:nvSpPr>
        <p:spPr>
          <a:xfrm>
            <a:off x="875742" y="1087450"/>
            <a:ext cx="1138650" cy="3407775"/>
          </a:xfrm>
          <a:custGeom>
            <a:rect b="b" l="l" r="r" t="t"/>
            <a:pathLst>
              <a:path extrusionOk="0" h="136311" w="45546">
                <a:moveTo>
                  <a:pt x="45228" y="136311"/>
                </a:moveTo>
                <a:cubicBezTo>
                  <a:pt x="37691" y="124793"/>
                  <a:pt x="-50" y="89919"/>
                  <a:pt x="3" y="67200"/>
                </a:cubicBezTo>
                <a:cubicBezTo>
                  <a:pt x="56" y="44482"/>
                  <a:pt x="37956" y="11200"/>
                  <a:pt x="45546" y="0"/>
                </a:cubicBezTo>
              </a:path>
            </a:pathLst>
          </a:custGeom>
          <a:noFill/>
          <a:ln cap="flat" cmpd="sng" w="28575">
            <a:solidFill>
              <a:srgbClr val="B45F06"/>
            </a:solidFill>
            <a:prstDash val="solid"/>
            <a:round/>
            <a:headEnd len="med" w="med" type="none"/>
            <a:tailEnd len="med" w="med" type="triangle"/>
          </a:ln>
        </p:spPr>
      </p:sp>
      <p:cxnSp>
        <p:nvCxnSpPr>
          <p:cNvPr id="3419" name="Google Shape;3419;p240"/>
          <p:cNvCxnSpPr>
            <a:stCxn id="3405" idx="5"/>
            <a:endCxn id="3409" idx="1"/>
          </p:cNvCxnSpPr>
          <p:nvPr/>
        </p:nvCxnSpPr>
        <p:spPr>
          <a:xfrm>
            <a:off x="2424264" y="1160560"/>
            <a:ext cx="1908900" cy="1363200"/>
          </a:xfrm>
          <a:prstGeom prst="straightConnector1">
            <a:avLst/>
          </a:prstGeom>
          <a:noFill/>
          <a:ln cap="flat" cmpd="sng" w="19050">
            <a:solidFill>
              <a:schemeClr val="dk2"/>
            </a:solidFill>
            <a:prstDash val="solid"/>
            <a:round/>
            <a:headEnd len="med" w="med" type="none"/>
            <a:tailEnd len="med" w="med" type="triangle"/>
          </a:ln>
        </p:spPr>
      </p:cxnSp>
      <p:sp>
        <p:nvSpPr>
          <p:cNvPr id="3420" name="Google Shape;3420;p240"/>
          <p:cNvSpPr txBox="1"/>
          <p:nvPr/>
        </p:nvSpPr>
        <p:spPr>
          <a:xfrm>
            <a:off x="1603800" y="673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a:t>
            </a:r>
            <a:r>
              <a:rPr lang="en"/>
              <a:t>/</a:t>
            </a:r>
            <a:endParaRPr/>
          </a:p>
        </p:txBody>
      </p:sp>
      <p:sp>
        <p:nvSpPr>
          <p:cNvPr id="3421" name="Google Shape;3421;p240"/>
          <p:cNvSpPr txBox="1"/>
          <p:nvPr/>
        </p:nvSpPr>
        <p:spPr>
          <a:xfrm>
            <a:off x="1527600" y="2578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a:t>
            </a:r>
            <a:r>
              <a:rPr lang="en"/>
              <a:t>/</a:t>
            </a:r>
            <a:endParaRPr/>
          </a:p>
        </p:txBody>
      </p:sp>
      <p:sp>
        <p:nvSpPr>
          <p:cNvPr id="3422" name="Google Shape;3422;p240"/>
          <p:cNvSpPr txBox="1"/>
          <p:nvPr/>
        </p:nvSpPr>
        <p:spPr>
          <a:xfrm>
            <a:off x="1451400" y="4331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2</a:t>
            </a:r>
            <a:r>
              <a:rPr lang="en"/>
              <a:t>/</a:t>
            </a:r>
            <a:r>
              <a:rPr lang="en">
                <a:solidFill>
                  <a:srgbClr val="38761D"/>
                </a:solidFill>
              </a:rPr>
              <a:t>3</a:t>
            </a:r>
            <a:endParaRPr>
              <a:solidFill>
                <a:srgbClr val="38761D"/>
              </a:solidFill>
            </a:endParaRPr>
          </a:p>
        </p:txBody>
      </p:sp>
      <p:sp>
        <p:nvSpPr>
          <p:cNvPr id="3423" name="Google Shape;3423;p240"/>
          <p:cNvSpPr txBox="1"/>
          <p:nvPr/>
        </p:nvSpPr>
        <p:spPr>
          <a:xfrm>
            <a:off x="4804200" y="25024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4</a:t>
            </a:r>
            <a:r>
              <a:rPr lang="en"/>
              <a:t>/</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7" name="Shape 3427"/>
        <p:cNvGrpSpPr/>
        <p:nvPr/>
      </p:nvGrpSpPr>
      <p:grpSpPr>
        <a:xfrm>
          <a:off x="0" y="0"/>
          <a:ext cx="0" cy="0"/>
          <a:chOff x="0" y="0"/>
          <a:chExt cx="0" cy="0"/>
        </a:xfrm>
      </p:grpSpPr>
      <p:sp>
        <p:nvSpPr>
          <p:cNvPr id="3428" name="Google Shape;3428;p241"/>
          <p:cNvSpPr/>
          <p:nvPr/>
        </p:nvSpPr>
        <p:spPr>
          <a:xfrm>
            <a:off x="1982550" y="7052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3429" name="Google Shape;3429;p241"/>
          <p:cNvSpPr/>
          <p:nvPr/>
        </p:nvSpPr>
        <p:spPr>
          <a:xfrm>
            <a:off x="19825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241"/>
          <p:cNvSpPr/>
          <p:nvPr/>
        </p:nvSpPr>
        <p:spPr>
          <a:xfrm>
            <a:off x="43132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241"/>
          <p:cNvSpPr/>
          <p:nvPr/>
        </p:nvSpPr>
        <p:spPr>
          <a:xfrm>
            <a:off x="2025725" y="25160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241"/>
          <p:cNvSpPr/>
          <p:nvPr/>
        </p:nvSpPr>
        <p:spPr>
          <a:xfrm>
            <a:off x="4257350" y="2445500"/>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241"/>
          <p:cNvSpPr/>
          <p:nvPr/>
        </p:nvSpPr>
        <p:spPr>
          <a:xfrm>
            <a:off x="4257350" y="6710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34" name="Google Shape;3434;p241"/>
          <p:cNvCxnSpPr>
            <a:stCxn id="3428" idx="4"/>
            <a:endCxn id="3431" idx="0"/>
          </p:cNvCxnSpPr>
          <p:nvPr/>
        </p:nvCxnSpPr>
        <p:spPr>
          <a:xfrm>
            <a:off x="2241300" y="1238675"/>
            <a:ext cx="43200" cy="1277400"/>
          </a:xfrm>
          <a:prstGeom prst="straightConnector1">
            <a:avLst/>
          </a:prstGeom>
          <a:noFill/>
          <a:ln cap="flat" cmpd="sng" w="38100">
            <a:solidFill>
              <a:srgbClr val="6AA84F"/>
            </a:solidFill>
            <a:prstDash val="solid"/>
            <a:round/>
            <a:headEnd len="med" w="med" type="none"/>
            <a:tailEnd len="med" w="med" type="triangle"/>
          </a:ln>
        </p:spPr>
      </p:cxnSp>
      <p:cxnSp>
        <p:nvCxnSpPr>
          <p:cNvPr id="3435" name="Google Shape;3435;p241"/>
          <p:cNvCxnSpPr>
            <a:stCxn id="3433" idx="2"/>
            <a:endCxn id="3428" idx="6"/>
          </p:cNvCxnSpPr>
          <p:nvPr/>
        </p:nvCxnSpPr>
        <p:spPr>
          <a:xfrm flipH="1">
            <a:off x="2499950" y="937775"/>
            <a:ext cx="1757400" cy="34200"/>
          </a:xfrm>
          <a:prstGeom prst="straightConnector1">
            <a:avLst/>
          </a:prstGeom>
          <a:noFill/>
          <a:ln cap="flat" cmpd="sng" w="19050">
            <a:solidFill>
              <a:schemeClr val="dk2"/>
            </a:solidFill>
            <a:prstDash val="solid"/>
            <a:round/>
            <a:headEnd len="med" w="med" type="none"/>
            <a:tailEnd len="med" w="med" type="triangle"/>
          </a:ln>
        </p:spPr>
      </p:cxnSp>
      <p:cxnSp>
        <p:nvCxnSpPr>
          <p:cNvPr id="3436" name="Google Shape;3436;p241"/>
          <p:cNvCxnSpPr>
            <a:stCxn id="3433" idx="4"/>
            <a:endCxn id="3432" idx="0"/>
          </p:cNvCxnSpPr>
          <p:nvPr/>
        </p:nvCxnSpPr>
        <p:spPr>
          <a:xfrm>
            <a:off x="4516100" y="1204475"/>
            <a:ext cx="0" cy="1241100"/>
          </a:xfrm>
          <a:prstGeom prst="straightConnector1">
            <a:avLst/>
          </a:prstGeom>
          <a:noFill/>
          <a:ln cap="flat" cmpd="sng" w="19050">
            <a:solidFill>
              <a:schemeClr val="dk2"/>
            </a:solidFill>
            <a:prstDash val="solid"/>
            <a:round/>
            <a:headEnd len="med" w="med" type="none"/>
            <a:tailEnd len="med" w="med" type="triangle"/>
          </a:ln>
        </p:spPr>
      </p:cxnSp>
      <p:cxnSp>
        <p:nvCxnSpPr>
          <p:cNvPr id="3437" name="Google Shape;3437;p241"/>
          <p:cNvCxnSpPr>
            <a:stCxn id="3431" idx="6"/>
            <a:endCxn id="3432" idx="2"/>
          </p:cNvCxnSpPr>
          <p:nvPr/>
        </p:nvCxnSpPr>
        <p:spPr>
          <a:xfrm flipH="1" rot="10800000">
            <a:off x="2543225" y="2712225"/>
            <a:ext cx="1714200" cy="70500"/>
          </a:xfrm>
          <a:prstGeom prst="straightConnector1">
            <a:avLst/>
          </a:prstGeom>
          <a:noFill/>
          <a:ln cap="flat" cmpd="sng" w="38100">
            <a:solidFill>
              <a:srgbClr val="6AA84F"/>
            </a:solidFill>
            <a:prstDash val="solid"/>
            <a:round/>
            <a:headEnd len="med" w="med" type="none"/>
            <a:tailEnd len="med" w="med" type="triangle"/>
          </a:ln>
        </p:spPr>
      </p:cxnSp>
      <p:cxnSp>
        <p:nvCxnSpPr>
          <p:cNvPr id="3438" name="Google Shape;3438;p241"/>
          <p:cNvCxnSpPr>
            <a:stCxn id="3431" idx="4"/>
            <a:endCxn id="3429" idx="0"/>
          </p:cNvCxnSpPr>
          <p:nvPr/>
        </p:nvCxnSpPr>
        <p:spPr>
          <a:xfrm flipH="1">
            <a:off x="2241275" y="3049425"/>
            <a:ext cx="43200" cy="1170600"/>
          </a:xfrm>
          <a:prstGeom prst="straightConnector1">
            <a:avLst/>
          </a:prstGeom>
          <a:noFill/>
          <a:ln cap="flat" cmpd="sng" w="38100">
            <a:solidFill>
              <a:srgbClr val="6AA84F"/>
            </a:solidFill>
            <a:prstDash val="solid"/>
            <a:round/>
            <a:headEnd len="med" w="med" type="none"/>
            <a:tailEnd len="med" w="med" type="triangle"/>
          </a:ln>
        </p:spPr>
      </p:cxnSp>
      <p:cxnSp>
        <p:nvCxnSpPr>
          <p:cNvPr id="3439" name="Google Shape;3439;p241"/>
          <p:cNvCxnSpPr>
            <a:stCxn id="3432" idx="4"/>
            <a:endCxn id="3430" idx="0"/>
          </p:cNvCxnSpPr>
          <p:nvPr/>
        </p:nvCxnSpPr>
        <p:spPr>
          <a:xfrm>
            <a:off x="4516100" y="2978900"/>
            <a:ext cx="55800" cy="1241100"/>
          </a:xfrm>
          <a:prstGeom prst="straightConnector1">
            <a:avLst/>
          </a:prstGeom>
          <a:noFill/>
          <a:ln cap="flat" cmpd="sng" w="38100">
            <a:solidFill>
              <a:srgbClr val="6AA84F"/>
            </a:solidFill>
            <a:prstDash val="solid"/>
            <a:round/>
            <a:headEnd len="med" w="med" type="none"/>
            <a:tailEnd len="med" w="med" type="triangle"/>
          </a:ln>
        </p:spPr>
      </p:cxnSp>
      <p:cxnSp>
        <p:nvCxnSpPr>
          <p:cNvPr id="3440" name="Google Shape;3440;p241"/>
          <p:cNvCxnSpPr>
            <a:stCxn id="3430" idx="2"/>
            <a:endCxn id="3429" idx="6"/>
          </p:cNvCxnSpPr>
          <p:nvPr/>
        </p:nvCxnSpPr>
        <p:spPr>
          <a:xfrm rot="10800000">
            <a:off x="2500050" y="4486625"/>
            <a:ext cx="1813200" cy="0"/>
          </a:xfrm>
          <a:prstGeom prst="straightConnector1">
            <a:avLst/>
          </a:prstGeom>
          <a:noFill/>
          <a:ln cap="flat" cmpd="sng" w="19050">
            <a:solidFill>
              <a:schemeClr val="dk2"/>
            </a:solidFill>
            <a:prstDash val="solid"/>
            <a:round/>
            <a:headEnd len="med" w="med" type="none"/>
            <a:tailEnd len="med" w="med" type="triangle"/>
          </a:ln>
        </p:spPr>
      </p:cxnSp>
      <p:sp>
        <p:nvSpPr>
          <p:cNvPr id="3441" name="Google Shape;3441;p241"/>
          <p:cNvSpPr/>
          <p:nvPr/>
        </p:nvSpPr>
        <p:spPr>
          <a:xfrm>
            <a:off x="875742" y="1087450"/>
            <a:ext cx="1138650" cy="3407775"/>
          </a:xfrm>
          <a:custGeom>
            <a:rect b="b" l="l" r="r" t="t"/>
            <a:pathLst>
              <a:path extrusionOk="0" h="136311" w="45546">
                <a:moveTo>
                  <a:pt x="45228" y="136311"/>
                </a:moveTo>
                <a:cubicBezTo>
                  <a:pt x="37691" y="124793"/>
                  <a:pt x="-50" y="89919"/>
                  <a:pt x="3" y="67200"/>
                </a:cubicBezTo>
                <a:cubicBezTo>
                  <a:pt x="56" y="44482"/>
                  <a:pt x="37956" y="11200"/>
                  <a:pt x="45546" y="0"/>
                </a:cubicBezTo>
              </a:path>
            </a:pathLst>
          </a:custGeom>
          <a:noFill/>
          <a:ln cap="flat" cmpd="sng" w="28575">
            <a:solidFill>
              <a:srgbClr val="B45F06"/>
            </a:solidFill>
            <a:prstDash val="solid"/>
            <a:round/>
            <a:headEnd len="med" w="med" type="none"/>
            <a:tailEnd len="med" w="med" type="triangle"/>
          </a:ln>
        </p:spPr>
      </p:sp>
      <p:cxnSp>
        <p:nvCxnSpPr>
          <p:cNvPr id="3442" name="Google Shape;3442;p241"/>
          <p:cNvCxnSpPr>
            <a:stCxn id="3428" idx="5"/>
            <a:endCxn id="3432" idx="1"/>
          </p:cNvCxnSpPr>
          <p:nvPr/>
        </p:nvCxnSpPr>
        <p:spPr>
          <a:xfrm>
            <a:off x="2424264" y="1160560"/>
            <a:ext cx="1908900" cy="1363200"/>
          </a:xfrm>
          <a:prstGeom prst="straightConnector1">
            <a:avLst/>
          </a:prstGeom>
          <a:noFill/>
          <a:ln cap="flat" cmpd="sng" w="19050">
            <a:solidFill>
              <a:schemeClr val="dk2"/>
            </a:solidFill>
            <a:prstDash val="solid"/>
            <a:round/>
            <a:headEnd len="med" w="med" type="none"/>
            <a:tailEnd len="med" w="med" type="triangle"/>
          </a:ln>
        </p:spPr>
      </p:cxnSp>
      <p:sp>
        <p:nvSpPr>
          <p:cNvPr id="3443" name="Google Shape;3443;p241"/>
          <p:cNvSpPr txBox="1"/>
          <p:nvPr/>
        </p:nvSpPr>
        <p:spPr>
          <a:xfrm>
            <a:off x="1603800" y="673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a:t>
            </a:r>
            <a:r>
              <a:rPr lang="en"/>
              <a:t>/</a:t>
            </a:r>
            <a:endParaRPr/>
          </a:p>
        </p:txBody>
      </p:sp>
      <p:sp>
        <p:nvSpPr>
          <p:cNvPr id="3444" name="Google Shape;3444;p241"/>
          <p:cNvSpPr txBox="1"/>
          <p:nvPr/>
        </p:nvSpPr>
        <p:spPr>
          <a:xfrm>
            <a:off x="1527600" y="2578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a:t>
            </a:r>
            <a:r>
              <a:rPr lang="en"/>
              <a:t>/</a:t>
            </a:r>
            <a:endParaRPr/>
          </a:p>
        </p:txBody>
      </p:sp>
      <p:sp>
        <p:nvSpPr>
          <p:cNvPr id="3445" name="Google Shape;3445;p241"/>
          <p:cNvSpPr txBox="1"/>
          <p:nvPr/>
        </p:nvSpPr>
        <p:spPr>
          <a:xfrm>
            <a:off x="1451400" y="4331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2</a:t>
            </a:r>
            <a:r>
              <a:rPr lang="en"/>
              <a:t>/</a:t>
            </a:r>
            <a:r>
              <a:rPr lang="en">
                <a:solidFill>
                  <a:srgbClr val="38761D"/>
                </a:solidFill>
              </a:rPr>
              <a:t>3</a:t>
            </a:r>
            <a:endParaRPr>
              <a:solidFill>
                <a:srgbClr val="38761D"/>
              </a:solidFill>
            </a:endParaRPr>
          </a:p>
        </p:txBody>
      </p:sp>
      <p:sp>
        <p:nvSpPr>
          <p:cNvPr id="3446" name="Google Shape;3446;p241"/>
          <p:cNvSpPr txBox="1"/>
          <p:nvPr/>
        </p:nvSpPr>
        <p:spPr>
          <a:xfrm>
            <a:off x="4804200" y="25024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4</a:t>
            </a:r>
            <a:r>
              <a:rPr lang="en"/>
              <a:t>/</a:t>
            </a:r>
            <a:endParaRPr/>
          </a:p>
        </p:txBody>
      </p:sp>
      <p:sp>
        <p:nvSpPr>
          <p:cNvPr id="3447" name="Google Shape;3447;p241"/>
          <p:cNvSpPr txBox="1"/>
          <p:nvPr/>
        </p:nvSpPr>
        <p:spPr>
          <a:xfrm>
            <a:off x="4880400" y="42550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5</a:t>
            </a:r>
            <a:r>
              <a:rPr lang="en"/>
              <a: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5"/>
          <p:cNvSpPr txBox="1"/>
          <p:nvPr/>
        </p:nvSpPr>
        <p:spPr>
          <a:xfrm>
            <a:off x="641575" y="226250"/>
            <a:ext cx="4349700" cy="38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t>
            </a:r>
            <a:r>
              <a:rPr lang="en" sz="2000"/>
              <a:t>I observe that the numbers of bridges written next to the letters A, B, C, etc. together add up to twice the total number of bridges. The reason for this is that, in the calculation where every bridge leading to a given area is counted, each bridge is counted twice, once for each of the two areas which it joins.</a:t>
            </a:r>
            <a:r>
              <a:rPr lang="en" sz="2000"/>
              <a: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pic>
        <p:nvPicPr>
          <p:cNvPr id="250" name="Google Shape;250;p35"/>
          <p:cNvPicPr preferRelativeResize="0"/>
          <p:nvPr/>
        </p:nvPicPr>
        <p:blipFill>
          <a:blip r:embed="rId3">
            <a:alphaModFix/>
          </a:blip>
          <a:stretch>
            <a:fillRect/>
          </a:stretch>
        </p:blipFill>
        <p:spPr>
          <a:xfrm>
            <a:off x="5186839" y="0"/>
            <a:ext cx="3951922" cy="5143500"/>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1" name="Shape 3451"/>
        <p:cNvGrpSpPr/>
        <p:nvPr/>
      </p:nvGrpSpPr>
      <p:grpSpPr>
        <a:xfrm>
          <a:off x="0" y="0"/>
          <a:ext cx="0" cy="0"/>
          <a:chOff x="0" y="0"/>
          <a:chExt cx="0" cy="0"/>
        </a:xfrm>
      </p:grpSpPr>
      <p:sp>
        <p:nvSpPr>
          <p:cNvPr id="3452" name="Google Shape;3452;p242"/>
          <p:cNvSpPr/>
          <p:nvPr/>
        </p:nvSpPr>
        <p:spPr>
          <a:xfrm>
            <a:off x="1982550" y="7052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3453" name="Google Shape;3453;p242"/>
          <p:cNvSpPr/>
          <p:nvPr/>
        </p:nvSpPr>
        <p:spPr>
          <a:xfrm>
            <a:off x="19825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242"/>
          <p:cNvSpPr/>
          <p:nvPr/>
        </p:nvSpPr>
        <p:spPr>
          <a:xfrm>
            <a:off x="43132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242"/>
          <p:cNvSpPr/>
          <p:nvPr/>
        </p:nvSpPr>
        <p:spPr>
          <a:xfrm>
            <a:off x="2025725" y="25160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242"/>
          <p:cNvSpPr/>
          <p:nvPr/>
        </p:nvSpPr>
        <p:spPr>
          <a:xfrm>
            <a:off x="4257350" y="2445500"/>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242"/>
          <p:cNvSpPr/>
          <p:nvPr/>
        </p:nvSpPr>
        <p:spPr>
          <a:xfrm>
            <a:off x="4257350" y="6710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58" name="Google Shape;3458;p242"/>
          <p:cNvCxnSpPr>
            <a:stCxn id="3452" idx="4"/>
            <a:endCxn id="3455" idx="0"/>
          </p:cNvCxnSpPr>
          <p:nvPr/>
        </p:nvCxnSpPr>
        <p:spPr>
          <a:xfrm>
            <a:off x="2241300" y="1238675"/>
            <a:ext cx="43200" cy="1277400"/>
          </a:xfrm>
          <a:prstGeom prst="straightConnector1">
            <a:avLst/>
          </a:prstGeom>
          <a:noFill/>
          <a:ln cap="flat" cmpd="sng" w="38100">
            <a:solidFill>
              <a:srgbClr val="6AA84F"/>
            </a:solidFill>
            <a:prstDash val="solid"/>
            <a:round/>
            <a:headEnd len="med" w="med" type="none"/>
            <a:tailEnd len="med" w="med" type="triangle"/>
          </a:ln>
        </p:spPr>
      </p:cxnSp>
      <p:cxnSp>
        <p:nvCxnSpPr>
          <p:cNvPr id="3459" name="Google Shape;3459;p242"/>
          <p:cNvCxnSpPr>
            <a:stCxn id="3457" idx="2"/>
            <a:endCxn id="3452" idx="6"/>
          </p:cNvCxnSpPr>
          <p:nvPr/>
        </p:nvCxnSpPr>
        <p:spPr>
          <a:xfrm flipH="1">
            <a:off x="2499950" y="937775"/>
            <a:ext cx="1757400" cy="34200"/>
          </a:xfrm>
          <a:prstGeom prst="straightConnector1">
            <a:avLst/>
          </a:prstGeom>
          <a:noFill/>
          <a:ln cap="flat" cmpd="sng" w="19050">
            <a:solidFill>
              <a:schemeClr val="dk2"/>
            </a:solidFill>
            <a:prstDash val="solid"/>
            <a:round/>
            <a:headEnd len="med" w="med" type="none"/>
            <a:tailEnd len="med" w="med" type="triangle"/>
          </a:ln>
        </p:spPr>
      </p:cxnSp>
      <p:cxnSp>
        <p:nvCxnSpPr>
          <p:cNvPr id="3460" name="Google Shape;3460;p242"/>
          <p:cNvCxnSpPr>
            <a:stCxn id="3457" idx="4"/>
            <a:endCxn id="3456" idx="0"/>
          </p:cNvCxnSpPr>
          <p:nvPr/>
        </p:nvCxnSpPr>
        <p:spPr>
          <a:xfrm>
            <a:off x="4516100" y="1204475"/>
            <a:ext cx="0" cy="1241100"/>
          </a:xfrm>
          <a:prstGeom prst="straightConnector1">
            <a:avLst/>
          </a:prstGeom>
          <a:noFill/>
          <a:ln cap="flat" cmpd="sng" w="19050">
            <a:solidFill>
              <a:schemeClr val="dk2"/>
            </a:solidFill>
            <a:prstDash val="solid"/>
            <a:round/>
            <a:headEnd len="med" w="med" type="none"/>
            <a:tailEnd len="med" w="med" type="triangle"/>
          </a:ln>
        </p:spPr>
      </p:cxnSp>
      <p:cxnSp>
        <p:nvCxnSpPr>
          <p:cNvPr id="3461" name="Google Shape;3461;p242"/>
          <p:cNvCxnSpPr>
            <a:stCxn id="3455" idx="6"/>
            <a:endCxn id="3456" idx="2"/>
          </p:cNvCxnSpPr>
          <p:nvPr/>
        </p:nvCxnSpPr>
        <p:spPr>
          <a:xfrm flipH="1" rot="10800000">
            <a:off x="2543225" y="2712225"/>
            <a:ext cx="1714200" cy="70500"/>
          </a:xfrm>
          <a:prstGeom prst="straightConnector1">
            <a:avLst/>
          </a:prstGeom>
          <a:noFill/>
          <a:ln cap="flat" cmpd="sng" w="38100">
            <a:solidFill>
              <a:srgbClr val="6AA84F"/>
            </a:solidFill>
            <a:prstDash val="solid"/>
            <a:round/>
            <a:headEnd len="med" w="med" type="none"/>
            <a:tailEnd len="med" w="med" type="triangle"/>
          </a:ln>
        </p:spPr>
      </p:cxnSp>
      <p:cxnSp>
        <p:nvCxnSpPr>
          <p:cNvPr id="3462" name="Google Shape;3462;p242"/>
          <p:cNvCxnSpPr>
            <a:stCxn id="3455" idx="4"/>
            <a:endCxn id="3453" idx="0"/>
          </p:cNvCxnSpPr>
          <p:nvPr/>
        </p:nvCxnSpPr>
        <p:spPr>
          <a:xfrm flipH="1">
            <a:off x="2241275" y="3049425"/>
            <a:ext cx="43200" cy="1170600"/>
          </a:xfrm>
          <a:prstGeom prst="straightConnector1">
            <a:avLst/>
          </a:prstGeom>
          <a:noFill/>
          <a:ln cap="flat" cmpd="sng" w="38100">
            <a:solidFill>
              <a:srgbClr val="6AA84F"/>
            </a:solidFill>
            <a:prstDash val="solid"/>
            <a:round/>
            <a:headEnd len="med" w="med" type="none"/>
            <a:tailEnd len="med" w="med" type="triangle"/>
          </a:ln>
        </p:spPr>
      </p:cxnSp>
      <p:cxnSp>
        <p:nvCxnSpPr>
          <p:cNvPr id="3463" name="Google Shape;3463;p242"/>
          <p:cNvCxnSpPr>
            <a:stCxn id="3456" idx="4"/>
            <a:endCxn id="3454" idx="0"/>
          </p:cNvCxnSpPr>
          <p:nvPr/>
        </p:nvCxnSpPr>
        <p:spPr>
          <a:xfrm>
            <a:off x="4516100" y="2978900"/>
            <a:ext cx="55800" cy="1241100"/>
          </a:xfrm>
          <a:prstGeom prst="straightConnector1">
            <a:avLst/>
          </a:prstGeom>
          <a:noFill/>
          <a:ln cap="flat" cmpd="sng" w="38100">
            <a:solidFill>
              <a:srgbClr val="6AA84F"/>
            </a:solidFill>
            <a:prstDash val="solid"/>
            <a:round/>
            <a:headEnd len="med" w="med" type="none"/>
            <a:tailEnd len="med" w="med" type="triangle"/>
          </a:ln>
        </p:spPr>
      </p:cxnSp>
      <p:cxnSp>
        <p:nvCxnSpPr>
          <p:cNvPr id="3464" name="Google Shape;3464;p242"/>
          <p:cNvCxnSpPr>
            <a:stCxn id="3454" idx="2"/>
            <a:endCxn id="3453" idx="6"/>
          </p:cNvCxnSpPr>
          <p:nvPr/>
        </p:nvCxnSpPr>
        <p:spPr>
          <a:xfrm rot="10800000">
            <a:off x="2500050" y="4486625"/>
            <a:ext cx="1813200" cy="0"/>
          </a:xfrm>
          <a:prstGeom prst="straightConnector1">
            <a:avLst/>
          </a:prstGeom>
          <a:noFill/>
          <a:ln cap="flat" cmpd="sng" w="28575">
            <a:solidFill>
              <a:srgbClr val="674EA7"/>
            </a:solidFill>
            <a:prstDash val="solid"/>
            <a:round/>
            <a:headEnd len="med" w="med" type="none"/>
            <a:tailEnd len="med" w="med" type="triangle"/>
          </a:ln>
        </p:spPr>
      </p:cxnSp>
      <p:sp>
        <p:nvSpPr>
          <p:cNvPr id="3465" name="Google Shape;3465;p242"/>
          <p:cNvSpPr/>
          <p:nvPr/>
        </p:nvSpPr>
        <p:spPr>
          <a:xfrm>
            <a:off x="875742" y="1087450"/>
            <a:ext cx="1138650" cy="3407775"/>
          </a:xfrm>
          <a:custGeom>
            <a:rect b="b" l="l" r="r" t="t"/>
            <a:pathLst>
              <a:path extrusionOk="0" h="136311" w="45546">
                <a:moveTo>
                  <a:pt x="45228" y="136311"/>
                </a:moveTo>
                <a:cubicBezTo>
                  <a:pt x="37691" y="124793"/>
                  <a:pt x="-50" y="89919"/>
                  <a:pt x="3" y="67200"/>
                </a:cubicBezTo>
                <a:cubicBezTo>
                  <a:pt x="56" y="44482"/>
                  <a:pt x="37956" y="11200"/>
                  <a:pt x="45546" y="0"/>
                </a:cubicBezTo>
              </a:path>
            </a:pathLst>
          </a:custGeom>
          <a:noFill/>
          <a:ln cap="flat" cmpd="sng" w="28575">
            <a:solidFill>
              <a:srgbClr val="B45F06"/>
            </a:solidFill>
            <a:prstDash val="solid"/>
            <a:round/>
            <a:headEnd len="med" w="med" type="none"/>
            <a:tailEnd len="med" w="med" type="triangle"/>
          </a:ln>
        </p:spPr>
      </p:sp>
      <p:cxnSp>
        <p:nvCxnSpPr>
          <p:cNvPr id="3466" name="Google Shape;3466;p242"/>
          <p:cNvCxnSpPr>
            <a:stCxn id="3452" idx="5"/>
            <a:endCxn id="3456" idx="1"/>
          </p:cNvCxnSpPr>
          <p:nvPr/>
        </p:nvCxnSpPr>
        <p:spPr>
          <a:xfrm>
            <a:off x="2424264" y="1160560"/>
            <a:ext cx="1908900" cy="1363200"/>
          </a:xfrm>
          <a:prstGeom prst="straightConnector1">
            <a:avLst/>
          </a:prstGeom>
          <a:noFill/>
          <a:ln cap="flat" cmpd="sng" w="19050">
            <a:solidFill>
              <a:schemeClr val="dk2"/>
            </a:solidFill>
            <a:prstDash val="solid"/>
            <a:round/>
            <a:headEnd len="med" w="med" type="none"/>
            <a:tailEnd len="med" w="med" type="triangle"/>
          </a:ln>
        </p:spPr>
      </p:cxnSp>
      <p:sp>
        <p:nvSpPr>
          <p:cNvPr id="3467" name="Google Shape;3467;p242"/>
          <p:cNvSpPr txBox="1"/>
          <p:nvPr/>
        </p:nvSpPr>
        <p:spPr>
          <a:xfrm>
            <a:off x="1603800" y="673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a:t>
            </a:r>
            <a:r>
              <a:rPr lang="en"/>
              <a:t>/</a:t>
            </a:r>
            <a:endParaRPr/>
          </a:p>
        </p:txBody>
      </p:sp>
      <p:sp>
        <p:nvSpPr>
          <p:cNvPr id="3468" name="Google Shape;3468;p242"/>
          <p:cNvSpPr txBox="1"/>
          <p:nvPr/>
        </p:nvSpPr>
        <p:spPr>
          <a:xfrm>
            <a:off x="1527600" y="2578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a:t>
            </a:r>
            <a:r>
              <a:rPr lang="en"/>
              <a:t>/</a:t>
            </a:r>
            <a:endParaRPr/>
          </a:p>
        </p:txBody>
      </p:sp>
      <p:sp>
        <p:nvSpPr>
          <p:cNvPr id="3469" name="Google Shape;3469;p242"/>
          <p:cNvSpPr txBox="1"/>
          <p:nvPr/>
        </p:nvSpPr>
        <p:spPr>
          <a:xfrm>
            <a:off x="1451400" y="4331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2</a:t>
            </a:r>
            <a:r>
              <a:rPr lang="en"/>
              <a:t>/</a:t>
            </a:r>
            <a:r>
              <a:rPr lang="en">
                <a:solidFill>
                  <a:srgbClr val="38761D"/>
                </a:solidFill>
              </a:rPr>
              <a:t>3</a:t>
            </a:r>
            <a:endParaRPr>
              <a:solidFill>
                <a:srgbClr val="38761D"/>
              </a:solidFill>
            </a:endParaRPr>
          </a:p>
        </p:txBody>
      </p:sp>
      <p:sp>
        <p:nvSpPr>
          <p:cNvPr id="3470" name="Google Shape;3470;p242"/>
          <p:cNvSpPr txBox="1"/>
          <p:nvPr/>
        </p:nvSpPr>
        <p:spPr>
          <a:xfrm>
            <a:off x="4804200" y="25024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4</a:t>
            </a:r>
            <a:r>
              <a:rPr lang="en"/>
              <a:t>/</a:t>
            </a:r>
            <a:endParaRPr/>
          </a:p>
        </p:txBody>
      </p:sp>
      <p:sp>
        <p:nvSpPr>
          <p:cNvPr id="3471" name="Google Shape;3471;p242"/>
          <p:cNvSpPr txBox="1"/>
          <p:nvPr/>
        </p:nvSpPr>
        <p:spPr>
          <a:xfrm>
            <a:off x="4880400" y="42550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5</a:t>
            </a:r>
            <a:r>
              <a:rPr lang="en"/>
              <a:t>/</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5" name="Shape 3475"/>
        <p:cNvGrpSpPr/>
        <p:nvPr/>
      </p:nvGrpSpPr>
      <p:grpSpPr>
        <a:xfrm>
          <a:off x="0" y="0"/>
          <a:ext cx="0" cy="0"/>
          <a:chOff x="0" y="0"/>
          <a:chExt cx="0" cy="0"/>
        </a:xfrm>
      </p:grpSpPr>
      <p:sp>
        <p:nvSpPr>
          <p:cNvPr id="3476" name="Google Shape;3476;p243"/>
          <p:cNvSpPr/>
          <p:nvPr/>
        </p:nvSpPr>
        <p:spPr>
          <a:xfrm>
            <a:off x="1982550" y="7052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3477" name="Google Shape;3477;p243"/>
          <p:cNvSpPr/>
          <p:nvPr/>
        </p:nvSpPr>
        <p:spPr>
          <a:xfrm>
            <a:off x="19825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243"/>
          <p:cNvSpPr/>
          <p:nvPr/>
        </p:nvSpPr>
        <p:spPr>
          <a:xfrm>
            <a:off x="43132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243"/>
          <p:cNvSpPr/>
          <p:nvPr/>
        </p:nvSpPr>
        <p:spPr>
          <a:xfrm>
            <a:off x="2025725" y="25160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243"/>
          <p:cNvSpPr/>
          <p:nvPr/>
        </p:nvSpPr>
        <p:spPr>
          <a:xfrm>
            <a:off x="4257350" y="2445500"/>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243"/>
          <p:cNvSpPr/>
          <p:nvPr/>
        </p:nvSpPr>
        <p:spPr>
          <a:xfrm>
            <a:off x="4257350" y="6710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82" name="Google Shape;3482;p243"/>
          <p:cNvCxnSpPr>
            <a:stCxn id="3476" idx="4"/>
            <a:endCxn id="3479" idx="0"/>
          </p:cNvCxnSpPr>
          <p:nvPr/>
        </p:nvCxnSpPr>
        <p:spPr>
          <a:xfrm>
            <a:off x="2241300" y="1238675"/>
            <a:ext cx="43200" cy="1277400"/>
          </a:xfrm>
          <a:prstGeom prst="straightConnector1">
            <a:avLst/>
          </a:prstGeom>
          <a:noFill/>
          <a:ln cap="flat" cmpd="sng" w="38100">
            <a:solidFill>
              <a:srgbClr val="6AA84F"/>
            </a:solidFill>
            <a:prstDash val="solid"/>
            <a:round/>
            <a:headEnd len="med" w="med" type="none"/>
            <a:tailEnd len="med" w="med" type="triangle"/>
          </a:ln>
        </p:spPr>
      </p:cxnSp>
      <p:cxnSp>
        <p:nvCxnSpPr>
          <p:cNvPr id="3483" name="Google Shape;3483;p243"/>
          <p:cNvCxnSpPr>
            <a:stCxn id="3481" idx="2"/>
            <a:endCxn id="3476" idx="6"/>
          </p:cNvCxnSpPr>
          <p:nvPr/>
        </p:nvCxnSpPr>
        <p:spPr>
          <a:xfrm flipH="1">
            <a:off x="2499950" y="937775"/>
            <a:ext cx="1757400" cy="34200"/>
          </a:xfrm>
          <a:prstGeom prst="straightConnector1">
            <a:avLst/>
          </a:prstGeom>
          <a:noFill/>
          <a:ln cap="flat" cmpd="sng" w="19050">
            <a:solidFill>
              <a:schemeClr val="dk2"/>
            </a:solidFill>
            <a:prstDash val="solid"/>
            <a:round/>
            <a:headEnd len="med" w="med" type="none"/>
            <a:tailEnd len="med" w="med" type="triangle"/>
          </a:ln>
        </p:spPr>
      </p:cxnSp>
      <p:cxnSp>
        <p:nvCxnSpPr>
          <p:cNvPr id="3484" name="Google Shape;3484;p243"/>
          <p:cNvCxnSpPr>
            <a:stCxn id="3481" idx="4"/>
            <a:endCxn id="3480" idx="0"/>
          </p:cNvCxnSpPr>
          <p:nvPr/>
        </p:nvCxnSpPr>
        <p:spPr>
          <a:xfrm>
            <a:off x="4516100" y="1204475"/>
            <a:ext cx="0" cy="1241100"/>
          </a:xfrm>
          <a:prstGeom prst="straightConnector1">
            <a:avLst/>
          </a:prstGeom>
          <a:noFill/>
          <a:ln cap="flat" cmpd="sng" w="19050">
            <a:solidFill>
              <a:schemeClr val="dk2"/>
            </a:solidFill>
            <a:prstDash val="solid"/>
            <a:round/>
            <a:headEnd len="med" w="med" type="none"/>
            <a:tailEnd len="med" w="med" type="triangle"/>
          </a:ln>
        </p:spPr>
      </p:cxnSp>
      <p:cxnSp>
        <p:nvCxnSpPr>
          <p:cNvPr id="3485" name="Google Shape;3485;p243"/>
          <p:cNvCxnSpPr>
            <a:stCxn id="3479" idx="6"/>
            <a:endCxn id="3480" idx="2"/>
          </p:cNvCxnSpPr>
          <p:nvPr/>
        </p:nvCxnSpPr>
        <p:spPr>
          <a:xfrm flipH="1" rot="10800000">
            <a:off x="2543225" y="2712225"/>
            <a:ext cx="1714200" cy="70500"/>
          </a:xfrm>
          <a:prstGeom prst="straightConnector1">
            <a:avLst/>
          </a:prstGeom>
          <a:noFill/>
          <a:ln cap="flat" cmpd="sng" w="38100">
            <a:solidFill>
              <a:srgbClr val="6AA84F"/>
            </a:solidFill>
            <a:prstDash val="solid"/>
            <a:round/>
            <a:headEnd len="med" w="med" type="none"/>
            <a:tailEnd len="med" w="med" type="triangle"/>
          </a:ln>
        </p:spPr>
      </p:cxnSp>
      <p:cxnSp>
        <p:nvCxnSpPr>
          <p:cNvPr id="3486" name="Google Shape;3486;p243"/>
          <p:cNvCxnSpPr>
            <a:stCxn id="3479" idx="4"/>
            <a:endCxn id="3477" idx="0"/>
          </p:cNvCxnSpPr>
          <p:nvPr/>
        </p:nvCxnSpPr>
        <p:spPr>
          <a:xfrm flipH="1">
            <a:off x="2241275" y="3049425"/>
            <a:ext cx="43200" cy="1170600"/>
          </a:xfrm>
          <a:prstGeom prst="straightConnector1">
            <a:avLst/>
          </a:prstGeom>
          <a:noFill/>
          <a:ln cap="flat" cmpd="sng" w="38100">
            <a:solidFill>
              <a:srgbClr val="6AA84F"/>
            </a:solidFill>
            <a:prstDash val="solid"/>
            <a:round/>
            <a:headEnd len="med" w="med" type="none"/>
            <a:tailEnd len="med" w="med" type="triangle"/>
          </a:ln>
        </p:spPr>
      </p:cxnSp>
      <p:cxnSp>
        <p:nvCxnSpPr>
          <p:cNvPr id="3487" name="Google Shape;3487;p243"/>
          <p:cNvCxnSpPr>
            <a:stCxn id="3480" idx="4"/>
            <a:endCxn id="3478" idx="0"/>
          </p:cNvCxnSpPr>
          <p:nvPr/>
        </p:nvCxnSpPr>
        <p:spPr>
          <a:xfrm>
            <a:off x="4516100" y="2978900"/>
            <a:ext cx="55800" cy="1241100"/>
          </a:xfrm>
          <a:prstGeom prst="straightConnector1">
            <a:avLst/>
          </a:prstGeom>
          <a:noFill/>
          <a:ln cap="flat" cmpd="sng" w="38100">
            <a:solidFill>
              <a:srgbClr val="6AA84F"/>
            </a:solidFill>
            <a:prstDash val="solid"/>
            <a:round/>
            <a:headEnd len="med" w="med" type="none"/>
            <a:tailEnd len="med" w="med" type="triangle"/>
          </a:ln>
        </p:spPr>
      </p:cxnSp>
      <p:cxnSp>
        <p:nvCxnSpPr>
          <p:cNvPr id="3488" name="Google Shape;3488;p243"/>
          <p:cNvCxnSpPr>
            <a:stCxn id="3478" idx="2"/>
            <a:endCxn id="3477" idx="6"/>
          </p:cNvCxnSpPr>
          <p:nvPr/>
        </p:nvCxnSpPr>
        <p:spPr>
          <a:xfrm rot="10800000">
            <a:off x="2500050" y="4486625"/>
            <a:ext cx="1813200" cy="0"/>
          </a:xfrm>
          <a:prstGeom prst="straightConnector1">
            <a:avLst/>
          </a:prstGeom>
          <a:noFill/>
          <a:ln cap="flat" cmpd="sng" w="28575">
            <a:solidFill>
              <a:srgbClr val="674EA7"/>
            </a:solidFill>
            <a:prstDash val="solid"/>
            <a:round/>
            <a:headEnd len="med" w="med" type="none"/>
            <a:tailEnd len="med" w="med" type="triangle"/>
          </a:ln>
        </p:spPr>
      </p:cxnSp>
      <p:sp>
        <p:nvSpPr>
          <p:cNvPr id="3489" name="Google Shape;3489;p243"/>
          <p:cNvSpPr/>
          <p:nvPr/>
        </p:nvSpPr>
        <p:spPr>
          <a:xfrm>
            <a:off x="875742" y="1087450"/>
            <a:ext cx="1138650" cy="3407775"/>
          </a:xfrm>
          <a:custGeom>
            <a:rect b="b" l="l" r="r" t="t"/>
            <a:pathLst>
              <a:path extrusionOk="0" h="136311" w="45546">
                <a:moveTo>
                  <a:pt x="45228" y="136311"/>
                </a:moveTo>
                <a:cubicBezTo>
                  <a:pt x="37691" y="124793"/>
                  <a:pt x="-50" y="89919"/>
                  <a:pt x="3" y="67200"/>
                </a:cubicBezTo>
                <a:cubicBezTo>
                  <a:pt x="56" y="44482"/>
                  <a:pt x="37956" y="11200"/>
                  <a:pt x="45546" y="0"/>
                </a:cubicBezTo>
              </a:path>
            </a:pathLst>
          </a:custGeom>
          <a:noFill/>
          <a:ln cap="flat" cmpd="sng" w="28575">
            <a:solidFill>
              <a:srgbClr val="B45F06"/>
            </a:solidFill>
            <a:prstDash val="solid"/>
            <a:round/>
            <a:headEnd len="med" w="med" type="none"/>
            <a:tailEnd len="med" w="med" type="triangle"/>
          </a:ln>
        </p:spPr>
      </p:sp>
      <p:cxnSp>
        <p:nvCxnSpPr>
          <p:cNvPr id="3490" name="Google Shape;3490;p243"/>
          <p:cNvCxnSpPr>
            <a:stCxn id="3476" idx="5"/>
            <a:endCxn id="3480" idx="1"/>
          </p:cNvCxnSpPr>
          <p:nvPr/>
        </p:nvCxnSpPr>
        <p:spPr>
          <a:xfrm>
            <a:off x="2424264" y="1160560"/>
            <a:ext cx="1908900" cy="1363200"/>
          </a:xfrm>
          <a:prstGeom prst="straightConnector1">
            <a:avLst/>
          </a:prstGeom>
          <a:noFill/>
          <a:ln cap="flat" cmpd="sng" w="19050">
            <a:solidFill>
              <a:schemeClr val="dk2"/>
            </a:solidFill>
            <a:prstDash val="solid"/>
            <a:round/>
            <a:headEnd len="med" w="med" type="none"/>
            <a:tailEnd len="med" w="med" type="triangle"/>
          </a:ln>
        </p:spPr>
      </p:cxnSp>
      <p:sp>
        <p:nvSpPr>
          <p:cNvPr id="3491" name="Google Shape;3491;p243"/>
          <p:cNvSpPr txBox="1"/>
          <p:nvPr/>
        </p:nvSpPr>
        <p:spPr>
          <a:xfrm>
            <a:off x="1603800" y="673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a:t>
            </a:r>
            <a:r>
              <a:rPr lang="en"/>
              <a:t>/</a:t>
            </a:r>
            <a:endParaRPr/>
          </a:p>
        </p:txBody>
      </p:sp>
      <p:sp>
        <p:nvSpPr>
          <p:cNvPr id="3492" name="Google Shape;3492;p243"/>
          <p:cNvSpPr txBox="1"/>
          <p:nvPr/>
        </p:nvSpPr>
        <p:spPr>
          <a:xfrm>
            <a:off x="1527600" y="2578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a:t>
            </a:r>
            <a:r>
              <a:rPr lang="en"/>
              <a:t>/</a:t>
            </a:r>
            <a:endParaRPr/>
          </a:p>
        </p:txBody>
      </p:sp>
      <p:sp>
        <p:nvSpPr>
          <p:cNvPr id="3493" name="Google Shape;3493;p243"/>
          <p:cNvSpPr txBox="1"/>
          <p:nvPr/>
        </p:nvSpPr>
        <p:spPr>
          <a:xfrm>
            <a:off x="1451400" y="4331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2</a:t>
            </a:r>
            <a:r>
              <a:rPr lang="en"/>
              <a:t>/</a:t>
            </a:r>
            <a:r>
              <a:rPr lang="en">
                <a:solidFill>
                  <a:srgbClr val="38761D"/>
                </a:solidFill>
              </a:rPr>
              <a:t>3</a:t>
            </a:r>
            <a:endParaRPr>
              <a:solidFill>
                <a:srgbClr val="38761D"/>
              </a:solidFill>
            </a:endParaRPr>
          </a:p>
        </p:txBody>
      </p:sp>
      <p:sp>
        <p:nvSpPr>
          <p:cNvPr id="3494" name="Google Shape;3494;p243"/>
          <p:cNvSpPr txBox="1"/>
          <p:nvPr/>
        </p:nvSpPr>
        <p:spPr>
          <a:xfrm>
            <a:off x="4804200" y="25024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4</a:t>
            </a:r>
            <a:r>
              <a:rPr lang="en"/>
              <a:t>/</a:t>
            </a:r>
            <a:endParaRPr/>
          </a:p>
        </p:txBody>
      </p:sp>
      <p:sp>
        <p:nvSpPr>
          <p:cNvPr id="3495" name="Google Shape;3495;p243"/>
          <p:cNvSpPr txBox="1"/>
          <p:nvPr/>
        </p:nvSpPr>
        <p:spPr>
          <a:xfrm>
            <a:off x="4880400" y="42550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5</a:t>
            </a:r>
            <a:r>
              <a:rPr lang="en"/>
              <a:t>/</a:t>
            </a:r>
            <a:r>
              <a:rPr lang="en">
                <a:solidFill>
                  <a:srgbClr val="38761D"/>
                </a:solidFill>
              </a:rPr>
              <a:t>6</a:t>
            </a:r>
            <a:endParaRPr>
              <a:solidFill>
                <a:srgbClr val="38761D"/>
              </a:solidFill>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9" name="Shape 3499"/>
        <p:cNvGrpSpPr/>
        <p:nvPr/>
      </p:nvGrpSpPr>
      <p:grpSpPr>
        <a:xfrm>
          <a:off x="0" y="0"/>
          <a:ext cx="0" cy="0"/>
          <a:chOff x="0" y="0"/>
          <a:chExt cx="0" cy="0"/>
        </a:xfrm>
      </p:grpSpPr>
      <p:sp>
        <p:nvSpPr>
          <p:cNvPr id="3500" name="Google Shape;3500;p244"/>
          <p:cNvSpPr/>
          <p:nvPr/>
        </p:nvSpPr>
        <p:spPr>
          <a:xfrm>
            <a:off x="1982550" y="7052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3501" name="Google Shape;3501;p244"/>
          <p:cNvSpPr/>
          <p:nvPr/>
        </p:nvSpPr>
        <p:spPr>
          <a:xfrm>
            <a:off x="19825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244"/>
          <p:cNvSpPr/>
          <p:nvPr/>
        </p:nvSpPr>
        <p:spPr>
          <a:xfrm>
            <a:off x="43132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244"/>
          <p:cNvSpPr/>
          <p:nvPr/>
        </p:nvSpPr>
        <p:spPr>
          <a:xfrm>
            <a:off x="2025725" y="25160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244"/>
          <p:cNvSpPr/>
          <p:nvPr/>
        </p:nvSpPr>
        <p:spPr>
          <a:xfrm>
            <a:off x="4257350" y="2445500"/>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244"/>
          <p:cNvSpPr/>
          <p:nvPr/>
        </p:nvSpPr>
        <p:spPr>
          <a:xfrm>
            <a:off x="4257350" y="6710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06" name="Google Shape;3506;p244"/>
          <p:cNvCxnSpPr>
            <a:stCxn id="3500" idx="4"/>
            <a:endCxn id="3503" idx="0"/>
          </p:cNvCxnSpPr>
          <p:nvPr/>
        </p:nvCxnSpPr>
        <p:spPr>
          <a:xfrm>
            <a:off x="2241300" y="1238675"/>
            <a:ext cx="43200" cy="1277400"/>
          </a:xfrm>
          <a:prstGeom prst="straightConnector1">
            <a:avLst/>
          </a:prstGeom>
          <a:noFill/>
          <a:ln cap="flat" cmpd="sng" w="38100">
            <a:solidFill>
              <a:srgbClr val="6AA84F"/>
            </a:solidFill>
            <a:prstDash val="solid"/>
            <a:round/>
            <a:headEnd len="med" w="med" type="none"/>
            <a:tailEnd len="med" w="med" type="triangle"/>
          </a:ln>
        </p:spPr>
      </p:cxnSp>
      <p:cxnSp>
        <p:nvCxnSpPr>
          <p:cNvPr id="3507" name="Google Shape;3507;p244"/>
          <p:cNvCxnSpPr>
            <a:stCxn id="3505" idx="2"/>
            <a:endCxn id="3500" idx="6"/>
          </p:cNvCxnSpPr>
          <p:nvPr/>
        </p:nvCxnSpPr>
        <p:spPr>
          <a:xfrm flipH="1">
            <a:off x="2499950" y="937775"/>
            <a:ext cx="1757400" cy="34200"/>
          </a:xfrm>
          <a:prstGeom prst="straightConnector1">
            <a:avLst/>
          </a:prstGeom>
          <a:noFill/>
          <a:ln cap="flat" cmpd="sng" w="19050">
            <a:solidFill>
              <a:schemeClr val="dk2"/>
            </a:solidFill>
            <a:prstDash val="solid"/>
            <a:round/>
            <a:headEnd len="med" w="med" type="none"/>
            <a:tailEnd len="med" w="med" type="triangle"/>
          </a:ln>
        </p:spPr>
      </p:cxnSp>
      <p:cxnSp>
        <p:nvCxnSpPr>
          <p:cNvPr id="3508" name="Google Shape;3508;p244"/>
          <p:cNvCxnSpPr>
            <a:stCxn id="3505" idx="4"/>
            <a:endCxn id="3504" idx="0"/>
          </p:cNvCxnSpPr>
          <p:nvPr/>
        </p:nvCxnSpPr>
        <p:spPr>
          <a:xfrm>
            <a:off x="4516100" y="1204475"/>
            <a:ext cx="0" cy="1241100"/>
          </a:xfrm>
          <a:prstGeom prst="straightConnector1">
            <a:avLst/>
          </a:prstGeom>
          <a:noFill/>
          <a:ln cap="flat" cmpd="sng" w="19050">
            <a:solidFill>
              <a:schemeClr val="dk2"/>
            </a:solidFill>
            <a:prstDash val="solid"/>
            <a:round/>
            <a:headEnd len="med" w="med" type="none"/>
            <a:tailEnd len="med" w="med" type="triangle"/>
          </a:ln>
        </p:spPr>
      </p:cxnSp>
      <p:cxnSp>
        <p:nvCxnSpPr>
          <p:cNvPr id="3509" name="Google Shape;3509;p244"/>
          <p:cNvCxnSpPr>
            <a:stCxn id="3503" idx="6"/>
            <a:endCxn id="3504" idx="2"/>
          </p:cNvCxnSpPr>
          <p:nvPr/>
        </p:nvCxnSpPr>
        <p:spPr>
          <a:xfrm flipH="1" rot="10800000">
            <a:off x="2543225" y="2712225"/>
            <a:ext cx="1714200" cy="70500"/>
          </a:xfrm>
          <a:prstGeom prst="straightConnector1">
            <a:avLst/>
          </a:prstGeom>
          <a:noFill/>
          <a:ln cap="flat" cmpd="sng" w="38100">
            <a:solidFill>
              <a:srgbClr val="6AA84F"/>
            </a:solidFill>
            <a:prstDash val="solid"/>
            <a:round/>
            <a:headEnd len="med" w="med" type="none"/>
            <a:tailEnd len="med" w="med" type="triangle"/>
          </a:ln>
        </p:spPr>
      </p:cxnSp>
      <p:cxnSp>
        <p:nvCxnSpPr>
          <p:cNvPr id="3510" name="Google Shape;3510;p244"/>
          <p:cNvCxnSpPr>
            <a:stCxn id="3503" idx="4"/>
            <a:endCxn id="3501" idx="0"/>
          </p:cNvCxnSpPr>
          <p:nvPr/>
        </p:nvCxnSpPr>
        <p:spPr>
          <a:xfrm flipH="1">
            <a:off x="2241275" y="3049425"/>
            <a:ext cx="43200" cy="1170600"/>
          </a:xfrm>
          <a:prstGeom prst="straightConnector1">
            <a:avLst/>
          </a:prstGeom>
          <a:noFill/>
          <a:ln cap="flat" cmpd="sng" w="38100">
            <a:solidFill>
              <a:srgbClr val="6AA84F"/>
            </a:solidFill>
            <a:prstDash val="solid"/>
            <a:round/>
            <a:headEnd len="med" w="med" type="none"/>
            <a:tailEnd len="med" w="med" type="triangle"/>
          </a:ln>
        </p:spPr>
      </p:cxnSp>
      <p:cxnSp>
        <p:nvCxnSpPr>
          <p:cNvPr id="3511" name="Google Shape;3511;p244"/>
          <p:cNvCxnSpPr>
            <a:stCxn id="3504" idx="4"/>
            <a:endCxn id="3502" idx="0"/>
          </p:cNvCxnSpPr>
          <p:nvPr/>
        </p:nvCxnSpPr>
        <p:spPr>
          <a:xfrm>
            <a:off x="4516100" y="2978900"/>
            <a:ext cx="55800" cy="1241100"/>
          </a:xfrm>
          <a:prstGeom prst="straightConnector1">
            <a:avLst/>
          </a:prstGeom>
          <a:noFill/>
          <a:ln cap="flat" cmpd="sng" w="38100">
            <a:solidFill>
              <a:srgbClr val="6AA84F"/>
            </a:solidFill>
            <a:prstDash val="solid"/>
            <a:round/>
            <a:headEnd len="med" w="med" type="none"/>
            <a:tailEnd len="med" w="med" type="triangle"/>
          </a:ln>
        </p:spPr>
      </p:cxnSp>
      <p:cxnSp>
        <p:nvCxnSpPr>
          <p:cNvPr id="3512" name="Google Shape;3512;p244"/>
          <p:cNvCxnSpPr>
            <a:stCxn id="3502" idx="2"/>
            <a:endCxn id="3501" idx="6"/>
          </p:cNvCxnSpPr>
          <p:nvPr/>
        </p:nvCxnSpPr>
        <p:spPr>
          <a:xfrm rot="10800000">
            <a:off x="2500050" y="4486625"/>
            <a:ext cx="1813200" cy="0"/>
          </a:xfrm>
          <a:prstGeom prst="straightConnector1">
            <a:avLst/>
          </a:prstGeom>
          <a:noFill/>
          <a:ln cap="flat" cmpd="sng" w="28575">
            <a:solidFill>
              <a:srgbClr val="674EA7"/>
            </a:solidFill>
            <a:prstDash val="solid"/>
            <a:round/>
            <a:headEnd len="med" w="med" type="none"/>
            <a:tailEnd len="med" w="med" type="triangle"/>
          </a:ln>
        </p:spPr>
      </p:cxnSp>
      <p:sp>
        <p:nvSpPr>
          <p:cNvPr id="3513" name="Google Shape;3513;p244"/>
          <p:cNvSpPr/>
          <p:nvPr/>
        </p:nvSpPr>
        <p:spPr>
          <a:xfrm>
            <a:off x="875742" y="1087450"/>
            <a:ext cx="1138650" cy="3407775"/>
          </a:xfrm>
          <a:custGeom>
            <a:rect b="b" l="l" r="r" t="t"/>
            <a:pathLst>
              <a:path extrusionOk="0" h="136311" w="45546">
                <a:moveTo>
                  <a:pt x="45228" y="136311"/>
                </a:moveTo>
                <a:cubicBezTo>
                  <a:pt x="37691" y="124793"/>
                  <a:pt x="-50" y="89919"/>
                  <a:pt x="3" y="67200"/>
                </a:cubicBezTo>
                <a:cubicBezTo>
                  <a:pt x="56" y="44482"/>
                  <a:pt x="37956" y="11200"/>
                  <a:pt x="45546" y="0"/>
                </a:cubicBezTo>
              </a:path>
            </a:pathLst>
          </a:custGeom>
          <a:noFill/>
          <a:ln cap="flat" cmpd="sng" w="28575">
            <a:solidFill>
              <a:srgbClr val="B45F06"/>
            </a:solidFill>
            <a:prstDash val="solid"/>
            <a:round/>
            <a:headEnd len="med" w="med" type="none"/>
            <a:tailEnd len="med" w="med" type="triangle"/>
          </a:ln>
        </p:spPr>
      </p:sp>
      <p:cxnSp>
        <p:nvCxnSpPr>
          <p:cNvPr id="3514" name="Google Shape;3514;p244"/>
          <p:cNvCxnSpPr>
            <a:stCxn id="3500" idx="5"/>
            <a:endCxn id="3504" idx="1"/>
          </p:cNvCxnSpPr>
          <p:nvPr/>
        </p:nvCxnSpPr>
        <p:spPr>
          <a:xfrm>
            <a:off x="2424264" y="1160560"/>
            <a:ext cx="1908900" cy="1363200"/>
          </a:xfrm>
          <a:prstGeom prst="straightConnector1">
            <a:avLst/>
          </a:prstGeom>
          <a:noFill/>
          <a:ln cap="flat" cmpd="sng" w="19050">
            <a:solidFill>
              <a:schemeClr val="dk2"/>
            </a:solidFill>
            <a:prstDash val="solid"/>
            <a:round/>
            <a:headEnd len="med" w="med" type="none"/>
            <a:tailEnd len="med" w="med" type="triangle"/>
          </a:ln>
        </p:spPr>
      </p:cxnSp>
      <p:sp>
        <p:nvSpPr>
          <p:cNvPr id="3515" name="Google Shape;3515;p244"/>
          <p:cNvSpPr txBox="1"/>
          <p:nvPr/>
        </p:nvSpPr>
        <p:spPr>
          <a:xfrm>
            <a:off x="1603800" y="673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a:t>
            </a:r>
            <a:r>
              <a:rPr lang="en"/>
              <a:t>/</a:t>
            </a:r>
            <a:endParaRPr/>
          </a:p>
        </p:txBody>
      </p:sp>
      <p:sp>
        <p:nvSpPr>
          <p:cNvPr id="3516" name="Google Shape;3516;p244"/>
          <p:cNvSpPr txBox="1"/>
          <p:nvPr/>
        </p:nvSpPr>
        <p:spPr>
          <a:xfrm>
            <a:off x="1527600" y="2578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a:t>
            </a:r>
            <a:r>
              <a:rPr lang="en"/>
              <a:t>/</a:t>
            </a:r>
            <a:endParaRPr/>
          </a:p>
        </p:txBody>
      </p:sp>
      <p:sp>
        <p:nvSpPr>
          <p:cNvPr id="3517" name="Google Shape;3517;p244"/>
          <p:cNvSpPr txBox="1"/>
          <p:nvPr/>
        </p:nvSpPr>
        <p:spPr>
          <a:xfrm>
            <a:off x="1451400" y="4331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2</a:t>
            </a:r>
            <a:r>
              <a:rPr lang="en"/>
              <a:t>/</a:t>
            </a:r>
            <a:r>
              <a:rPr lang="en">
                <a:solidFill>
                  <a:srgbClr val="38761D"/>
                </a:solidFill>
              </a:rPr>
              <a:t>3</a:t>
            </a:r>
            <a:endParaRPr>
              <a:solidFill>
                <a:srgbClr val="38761D"/>
              </a:solidFill>
            </a:endParaRPr>
          </a:p>
        </p:txBody>
      </p:sp>
      <p:sp>
        <p:nvSpPr>
          <p:cNvPr id="3518" name="Google Shape;3518;p244"/>
          <p:cNvSpPr txBox="1"/>
          <p:nvPr/>
        </p:nvSpPr>
        <p:spPr>
          <a:xfrm>
            <a:off x="4804200" y="25024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4</a:t>
            </a:r>
            <a:r>
              <a:rPr lang="en"/>
              <a:t>/</a:t>
            </a:r>
            <a:r>
              <a:rPr lang="en">
                <a:solidFill>
                  <a:srgbClr val="38761D"/>
                </a:solidFill>
              </a:rPr>
              <a:t>7</a:t>
            </a:r>
            <a:endParaRPr>
              <a:solidFill>
                <a:srgbClr val="38761D"/>
              </a:solidFill>
            </a:endParaRPr>
          </a:p>
        </p:txBody>
      </p:sp>
      <p:sp>
        <p:nvSpPr>
          <p:cNvPr id="3519" name="Google Shape;3519;p244"/>
          <p:cNvSpPr txBox="1"/>
          <p:nvPr/>
        </p:nvSpPr>
        <p:spPr>
          <a:xfrm>
            <a:off x="4880400" y="42550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5</a:t>
            </a:r>
            <a:r>
              <a:rPr lang="en"/>
              <a:t>/</a:t>
            </a:r>
            <a:r>
              <a:rPr lang="en">
                <a:solidFill>
                  <a:srgbClr val="38761D"/>
                </a:solidFill>
              </a:rPr>
              <a:t>6</a:t>
            </a:r>
            <a:endParaRPr>
              <a:solidFill>
                <a:srgbClr val="38761D"/>
              </a:solidFill>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3" name="Shape 3523"/>
        <p:cNvGrpSpPr/>
        <p:nvPr/>
      </p:nvGrpSpPr>
      <p:grpSpPr>
        <a:xfrm>
          <a:off x="0" y="0"/>
          <a:ext cx="0" cy="0"/>
          <a:chOff x="0" y="0"/>
          <a:chExt cx="0" cy="0"/>
        </a:xfrm>
      </p:grpSpPr>
      <p:sp>
        <p:nvSpPr>
          <p:cNvPr id="3524" name="Google Shape;3524;p245"/>
          <p:cNvSpPr/>
          <p:nvPr/>
        </p:nvSpPr>
        <p:spPr>
          <a:xfrm>
            <a:off x="1982550" y="7052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3525" name="Google Shape;3525;p245"/>
          <p:cNvSpPr/>
          <p:nvPr/>
        </p:nvSpPr>
        <p:spPr>
          <a:xfrm>
            <a:off x="19825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245"/>
          <p:cNvSpPr/>
          <p:nvPr/>
        </p:nvSpPr>
        <p:spPr>
          <a:xfrm>
            <a:off x="43132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245"/>
          <p:cNvSpPr/>
          <p:nvPr/>
        </p:nvSpPr>
        <p:spPr>
          <a:xfrm>
            <a:off x="2025725" y="25160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245"/>
          <p:cNvSpPr/>
          <p:nvPr/>
        </p:nvSpPr>
        <p:spPr>
          <a:xfrm>
            <a:off x="4257350" y="2445500"/>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245"/>
          <p:cNvSpPr/>
          <p:nvPr/>
        </p:nvSpPr>
        <p:spPr>
          <a:xfrm>
            <a:off x="4257350" y="6710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30" name="Google Shape;3530;p245"/>
          <p:cNvCxnSpPr>
            <a:stCxn id="3524" idx="4"/>
            <a:endCxn id="3527" idx="0"/>
          </p:cNvCxnSpPr>
          <p:nvPr/>
        </p:nvCxnSpPr>
        <p:spPr>
          <a:xfrm>
            <a:off x="2241300" y="1238675"/>
            <a:ext cx="43200" cy="1277400"/>
          </a:xfrm>
          <a:prstGeom prst="straightConnector1">
            <a:avLst/>
          </a:prstGeom>
          <a:noFill/>
          <a:ln cap="flat" cmpd="sng" w="38100">
            <a:solidFill>
              <a:srgbClr val="6AA84F"/>
            </a:solidFill>
            <a:prstDash val="solid"/>
            <a:round/>
            <a:headEnd len="med" w="med" type="none"/>
            <a:tailEnd len="med" w="med" type="triangle"/>
          </a:ln>
        </p:spPr>
      </p:cxnSp>
      <p:cxnSp>
        <p:nvCxnSpPr>
          <p:cNvPr id="3531" name="Google Shape;3531;p245"/>
          <p:cNvCxnSpPr>
            <a:stCxn id="3529" idx="2"/>
            <a:endCxn id="3524" idx="6"/>
          </p:cNvCxnSpPr>
          <p:nvPr/>
        </p:nvCxnSpPr>
        <p:spPr>
          <a:xfrm flipH="1">
            <a:off x="2499950" y="937775"/>
            <a:ext cx="1757400" cy="34200"/>
          </a:xfrm>
          <a:prstGeom prst="straightConnector1">
            <a:avLst/>
          </a:prstGeom>
          <a:noFill/>
          <a:ln cap="flat" cmpd="sng" w="19050">
            <a:solidFill>
              <a:schemeClr val="dk2"/>
            </a:solidFill>
            <a:prstDash val="solid"/>
            <a:round/>
            <a:headEnd len="med" w="med" type="none"/>
            <a:tailEnd len="med" w="med" type="triangle"/>
          </a:ln>
        </p:spPr>
      </p:cxnSp>
      <p:cxnSp>
        <p:nvCxnSpPr>
          <p:cNvPr id="3532" name="Google Shape;3532;p245"/>
          <p:cNvCxnSpPr>
            <a:stCxn id="3529" idx="4"/>
            <a:endCxn id="3528" idx="0"/>
          </p:cNvCxnSpPr>
          <p:nvPr/>
        </p:nvCxnSpPr>
        <p:spPr>
          <a:xfrm>
            <a:off x="4516100" y="1204475"/>
            <a:ext cx="0" cy="1241100"/>
          </a:xfrm>
          <a:prstGeom prst="straightConnector1">
            <a:avLst/>
          </a:prstGeom>
          <a:noFill/>
          <a:ln cap="flat" cmpd="sng" w="19050">
            <a:solidFill>
              <a:schemeClr val="dk2"/>
            </a:solidFill>
            <a:prstDash val="solid"/>
            <a:round/>
            <a:headEnd len="med" w="med" type="none"/>
            <a:tailEnd len="med" w="med" type="triangle"/>
          </a:ln>
        </p:spPr>
      </p:cxnSp>
      <p:cxnSp>
        <p:nvCxnSpPr>
          <p:cNvPr id="3533" name="Google Shape;3533;p245"/>
          <p:cNvCxnSpPr>
            <a:stCxn id="3527" idx="6"/>
            <a:endCxn id="3528" idx="2"/>
          </p:cNvCxnSpPr>
          <p:nvPr/>
        </p:nvCxnSpPr>
        <p:spPr>
          <a:xfrm flipH="1" rot="10800000">
            <a:off x="2543225" y="2712225"/>
            <a:ext cx="1714200" cy="70500"/>
          </a:xfrm>
          <a:prstGeom prst="straightConnector1">
            <a:avLst/>
          </a:prstGeom>
          <a:noFill/>
          <a:ln cap="flat" cmpd="sng" w="38100">
            <a:solidFill>
              <a:srgbClr val="6AA84F"/>
            </a:solidFill>
            <a:prstDash val="solid"/>
            <a:round/>
            <a:headEnd len="med" w="med" type="none"/>
            <a:tailEnd len="med" w="med" type="triangle"/>
          </a:ln>
        </p:spPr>
      </p:cxnSp>
      <p:cxnSp>
        <p:nvCxnSpPr>
          <p:cNvPr id="3534" name="Google Shape;3534;p245"/>
          <p:cNvCxnSpPr>
            <a:stCxn id="3527" idx="4"/>
            <a:endCxn id="3525" idx="0"/>
          </p:cNvCxnSpPr>
          <p:nvPr/>
        </p:nvCxnSpPr>
        <p:spPr>
          <a:xfrm flipH="1">
            <a:off x="2241275" y="3049425"/>
            <a:ext cx="43200" cy="1170600"/>
          </a:xfrm>
          <a:prstGeom prst="straightConnector1">
            <a:avLst/>
          </a:prstGeom>
          <a:noFill/>
          <a:ln cap="flat" cmpd="sng" w="38100">
            <a:solidFill>
              <a:srgbClr val="6AA84F"/>
            </a:solidFill>
            <a:prstDash val="solid"/>
            <a:round/>
            <a:headEnd len="med" w="med" type="none"/>
            <a:tailEnd len="med" w="med" type="triangle"/>
          </a:ln>
        </p:spPr>
      </p:cxnSp>
      <p:cxnSp>
        <p:nvCxnSpPr>
          <p:cNvPr id="3535" name="Google Shape;3535;p245"/>
          <p:cNvCxnSpPr>
            <a:stCxn id="3528" idx="4"/>
            <a:endCxn id="3526" idx="0"/>
          </p:cNvCxnSpPr>
          <p:nvPr/>
        </p:nvCxnSpPr>
        <p:spPr>
          <a:xfrm>
            <a:off x="4516100" y="2978900"/>
            <a:ext cx="55800" cy="1241100"/>
          </a:xfrm>
          <a:prstGeom prst="straightConnector1">
            <a:avLst/>
          </a:prstGeom>
          <a:noFill/>
          <a:ln cap="flat" cmpd="sng" w="38100">
            <a:solidFill>
              <a:srgbClr val="6AA84F"/>
            </a:solidFill>
            <a:prstDash val="solid"/>
            <a:round/>
            <a:headEnd len="med" w="med" type="none"/>
            <a:tailEnd len="med" w="med" type="triangle"/>
          </a:ln>
        </p:spPr>
      </p:cxnSp>
      <p:cxnSp>
        <p:nvCxnSpPr>
          <p:cNvPr id="3536" name="Google Shape;3536;p245"/>
          <p:cNvCxnSpPr>
            <a:stCxn id="3526" idx="2"/>
            <a:endCxn id="3525" idx="6"/>
          </p:cNvCxnSpPr>
          <p:nvPr/>
        </p:nvCxnSpPr>
        <p:spPr>
          <a:xfrm rot="10800000">
            <a:off x="2500050" y="4486625"/>
            <a:ext cx="1813200" cy="0"/>
          </a:xfrm>
          <a:prstGeom prst="straightConnector1">
            <a:avLst/>
          </a:prstGeom>
          <a:noFill/>
          <a:ln cap="flat" cmpd="sng" w="28575">
            <a:solidFill>
              <a:srgbClr val="674EA7"/>
            </a:solidFill>
            <a:prstDash val="solid"/>
            <a:round/>
            <a:headEnd len="med" w="med" type="none"/>
            <a:tailEnd len="med" w="med" type="triangle"/>
          </a:ln>
        </p:spPr>
      </p:cxnSp>
      <p:sp>
        <p:nvSpPr>
          <p:cNvPr id="3537" name="Google Shape;3537;p245"/>
          <p:cNvSpPr/>
          <p:nvPr/>
        </p:nvSpPr>
        <p:spPr>
          <a:xfrm>
            <a:off x="875742" y="1087450"/>
            <a:ext cx="1138650" cy="3407775"/>
          </a:xfrm>
          <a:custGeom>
            <a:rect b="b" l="l" r="r" t="t"/>
            <a:pathLst>
              <a:path extrusionOk="0" h="136311" w="45546">
                <a:moveTo>
                  <a:pt x="45228" y="136311"/>
                </a:moveTo>
                <a:cubicBezTo>
                  <a:pt x="37691" y="124793"/>
                  <a:pt x="-50" y="89919"/>
                  <a:pt x="3" y="67200"/>
                </a:cubicBezTo>
                <a:cubicBezTo>
                  <a:pt x="56" y="44482"/>
                  <a:pt x="37956" y="11200"/>
                  <a:pt x="45546" y="0"/>
                </a:cubicBezTo>
              </a:path>
            </a:pathLst>
          </a:custGeom>
          <a:noFill/>
          <a:ln cap="flat" cmpd="sng" w="28575">
            <a:solidFill>
              <a:srgbClr val="B45F06"/>
            </a:solidFill>
            <a:prstDash val="solid"/>
            <a:round/>
            <a:headEnd len="med" w="med" type="none"/>
            <a:tailEnd len="med" w="med" type="triangle"/>
          </a:ln>
        </p:spPr>
      </p:sp>
      <p:cxnSp>
        <p:nvCxnSpPr>
          <p:cNvPr id="3538" name="Google Shape;3538;p245"/>
          <p:cNvCxnSpPr>
            <a:stCxn id="3524" idx="5"/>
            <a:endCxn id="3528" idx="1"/>
          </p:cNvCxnSpPr>
          <p:nvPr/>
        </p:nvCxnSpPr>
        <p:spPr>
          <a:xfrm>
            <a:off x="2424264" y="1160560"/>
            <a:ext cx="1908900" cy="1363200"/>
          </a:xfrm>
          <a:prstGeom prst="straightConnector1">
            <a:avLst/>
          </a:prstGeom>
          <a:noFill/>
          <a:ln cap="flat" cmpd="sng" w="19050">
            <a:solidFill>
              <a:schemeClr val="dk2"/>
            </a:solidFill>
            <a:prstDash val="solid"/>
            <a:round/>
            <a:headEnd len="med" w="med" type="none"/>
            <a:tailEnd len="med" w="med" type="triangle"/>
          </a:ln>
        </p:spPr>
      </p:cxnSp>
      <p:sp>
        <p:nvSpPr>
          <p:cNvPr id="3539" name="Google Shape;3539;p245"/>
          <p:cNvSpPr txBox="1"/>
          <p:nvPr/>
        </p:nvSpPr>
        <p:spPr>
          <a:xfrm>
            <a:off x="1603800" y="673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a:t>
            </a:r>
            <a:r>
              <a:rPr lang="en"/>
              <a:t>/</a:t>
            </a:r>
            <a:endParaRPr/>
          </a:p>
        </p:txBody>
      </p:sp>
      <p:sp>
        <p:nvSpPr>
          <p:cNvPr id="3540" name="Google Shape;3540;p245"/>
          <p:cNvSpPr txBox="1"/>
          <p:nvPr/>
        </p:nvSpPr>
        <p:spPr>
          <a:xfrm>
            <a:off x="1527600" y="2578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a:t>
            </a:r>
            <a:r>
              <a:rPr lang="en"/>
              <a:t>/</a:t>
            </a:r>
            <a:r>
              <a:rPr lang="en">
                <a:solidFill>
                  <a:srgbClr val="38761D"/>
                </a:solidFill>
              </a:rPr>
              <a:t>8</a:t>
            </a:r>
            <a:endParaRPr>
              <a:solidFill>
                <a:srgbClr val="38761D"/>
              </a:solidFill>
            </a:endParaRPr>
          </a:p>
        </p:txBody>
      </p:sp>
      <p:sp>
        <p:nvSpPr>
          <p:cNvPr id="3541" name="Google Shape;3541;p245"/>
          <p:cNvSpPr txBox="1"/>
          <p:nvPr/>
        </p:nvSpPr>
        <p:spPr>
          <a:xfrm>
            <a:off x="1451400" y="4331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2</a:t>
            </a:r>
            <a:r>
              <a:rPr lang="en"/>
              <a:t>/</a:t>
            </a:r>
            <a:r>
              <a:rPr lang="en">
                <a:solidFill>
                  <a:srgbClr val="38761D"/>
                </a:solidFill>
              </a:rPr>
              <a:t>3</a:t>
            </a:r>
            <a:endParaRPr>
              <a:solidFill>
                <a:srgbClr val="38761D"/>
              </a:solidFill>
            </a:endParaRPr>
          </a:p>
        </p:txBody>
      </p:sp>
      <p:sp>
        <p:nvSpPr>
          <p:cNvPr id="3542" name="Google Shape;3542;p245"/>
          <p:cNvSpPr txBox="1"/>
          <p:nvPr/>
        </p:nvSpPr>
        <p:spPr>
          <a:xfrm>
            <a:off x="4804200" y="25024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4</a:t>
            </a:r>
            <a:r>
              <a:rPr lang="en"/>
              <a:t>/</a:t>
            </a:r>
            <a:r>
              <a:rPr lang="en">
                <a:solidFill>
                  <a:srgbClr val="38761D"/>
                </a:solidFill>
              </a:rPr>
              <a:t>7</a:t>
            </a:r>
            <a:endParaRPr>
              <a:solidFill>
                <a:srgbClr val="38761D"/>
              </a:solidFill>
            </a:endParaRPr>
          </a:p>
        </p:txBody>
      </p:sp>
      <p:sp>
        <p:nvSpPr>
          <p:cNvPr id="3543" name="Google Shape;3543;p245"/>
          <p:cNvSpPr txBox="1"/>
          <p:nvPr/>
        </p:nvSpPr>
        <p:spPr>
          <a:xfrm>
            <a:off x="4880400" y="42550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5</a:t>
            </a:r>
            <a:r>
              <a:rPr lang="en"/>
              <a:t>/</a:t>
            </a:r>
            <a:r>
              <a:rPr lang="en">
                <a:solidFill>
                  <a:srgbClr val="38761D"/>
                </a:solidFill>
              </a:rPr>
              <a:t>6</a:t>
            </a:r>
            <a:endParaRPr>
              <a:solidFill>
                <a:srgbClr val="38761D"/>
              </a:solidFill>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7" name="Shape 3547"/>
        <p:cNvGrpSpPr/>
        <p:nvPr/>
      </p:nvGrpSpPr>
      <p:grpSpPr>
        <a:xfrm>
          <a:off x="0" y="0"/>
          <a:ext cx="0" cy="0"/>
          <a:chOff x="0" y="0"/>
          <a:chExt cx="0" cy="0"/>
        </a:xfrm>
      </p:grpSpPr>
      <p:sp>
        <p:nvSpPr>
          <p:cNvPr id="3548" name="Google Shape;3548;p246"/>
          <p:cNvSpPr/>
          <p:nvPr/>
        </p:nvSpPr>
        <p:spPr>
          <a:xfrm>
            <a:off x="1982550" y="7052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3549" name="Google Shape;3549;p246"/>
          <p:cNvSpPr/>
          <p:nvPr/>
        </p:nvSpPr>
        <p:spPr>
          <a:xfrm>
            <a:off x="19825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246"/>
          <p:cNvSpPr/>
          <p:nvPr/>
        </p:nvSpPr>
        <p:spPr>
          <a:xfrm>
            <a:off x="43132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246"/>
          <p:cNvSpPr/>
          <p:nvPr/>
        </p:nvSpPr>
        <p:spPr>
          <a:xfrm>
            <a:off x="2025725" y="25160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246"/>
          <p:cNvSpPr/>
          <p:nvPr/>
        </p:nvSpPr>
        <p:spPr>
          <a:xfrm>
            <a:off x="4257350" y="2445500"/>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246"/>
          <p:cNvSpPr/>
          <p:nvPr/>
        </p:nvSpPr>
        <p:spPr>
          <a:xfrm>
            <a:off x="4257350" y="6710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54" name="Google Shape;3554;p246"/>
          <p:cNvCxnSpPr>
            <a:stCxn id="3548" idx="4"/>
            <a:endCxn id="3551" idx="0"/>
          </p:cNvCxnSpPr>
          <p:nvPr/>
        </p:nvCxnSpPr>
        <p:spPr>
          <a:xfrm>
            <a:off x="2241300" y="1238675"/>
            <a:ext cx="43200" cy="1277400"/>
          </a:xfrm>
          <a:prstGeom prst="straightConnector1">
            <a:avLst/>
          </a:prstGeom>
          <a:noFill/>
          <a:ln cap="flat" cmpd="sng" w="38100">
            <a:solidFill>
              <a:srgbClr val="6AA84F"/>
            </a:solidFill>
            <a:prstDash val="solid"/>
            <a:round/>
            <a:headEnd len="med" w="med" type="none"/>
            <a:tailEnd len="med" w="med" type="triangle"/>
          </a:ln>
        </p:spPr>
      </p:cxnSp>
      <p:cxnSp>
        <p:nvCxnSpPr>
          <p:cNvPr id="3555" name="Google Shape;3555;p246"/>
          <p:cNvCxnSpPr>
            <a:stCxn id="3553" idx="2"/>
            <a:endCxn id="3548" idx="6"/>
          </p:cNvCxnSpPr>
          <p:nvPr/>
        </p:nvCxnSpPr>
        <p:spPr>
          <a:xfrm flipH="1">
            <a:off x="2499950" y="937775"/>
            <a:ext cx="1757400" cy="34200"/>
          </a:xfrm>
          <a:prstGeom prst="straightConnector1">
            <a:avLst/>
          </a:prstGeom>
          <a:noFill/>
          <a:ln cap="flat" cmpd="sng" w="19050">
            <a:solidFill>
              <a:schemeClr val="dk2"/>
            </a:solidFill>
            <a:prstDash val="solid"/>
            <a:round/>
            <a:headEnd len="med" w="med" type="none"/>
            <a:tailEnd len="med" w="med" type="triangle"/>
          </a:ln>
        </p:spPr>
      </p:cxnSp>
      <p:cxnSp>
        <p:nvCxnSpPr>
          <p:cNvPr id="3556" name="Google Shape;3556;p246"/>
          <p:cNvCxnSpPr>
            <a:stCxn id="3553" idx="4"/>
            <a:endCxn id="3552" idx="0"/>
          </p:cNvCxnSpPr>
          <p:nvPr/>
        </p:nvCxnSpPr>
        <p:spPr>
          <a:xfrm>
            <a:off x="4516100" y="1204475"/>
            <a:ext cx="0" cy="1241100"/>
          </a:xfrm>
          <a:prstGeom prst="straightConnector1">
            <a:avLst/>
          </a:prstGeom>
          <a:noFill/>
          <a:ln cap="flat" cmpd="sng" w="19050">
            <a:solidFill>
              <a:schemeClr val="dk2"/>
            </a:solidFill>
            <a:prstDash val="solid"/>
            <a:round/>
            <a:headEnd len="med" w="med" type="none"/>
            <a:tailEnd len="med" w="med" type="triangle"/>
          </a:ln>
        </p:spPr>
      </p:cxnSp>
      <p:cxnSp>
        <p:nvCxnSpPr>
          <p:cNvPr id="3557" name="Google Shape;3557;p246"/>
          <p:cNvCxnSpPr>
            <a:stCxn id="3551" idx="6"/>
            <a:endCxn id="3552" idx="2"/>
          </p:cNvCxnSpPr>
          <p:nvPr/>
        </p:nvCxnSpPr>
        <p:spPr>
          <a:xfrm flipH="1" rot="10800000">
            <a:off x="2543225" y="2712225"/>
            <a:ext cx="1714200" cy="70500"/>
          </a:xfrm>
          <a:prstGeom prst="straightConnector1">
            <a:avLst/>
          </a:prstGeom>
          <a:noFill/>
          <a:ln cap="flat" cmpd="sng" w="38100">
            <a:solidFill>
              <a:srgbClr val="6AA84F"/>
            </a:solidFill>
            <a:prstDash val="solid"/>
            <a:round/>
            <a:headEnd len="med" w="med" type="none"/>
            <a:tailEnd len="med" w="med" type="triangle"/>
          </a:ln>
        </p:spPr>
      </p:cxnSp>
      <p:cxnSp>
        <p:nvCxnSpPr>
          <p:cNvPr id="3558" name="Google Shape;3558;p246"/>
          <p:cNvCxnSpPr>
            <a:stCxn id="3551" idx="4"/>
            <a:endCxn id="3549" idx="0"/>
          </p:cNvCxnSpPr>
          <p:nvPr/>
        </p:nvCxnSpPr>
        <p:spPr>
          <a:xfrm flipH="1">
            <a:off x="2241275" y="3049425"/>
            <a:ext cx="43200" cy="1170600"/>
          </a:xfrm>
          <a:prstGeom prst="straightConnector1">
            <a:avLst/>
          </a:prstGeom>
          <a:noFill/>
          <a:ln cap="flat" cmpd="sng" w="38100">
            <a:solidFill>
              <a:srgbClr val="6AA84F"/>
            </a:solidFill>
            <a:prstDash val="solid"/>
            <a:round/>
            <a:headEnd len="med" w="med" type="none"/>
            <a:tailEnd len="med" w="med" type="triangle"/>
          </a:ln>
        </p:spPr>
      </p:cxnSp>
      <p:cxnSp>
        <p:nvCxnSpPr>
          <p:cNvPr id="3559" name="Google Shape;3559;p246"/>
          <p:cNvCxnSpPr>
            <a:stCxn id="3552" idx="4"/>
            <a:endCxn id="3550" idx="0"/>
          </p:cNvCxnSpPr>
          <p:nvPr/>
        </p:nvCxnSpPr>
        <p:spPr>
          <a:xfrm>
            <a:off x="4516100" y="2978900"/>
            <a:ext cx="55800" cy="1241100"/>
          </a:xfrm>
          <a:prstGeom prst="straightConnector1">
            <a:avLst/>
          </a:prstGeom>
          <a:noFill/>
          <a:ln cap="flat" cmpd="sng" w="38100">
            <a:solidFill>
              <a:srgbClr val="6AA84F"/>
            </a:solidFill>
            <a:prstDash val="solid"/>
            <a:round/>
            <a:headEnd len="med" w="med" type="none"/>
            <a:tailEnd len="med" w="med" type="triangle"/>
          </a:ln>
        </p:spPr>
      </p:cxnSp>
      <p:cxnSp>
        <p:nvCxnSpPr>
          <p:cNvPr id="3560" name="Google Shape;3560;p246"/>
          <p:cNvCxnSpPr>
            <a:stCxn id="3550" idx="2"/>
            <a:endCxn id="3549" idx="6"/>
          </p:cNvCxnSpPr>
          <p:nvPr/>
        </p:nvCxnSpPr>
        <p:spPr>
          <a:xfrm rot="10800000">
            <a:off x="2500050" y="4486625"/>
            <a:ext cx="1813200" cy="0"/>
          </a:xfrm>
          <a:prstGeom prst="straightConnector1">
            <a:avLst/>
          </a:prstGeom>
          <a:noFill/>
          <a:ln cap="flat" cmpd="sng" w="28575">
            <a:solidFill>
              <a:srgbClr val="674EA7"/>
            </a:solidFill>
            <a:prstDash val="solid"/>
            <a:round/>
            <a:headEnd len="med" w="med" type="none"/>
            <a:tailEnd len="med" w="med" type="triangle"/>
          </a:ln>
        </p:spPr>
      </p:cxnSp>
      <p:sp>
        <p:nvSpPr>
          <p:cNvPr id="3561" name="Google Shape;3561;p246"/>
          <p:cNvSpPr/>
          <p:nvPr/>
        </p:nvSpPr>
        <p:spPr>
          <a:xfrm>
            <a:off x="875742" y="1087450"/>
            <a:ext cx="1138650" cy="3407775"/>
          </a:xfrm>
          <a:custGeom>
            <a:rect b="b" l="l" r="r" t="t"/>
            <a:pathLst>
              <a:path extrusionOk="0" h="136311" w="45546">
                <a:moveTo>
                  <a:pt x="45228" y="136311"/>
                </a:moveTo>
                <a:cubicBezTo>
                  <a:pt x="37691" y="124793"/>
                  <a:pt x="-50" y="89919"/>
                  <a:pt x="3" y="67200"/>
                </a:cubicBezTo>
                <a:cubicBezTo>
                  <a:pt x="56" y="44482"/>
                  <a:pt x="37956" y="11200"/>
                  <a:pt x="45546" y="0"/>
                </a:cubicBezTo>
              </a:path>
            </a:pathLst>
          </a:custGeom>
          <a:noFill/>
          <a:ln cap="flat" cmpd="sng" w="28575">
            <a:solidFill>
              <a:srgbClr val="B45F06"/>
            </a:solidFill>
            <a:prstDash val="solid"/>
            <a:round/>
            <a:headEnd len="med" w="med" type="none"/>
            <a:tailEnd len="med" w="med" type="triangle"/>
          </a:ln>
        </p:spPr>
      </p:sp>
      <p:cxnSp>
        <p:nvCxnSpPr>
          <p:cNvPr id="3562" name="Google Shape;3562;p246"/>
          <p:cNvCxnSpPr>
            <a:stCxn id="3548" idx="5"/>
            <a:endCxn id="3552" idx="1"/>
          </p:cNvCxnSpPr>
          <p:nvPr/>
        </p:nvCxnSpPr>
        <p:spPr>
          <a:xfrm>
            <a:off x="2424264" y="1160560"/>
            <a:ext cx="1908900" cy="1363200"/>
          </a:xfrm>
          <a:prstGeom prst="straightConnector1">
            <a:avLst/>
          </a:prstGeom>
          <a:noFill/>
          <a:ln cap="flat" cmpd="sng" w="28575">
            <a:solidFill>
              <a:srgbClr val="F9CB9C"/>
            </a:solidFill>
            <a:prstDash val="solid"/>
            <a:round/>
            <a:headEnd len="med" w="med" type="none"/>
            <a:tailEnd len="med" w="med" type="triangle"/>
          </a:ln>
        </p:spPr>
      </p:cxnSp>
      <p:sp>
        <p:nvSpPr>
          <p:cNvPr id="3563" name="Google Shape;3563;p246"/>
          <p:cNvSpPr txBox="1"/>
          <p:nvPr/>
        </p:nvSpPr>
        <p:spPr>
          <a:xfrm>
            <a:off x="1603800" y="673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a:t>
            </a:r>
            <a:r>
              <a:rPr lang="en"/>
              <a:t>/</a:t>
            </a:r>
            <a:endParaRPr/>
          </a:p>
        </p:txBody>
      </p:sp>
      <p:sp>
        <p:nvSpPr>
          <p:cNvPr id="3564" name="Google Shape;3564;p246"/>
          <p:cNvSpPr txBox="1"/>
          <p:nvPr/>
        </p:nvSpPr>
        <p:spPr>
          <a:xfrm>
            <a:off x="1527600" y="2578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a:t>
            </a:r>
            <a:r>
              <a:rPr lang="en"/>
              <a:t>/</a:t>
            </a:r>
            <a:r>
              <a:rPr lang="en">
                <a:solidFill>
                  <a:srgbClr val="38761D"/>
                </a:solidFill>
              </a:rPr>
              <a:t>8</a:t>
            </a:r>
            <a:endParaRPr>
              <a:solidFill>
                <a:srgbClr val="38761D"/>
              </a:solidFill>
            </a:endParaRPr>
          </a:p>
        </p:txBody>
      </p:sp>
      <p:sp>
        <p:nvSpPr>
          <p:cNvPr id="3565" name="Google Shape;3565;p246"/>
          <p:cNvSpPr txBox="1"/>
          <p:nvPr/>
        </p:nvSpPr>
        <p:spPr>
          <a:xfrm>
            <a:off x="1451400" y="4331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2</a:t>
            </a:r>
            <a:r>
              <a:rPr lang="en"/>
              <a:t>/</a:t>
            </a:r>
            <a:r>
              <a:rPr lang="en">
                <a:solidFill>
                  <a:srgbClr val="38761D"/>
                </a:solidFill>
              </a:rPr>
              <a:t>3</a:t>
            </a:r>
            <a:endParaRPr>
              <a:solidFill>
                <a:srgbClr val="38761D"/>
              </a:solidFill>
            </a:endParaRPr>
          </a:p>
        </p:txBody>
      </p:sp>
      <p:sp>
        <p:nvSpPr>
          <p:cNvPr id="3566" name="Google Shape;3566;p246"/>
          <p:cNvSpPr txBox="1"/>
          <p:nvPr/>
        </p:nvSpPr>
        <p:spPr>
          <a:xfrm>
            <a:off x="4804200" y="25024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4</a:t>
            </a:r>
            <a:r>
              <a:rPr lang="en"/>
              <a:t>/</a:t>
            </a:r>
            <a:r>
              <a:rPr lang="en">
                <a:solidFill>
                  <a:srgbClr val="38761D"/>
                </a:solidFill>
              </a:rPr>
              <a:t>7</a:t>
            </a:r>
            <a:endParaRPr>
              <a:solidFill>
                <a:srgbClr val="38761D"/>
              </a:solidFill>
            </a:endParaRPr>
          </a:p>
        </p:txBody>
      </p:sp>
      <p:sp>
        <p:nvSpPr>
          <p:cNvPr id="3567" name="Google Shape;3567;p246"/>
          <p:cNvSpPr txBox="1"/>
          <p:nvPr/>
        </p:nvSpPr>
        <p:spPr>
          <a:xfrm>
            <a:off x="4880400" y="42550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5</a:t>
            </a:r>
            <a:r>
              <a:rPr lang="en"/>
              <a:t>/</a:t>
            </a:r>
            <a:r>
              <a:rPr lang="en">
                <a:solidFill>
                  <a:srgbClr val="38761D"/>
                </a:solidFill>
              </a:rPr>
              <a:t>6</a:t>
            </a:r>
            <a:endParaRPr>
              <a:solidFill>
                <a:srgbClr val="38761D"/>
              </a:solidFill>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1" name="Shape 3571"/>
        <p:cNvGrpSpPr/>
        <p:nvPr/>
      </p:nvGrpSpPr>
      <p:grpSpPr>
        <a:xfrm>
          <a:off x="0" y="0"/>
          <a:ext cx="0" cy="0"/>
          <a:chOff x="0" y="0"/>
          <a:chExt cx="0" cy="0"/>
        </a:xfrm>
      </p:grpSpPr>
      <p:sp>
        <p:nvSpPr>
          <p:cNvPr id="3572" name="Google Shape;3572;p247"/>
          <p:cNvSpPr/>
          <p:nvPr/>
        </p:nvSpPr>
        <p:spPr>
          <a:xfrm>
            <a:off x="1982550" y="7052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3573" name="Google Shape;3573;p247"/>
          <p:cNvSpPr/>
          <p:nvPr/>
        </p:nvSpPr>
        <p:spPr>
          <a:xfrm>
            <a:off x="19825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247"/>
          <p:cNvSpPr/>
          <p:nvPr/>
        </p:nvSpPr>
        <p:spPr>
          <a:xfrm>
            <a:off x="43132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247"/>
          <p:cNvSpPr/>
          <p:nvPr/>
        </p:nvSpPr>
        <p:spPr>
          <a:xfrm>
            <a:off x="2025725" y="25160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247"/>
          <p:cNvSpPr/>
          <p:nvPr/>
        </p:nvSpPr>
        <p:spPr>
          <a:xfrm>
            <a:off x="4257350" y="2445500"/>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247"/>
          <p:cNvSpPr/>
          <p:nvPr/>
        </p:nvSpPr>
        <p:spPr>
          <a:xfrm>
            <a:off x="4257350" y="6710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78" name="Google Shape;3578;p247"/>
          <p:cNvCxnSpPr>
            <a:stCxn id="3572" idx="4"/>
            <a:endCxn id="3575" idx="0"/>
          </p:cNvCxnSpPr>
          <p:nvPr/>
        </p:nvCxnSpPr>
        <p:spPr>
          <a:xfrm>
            <a:off x="2241300" y="1238675"/>
            <a:ext cx="43200" cy="1277400"/>
          </a:xfrm>
          <a:prstGeom prst="straightConnector1">
            <a:avLst/>
          </a:prstGeom>
          <a:noFill/>
          <a:ln cap="flat" cmpd="sng" w="38100">
            <a:solidFill>
              <a:srgbClr val="6AA84F"/>
            </a:solidFill>
            <a:prstDash val="solid"/>
            <a:round/>
            <a:headEnd len="med" w="med" type="none"/>
            <a:tailEnd len="med" w="med" type="triangle"/>
          </a:ln>
        </p:spPr>
      </p:cxnSp>
      <p:cxnSp>
        <p:nvCxnSpPr>
          <p:cNvPr id="3579" name="Google Shape;3579;p247"/>
          <p:cNvCxnSpPr>
            <a:stCxn id="3577" idx="2"/>
            <a:endCxn id="3572" idx="6"/>
          </p:cNvCxnSpPr>
          <p:nvPr/>
        </p:nvCxnSpPr>
        <p:spPr>
          <a:xfrm flipH="1">
            <a:off x="2499950" y="937775"/>
            <a:ext cx="1757400" cy="34200"/>
          </a:xfrm>
          <a:prstGeom prst="straightConnector1">
            <a:avLst/>
          </a:prstGeom>
          <a:noFill/>
          <a:ln cap="flat" cmpd="sng" w="19050">
            <a:solidFill>
              <a:schemeClr val="dk2"/>
            </a:solidFill>
            <a:prstDash val="solid"/>
            <a:round/>
            <a:headEnd len="med" w="med" type="none"/>
            <a:tailEnd len="med" w="med" type="triangle"/>
          </a:ln>
        </p:spPr>
      </p:cxnSp>
      <p:cxnSp>
        <p:nvCxnSpPr>
          <p:cNvPr id="3580" name="Google Shape;3580;p247"/>
          <p:cNvCxnSpPr>
            <a:stCxn id="3577" idx="4"/>
            <a:endCxn id="3576" idx="0"/>
          </p:cNvCxnSpPr>
          <p:nvPr/>
        </p:nvCxnSpPr>
        <p:spPr>
          <a:xfrm>
            <a:off x="4516100" y="1204475"/>
            <a:ext cx="0" cy="1241100"/>
          </a:xfrm>
          <a:prstGeom prst="straightConnector1">
            <a:avLst/>
          </a:prstGeom>
          <a:noFill/>
          <a:ln cap="flat" cmpd="sng" w="19050">
            <a:solidFill>
              <a:schemeClr val="dk2"/>
            </a:solidFill>
            <a:prstDash val="solid"/>
            <a:round/>
            <a:headEnd len="med" w="med" type="none"/>
            <a:tailEnd len="med" w="med" type="triangle"/>
          </a:ln>
        </p:spPr>
      </p:cxnSp>
      <p:cxnSp>
        <p:nvCxnSpPr>
          <p:cNvPr id="3581" name="Google Shape;3581;p247"/>
          <p:cNvCxnSpPr>
            <a:stCxn id="3575" idx="6"/>
            <a:endCxn id="3576" idx="2"/>
          </p:cNvCxnSpPr>
          <p:nvPr/>
        </p:nvCxnSpPr>
        <p:spPr>
          <a:xfrm flipH="1" rot="10800000">
            <a:off x="2543225" y="2712225"/>
            <a:ext cx="1714200" cy="70500"/>
          </a:xfrm>
          <a:prstGeom prst="straightConnector1">
            <a:avLst/>
          </a:prstGeom>
          <a:noFill/>
          <a:ln cap="flat" cmpd="sng" w="38100">
            <a:solidFill>
              <a:srgbClr val="6AA84F"/>
            </a:solidFill>
            <a:prstDash val="solid"/>
            <a:round/>
            <a:headEnd len="med" w="med" type="none"/>
            <a:tailEnd len="med" w="med" type="triangle"/>
          </a:ln>
        </p:spPr>
      </p:cxnSp>
      <p:cxnSp>
        <p:nvCxnSpPr>
          <p:cNvPr id="3582" name="Google Shape;3582;p247"/>
          <p:cNvCxnSpPr>
            <a:stCxn id="3575" idx="4"/>
            <a:endCxn id="3573" idx="0"/>
          </p:cNvCxnSpPr>
          <p:nvPr/>
        </p:nvCxnSpPr>
        <p:spPr>
          <a:xfrm flipH="1">
            <a:off x="2241275" y="3049425"/>
            <a:ext cx="43200" cy="1170600"/>
          </a:xfrm>
          <a:prstGeom prst="straightConnector1">
            <a:avLst/>
          </a:prstGeom>
          <a:noFill/>
          <a:ln cap="flat" cmpd="sng" w="38100">
            <a:solidFill>
              <a:srgbClr val="6AA84F"/>
            </a:solidFill>
            <a:prstDash val="solid"/>
            <a:round/>
            <a:headEnd len="med" w="med" type="none"/>
            <a:tailEnd len="med" w="med" type="triangle"/>
          </a:ln>
        </p:spPr>
      </p:cxnSp>
      <p:cxnSp>
        <p:nvCxnSpPr>
          <p:cNvPr id="3583" name="Google Shape;3583;p247"/>
          <p:cNvCxnSpPr>
            <a:stCxn id="3576" idx="4"/>
            <a:endCxn id="3574" idx="0"/>
          </p:cNvCxnSpPr>
          <p:nvPr/>
        </p:nvCxnSpPr>
        <p:spPr>
          <a:xfrm>
            <a:off x="4516100" y="2978900"/>
            <a:ext cx="55800" cy="1241100"/>
          </a:xfrm>
          <a:prstGeom prst="straightConnector1">
            <a:avLst/>
          </a:prstGeom>
          <a:noFill/>
          <a:ln cap="flat" cmpd="sng" w="38100">
            <a:solidFill>
              <a:srgbClr val="6AA84F"/>
            </a:solidFill>
            <a:prstDash val="solid"/>
            <a:round/>
            <a:headEnd len="med" w="med" type="none"/>
            <a:tailEnd len="med" w="med" type="triangle"/>
          </a:ln>
        </p:spPr>
      </p:cxnSp>
      <p:cxnSp>
        <p:nvCxnSpPr>
          <p:cNvPr id="3584" name="Google Shape;3584;p247"/>
          <p:cNvCxnSpPr>
            <a:stCxn id="3574" idx="2"/>
            <a:endCxn id="3573" idx="6"/>
          </p:cNvCxnSpPr>
          <p:nvPr/>
        </p:nvCxnSpPr>
        <p:spPr>
          <a:xfrm rot="10800000">
            <a:off x="2500050" y="4486625"/>
            <a:ext cx="1813200" cy="0"/>
          </a:xfrm>
          <a:prstGeom prst="straightConnector1">
            <a:avLst/>
          </a:prstGeom>
          <a:noFill/>
          <a:ln cap="flat" cmpd="sng" w="28575">
            <a:solidFill>
              <a:srgbClr val="674EA7"/>
            </a:solidFill>
            <a:prstDash val="solid"/>
            <a:round/>
            <a:headEnd len="med" w="med" type="none"/>
            <a:tailEnd len="med" w="med" type="triangle"/>
          </a:ln>
        </p:spPr>
      </p:cxnSp>
      <p:sp>
        <p:nvSpPr>
          <p:cNvPr id="3585" name="Google Shape;3585;p247"/>
          <p:cNvSpPr/>
          <p:nvPr/>
        </p:nvSpPr>
        <p:spPr>
          <a:xfrm>
            <a:off x="875742" y="1087450"/>
            <a:ext cx="1138650" cy="3407775"/>
          </a:xfrm>
          <a:custGeom>
            <a:rect b="b" l="l" r="r" t="t"/>
            <a:pathLst>
              <a:path extrusionOk="0" h="136311" w="45546">
                <a:moveTo>
                  <a:pt x="45228" y="136311"/>
                </a:moveTo>
                <a:cubicBezTo>
                  <a:pt x="37691" y="124793"/>
                  <a:pt x="-50" y="89919"/>
                  <a:pt x="3" y="67200"/>
                </a:cubicBezTo>
                <a:cubicBezTo>
                  <a:pt x="56" y="44482"/>
                  <a:pt x="37956" y="11200"/>
                  <a:pt x="45546" y="0"/>
                </a:cubicBezTo>
              </a:path>
            </a:pathLst>
          </a:custGeom>
          <a:noFill/>
          <a:ln cap="flat" cmpd="sng" w="28575">
            <a:solidFill>
              <a:srgbClr val="B45F06"/>
            </a:solidFill>
            <a:prstDash val="solid"/>
            <a:round/>
            <a:headEnd len="med" w="med" type="none"/>
            <a:tailEnd len="med" w="med" type="triangle"/>
          </a:ln>
        </p:spPr>
      </p:sp>
      <p:cxnSp>
        <p:nvCxnSpPr>
          <p:cNvPr id="3586" name="Google Shape;3586;p247"/>
          <p:cNvCxnSpPr>
            <a:stCxn id="3572" idx="5"/>
            <a:endCxn id="3576" idx="1"/>
          </p:cNvCxnSpPr>
          <p:nvPr/>
        </p:nvCxnSpPr>
        <p:spPr>
          <a:xfrm>
            <a:off x="2424264" y="1160560"/>
            <a:ext cx="1908900" cy="1363200"/>
          </a:xfrm>
          <a:prstGeom prst="straightConnector1">
            <a:avLst/>
          </a:prstGeom>
          <a:noFill/>
          <a:ln cap="flat" cmpd="sng" w="28575">
            <a:solidFill>
              <a:srgbClr val="F9CB9C"/>
            </a:solidFill>
            <a:prstDash val="solid"/>
            <a:round/>
            <a:headEnd len="med" w="med" type="none"/>
            <a:tailEnd len="med" w="med" type="triangle"/>
          </a:ln>
        </p:spPr>
      </p:cxnSp>
      <p:sp>
        <p:nvSpPr>
          <p:cNvPr id="3587" name="Google Shape;3587;p247"/>
          <p:cNvSpPr txBox="1"/>
          <p:nvPr/>
        </p:nvSpPr>
        <p:spPr>
          <a:xfrm>
            <a:off x="1603800" y="673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a:t>
            </a:r>
            <a:r>
              <a:rPr lang="en"/>
              <a:t>/</a:t>
            </a:r>
            <a:r>
              <a:rPr lang="en">
                <a:solidFill>
                  <a:srgbClr val="38761D"/>
                </a:solidFill>
              </a:rPr>
              <a:t>9</a:t>
            </a:r>
            <a:endParaRPr>
              <a:solidFill>
                <a:srgbClr val="38761D"/>
              </a:solidFill>
            </a:endParaRPr>
          </a:p>
        </p:txBody>
      </p:sp>
      <p:sp>
        <p:nvSpPr>
          <p:cNvPr id="3588" name="Google Shape;3588;p247"/>
          <p:cNvSpPr txBox="1"/>
          <p:nvPr/>
        </p:nvSpPr>
        <p:spPr>
          <a:xfrm>
            <a:off x="1527600" y="2578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a:t>
            </a:r>
            <a:r>
              <a:rPr lang="en"/>
              <a:t>/</a:t>
            </a:r>
            <a:r>
              <a:rPr lang="en">
                <a:solidFill>
                  <a:srgbClr val="38761D"/>
                </a:solidFill>
              </a:rPr>
              <a:t>8</a:t>
            </a:r>
            <a:endParaRPr>
              <a:solidFill>
                <a:srgbClr val="38761D"/>
              </a:solidFill>
            </a:endParaRPr>
          </a:p>
        </p:txBody>
      </p:sp>
      <p:sp>
        <p:nvSpPr>
          <p:cNvPr id="3589" name="Google Shape;3589;p247"/>
          <p:cNvSpPr txBox="1"/>
          <p:nvPr/>
        </p:nvSpPr>
        <p:spPr>
          <a:xfrm>
            <a:off x="1451400" y="4331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2</a:t>
            </a:r>
            <a:r>
              <a:rPr lang="en"/>
              <a:t>/</a:t>
            </a:r>
            <a:r>
              <a:rPr lang="en">
                <a:solidFill>
                  <a:srgbClr val="38761D"/>
                </a:solidFill>
              </a:rPr>
              <a:t>3</a:t>
            </a:r>
            <a:endParaRPr>
              <a:solidFill>
                <a:srgbClr val="38761D"/>
              </a:solidFill>
            </a:endParaRPr>
          </a:p>
        </p:txBody>
      </p:sp>
      <p:sp>
        <p:nvSpPr>
          <p:cNvPr id="3590" name="Google Shape;3590;p247"/>
          <p:cNvSpPr txBox="1"/>
          <p:nvPr/>
        </p:nvSpPr>
        <p:spPr>
          <a:xfrm>
            <a:off x="4804200" y="25024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4</a:t>
            </a:r>
            <a:r>
              <a:rPr lang="en"/>
              <a:t>/</a:t>
            </a:r>
            <a:r>
              <a:rPr lang="en">
                <a:solidFill>
                  <a:srgbClr val="38761D"/>
                </a:solidFill>
              </a:rPr>
              <a:t>7</a:t>
            </a:r>
            <a:endParaRPr>
              <a:solidFill>
                <a:srgbClr val="38761D"/>
              </a:solidFill>
            </a:endParaRPr>
          </a:p>
        </p:txBody>
      </p:sp>
      <p:sp>
        <p:nvSpPr>
          <p:cNvPr id="3591" name="Google Shape;3591;p247"/>
          <p:cNvSpPr txBox="1"/>
          <p:nvPr/>
        </p:nvSpPr>
        <p:spPr>
          <a:xfrm>
            <a:off x="4880400" y="42550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5</a:t>
            </a:r>
            <a:r>
              <a:rPr lang="en"/>
              <a:t>/</a:t>
            </a:r>
            <a:r>
              <a:rPr lang="en">
                <a:solidFill>
                  <a:srgbClr val="38761D"/>
                </a:solidFill>
              </a:rPr>
              <a:t>6</a:t>
            </a:r>
            <a:endParaRPr>
              <a:solidFill>
                <a:srgbClr val="38761D"/>
              </a:solidFill>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5" name="Shape 3595"/>
        <p:cNvGrpSpPr/>
        <p:nvPr/>
      </p:nvGrpSpPr>
      <p:grpSpPr>
        <a:xfrm>
          <a:off x="0" y="0"/>
          <a:ext cx="0" cy="0"/>
          <a:chOff x="0" y="0"/>
          <a:chExt cx="0" cy="0"/>
        </a:xfrm>
      </p:grpSpPr>
      <p:sp>
        <p:nvSpPr>
          <p:cNvPr id="3596" name="Google Shape;3596;p248"/>
          <p:cNvSpPr/>
          <p:nvPr/>
        </p:nvSpPr>
        <p:spPr>
          <a:xfrm>
            <a:off x="1982550" y="7052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3597" name="Google Shape;3597;p248"/>
          <p:cNvSpPr/>
          <p:nvPr/>
        </p:nvSpPr>
        <p:spPr>
          <a:xfrm>
            <a:off x="19825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248"/>
          <p:cNvSpPr/>
          <p:nvPr/>
        </p:nvSpPr>
        <p:spPr>
          <a:xfrm>
            <a:off x="43132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248"/>
          <p:cNvSpPr/>
          <p:nvPr/>
        </p:nvSpPr>
        <p:spPr>
          <a:xfrm>
            <a:off x="2025725" y="25160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248"/>
          <p:cNvSpPr/>
          <p:nvPr/>
        </p:nvSpPr>
        <p:spPr>
          <a:xfrm>
            <a:off x="4257350" y="2445500"/>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248"/>
          <p:cNvSpPr/>
          <p:nvPr/>
        </p:nvSpPr>
        <p:spPr>
          <a:xfrm>
            <a:off x="4257350" y="6710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02" name="Google Shape;3602;p248"/>
          <p:cNvCxnSpPr>
            <a:stCxn id="3596" idx="4"/>
            <a:endCxn id="3599" idx="0"/>
          </p:cNvCxnSpPr>
          <p:nvPr/>
        </p:nvCxnSpPr>
        <p:spPr>
          <a:xfrm>
            <a:off x="2241300" y="1238675"/>
            <a:ext cx="43200" cy="1277400"/>
          </a:xfrm>
          <a:prstGeom prst="straightConnector1">
            <a:avLst/>
          </a:prstGeom>
          <a:noFill/>
          <a:ln cap="flat" cmpd="sng" w="38100">
            <a:solidFill>
              <a:srgbClr val="6AA84F"/>
            </a:solidFill>
            <a:prstDash val="solid"/>
            <a:round/>
            <a:headEnd len="med" w="med" type="none"/>
            <a:tailEnd len="med" w="med" type="triangle"/>
          </a:ln>
        </p:spPr>
      </p:cxnSp>
      <p:cxnSp>
        <p:nvCxnSpPr>
          <p:cNvPr id="3603" name="Google Shape;3603;p248"/>
          <p:cNvCxnSpPr>
            <a:stCxn id="3601" idx="2"/>
            <a:endCxn id="3596" idx="6"/>
          </p:cNvCxnSpPr>
          <p:nvPr/>
        </p:nvCxnSpPr>
        <p:spPr>
          <a:xfrm flipH="1">
            <a:off x="2499950" y="937775"/>
            <a:ext cx="1757400" cy="34200"/>
          </a:xfrm>
          <a:prstGeom prst="straightConnector1">
            <a:avLst/>
          </a:prstGeom>
          <a:noFill/>
          <a:ln cap="flat" cmpd="sng" w="19050">
            <a:solidFill>
              <a:schemeClr val="dk2"/>
            </a:solidFill>
            <a:prstDash val="solid"/>
            <a:round/>
            <a:headEnd len="med" w="med" type="none"/>
            <a:tailEnd len="med" w="med" type="triangle"/>
          </a:ln>
        </p:spPr>
      </p:cxnSp>
      <p:cxnSp>
        <p:nvCxnSpPr>
          <p:cNvPr id="3604" name="Google Shape;3604;p248"/>
          <p:cNvCxnSpPr>
            <a:stCxn id="3601" idx="4"/>
            <a:endCxn id="3600" idx="0"/>
          </p:cNvCxnSpPr>
          <p:nvPr/>
        </p:nvCxnSpPr>
        <p:spPr>
          <a:xfrm>
            <a:off x="4516100" y="1204475"/>
            <a:ext cx="0" cy="1241100"/>
          </a:xfrm>
          <a:prstGeom prst="straightConnector1">
            <a:avLst/>
          </a:prstGeom>
          <a:noFill/>
          <a:ln cap="flat" cmpd="sng" w="19050">
            <a:solidFill>
              <a:schemeClr val="dk2"/>
            </a:solidFill>
            <a:prstDash val="solid"/>
            <a:round/>
            <a:headEnd len="med" w="med" type="none"/>
            <a:tailEnd len="med" w="med" type="triangle"/>
          </a:ln>
        </p:spPr>
      </p:cxnSp>
      <p:cxnSp>
        <p:nvCxnSpPr>
          <p:cNvPr id="3605" name="Google Shape;3605;p248"/>
          <p:cNvCxnSpPr>
            <a:stCxn id="3599" idx="6"/>
            <a:endCxn id="3600" idx="2"/>
          </p:cNvCxnSpPr>
          <p:nvPr/>
        </p:nvCxnSpPr>
        <p:spPr>
          <a:xfrm flipH="1" rot="10800000">
            <a:off x="2543225" y="2712225"/>
            <a:ext cx="1714200" cy="70500"/>
          </a:xfrm>
          <a:prstGeom prst="straightConnector1">
            <a:avLst/>
          </a:prstGeom>
          <a:noFill/>
          <a:ln cap="flat" cmpd="sng" w="38100">
            <a:solidFill>
              <a:srgbClr val="6AA84F"/>
            </a:solidFill>
            <a:prstDash val="solid"/>
            <a:round/>
            <a:headEnd len="med" w="med" type="none"/>
            <a:tailEnd len="med" w="med" type="triangle"/>
          </a:ln>
        </p:spPr>
      </p:cxnSp>
      <p:cxnSp>
        <p:nvCxnSpPr>
          <p:cNvPr id="3606" name="Google Shape;3606;p248"/>
          <p:cNvCxnSpPr>
            <a:stCxn id="3599" idx="4"/>
            <a:endCxn id="3597" idx="0"/>
          </p:cNvCxnSpPr>
          <p:nvPr/>
        </p:nvCxnSpPr>
        <p:spPr>
          <a:xfrm flipH="1">
            <a:off x="2241275" y="3049425"/>
            <a:ext cx="43200" cy="1170600"/>
          </a:xfrm>
          <a:prstGeom prst="straightConnector1">
            <a:avLst/>
          </a:prstGeom>
          <a:noFill/>
          <a:ln cap="flat" cmpd="sng" w="38100">
            <a:solidFill>
              <a:srgbClr val="6AA84F"/>
            </a:solidFill>
            <a:prstDash val="solid"/>
            <a:round/>
            <a:headEnd len="med" w="med" type="none"/>
            <a:tailEnd len="med" w="med" type="triangle"/>
          </a:ln>
        </p:spPr>
      </p:cxnSp>
      <p:cxnSp>
        <p:nvCxnSpPr>
          <p:cNvPr id="3607" name="Google Shape;3607;p248"/>
          <p:cNvCxnSpPr>
            <a:stCxn id="3600" idx="4"/>
            <a:endCxn id="3598" idx="0"/>
          </p:cNvCxnSpPr>
          <p:nvPr/>
        </p:nvCxnSpPr>
        <p:spPr>
          <a:xfrm>
            <a:off x="4516100" y="2978900"/>
            <a:ext cx="55800" cy="1241100"/>
          </a:xfrm>
          <a:prstGeom prst="straightConnector1">
            <a:avLst/>
          </a:prstGeom>
          <a:noFill/>
          <a:ln cap="flat" cmpd="sng" w="38100">
            <a:solidFill>
              <a:srgbClr val="6AA84F"/>
            </a:solidFill>
            <a:prstDash val="solid"/>
            <a:round/>
            <a:headEnd len="med" w="med" type="none"/>
            <a:tailEnd len="med" w="med" type="triangle"/>
          </a:ln>
        </p:spPr>
      </p:cxnSp>
      <p:cxnSp>
        <p:nvCxnSpPr>
          <p:cNvPr id="3608" name="Google Shape;3608;p248"/>
          <p:cNvCxnSpPr>
            <a:stCxn id="3598" idx="2"/>
            <a:endCxn id="3597" idx="6"/>
          </p:cNvCxnSpPr>
          <p:nvPr/>
        </p:nvCxnSpPr>
        <p:spPr>
          <a:xfrm rot="10800000">
            <a:off x="2500050" y="4486625"/>
            <a:ext cx="1813200" cy="0"/>
          </a:xfrm>
          <a:prstGeom prst="straightConnector1">
            <a:avLst/>
          </a:prstGeom>
          <a:noFill/>
          <a:ln cap="flat" cmpd="sng" w="28575">
            <a:solidFill>
              <a:srgbClr val="674EA7"/>
            </a:solidFill>
            <a:prstDash val="solid"/>
            <a:round/>
            <a:headEnd len="med" w="med" type="none"/>
            <a:tailEnd len="med" w="med" type="triangle"/>
          </a:ln>
        </p:spPr>
      </p:cxnSp>
      <p:sp>
        <p:nvSpPr>
          <p:cNvPr id="3609" name="Google Shape;3609;p248"/>
          <p:cNvSpPr/>
          <p:nvPr/>
        </p:nvSpPr>
        <p:spPr>
          <a:xfrm>
            <a:off x="875742" y="1087450"/>
            <a:ext cx="1138650" cy="3407775"/>
          </a:xfrm>
          <a:custGeom>
            <a:rect b="b" l="l" r="r" t="t"/>
            <a:pathLst>
              <a:path extrusionOk="0" h="136311" w="45546">
                <a:moveTo>
                  <a:pt x="45228" y="136311"/>
                </a:moveTo>
                <a:cubicBezTo>
                  <a:pt x="37691" y="124793"/>
                  <a:pt x="-50" y="89919"/>
                  <a:pt x="3" y="67200"/>
                </a:cubicBezTo>
                <a:cubicBezTo>
                  <a:pt x="56" y="44482"/>
                  <a:pt x="37956" y="11200"/>
                  <a:pt x="45546" y="0"/>
                </a:cubicBezTo>
              </a:path>
            </a:pathLst>
          </a:custGeom>
          <a:noFill/>
          <a:ln cap="flat" cmpd="sng" w="28575">
            <a:solidFill>
              <a:srgbClr val="B45F06"/>
            </a:solidFill>
            <a:prstDash val="solid"/>
            <a:round/>
            <a:headEnd len="med" w="med" type="none"/>
            <a:tailEnd len="med" w="med" type="triangle"/>
          </a:ln>
        </p:spPr>
      </p:sp>
      <p:cxnSp>
        <p:nvCxnSpPr>
          <p:cNvPr id="3610" name="Google Shape;3610;p248"/>
          <p:cNvCxnSpPr>
            <a:stCxn id="3596" idx="5"/>
            <a:endCxn id="3600" idx="1"/>
          </p:cNvCxnSpPr>
          <p:nvPr/>
        </p:nvCxnSpPr>
        <p:spPr>
          <a:xfrm>
            <a:off x="2424264" y="1160560"/>
            <a:ext cx="1908900" cy="1363200"/>
          </a:xfrm>
          <a:prstGeom prst="straightConnector1">
            <a:avLst/>
          </a:prstGeom>
          <a:noFill/>
          <a:ln cap="flat" cmpd="sng" w="28575">
            <a:solidFill>
              <a:srgbClr val="F9CB9C"/>
            </a:solidFill>
            <a:prstDash val="solid"/>
            <a:round/>
            <a:headEnd len="med" w="med" type="none"/>
            <a:tailEnd len="med" w="med" type="triangle"/>
          </a:ln>
        </p:spPr>
      </p:cxnSp>
      <p:sp>
        <p:nvSpPr>
          <p:cNvPr id="3611" name="Google Shape;3611;p248"/>
          <p:cNvSpPr txBox="1"/>
          <p:nvPr/>
        </p:nvSpPr>
        <p:spPr>
          <a:xfrm>
            <a:off x="1603800" y="673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a:t>
            </a:r>
            <a:r>
              <a:rPr lang="en"/>
              <a:t>/</a:t>
            </a:r>
            <a:r>
              <a:rPr lang="en">
                <a:solidFill>
                  <a:srgbClr val="38761D"/>
                </a:solidFill>
              </a:rPr>
              <a:t>9</a:t>
            </a:r>
            <a:endParaRPr>
              <a:solidFill>
                <a:srgbClr val="38761D"/>
              </a:solidFill>
            </a:endParaRPr>
          </a:p>
        </p:txBody>
      </p:sp>
      <p:sp>
        <p:nvSpPr>
          <p:cNvPr id="3612" name="Google Shape;3612;p248"/>
          <p:cNvSpPr txBox="1"/>
          <p:nvPr/>
        </p:nvSpPr>
        <p:spPr>
          <a:xfrm>
            <a:off x="1527600" y="2578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a:t>
            </a:r>
            <a:r>
              <a:rPr lang="en"/>
              <a:t>/</a:t>
            </a:r>
            <a:r>
              <a:rPr lang="en">
                <a:solidFill>
                  <a:srgbClr val="38761D"/>
                </a:solidFill>
              </a:rPr>
              <a:t>8</a:t>
            </a:r>
            <a:endParaRPr>
              <a:solidFill>
                <a:srgbClr val="38761D"/>
              </a:solidFill>
            </a:endParaRPr>
          </a:p>
        </p:txBody>
      </p:sp>
      <p:sp>
        <p:nvSpPr>
          <p:cNvPr id="3613" name="Google Shape;3613;p248"/>
          <p:cNvSpPr txBox="1"/>
          <p:nvPr/>
        </p:nvSpPr>
        <p:spPr>
          <a:xfrm>
            <a:off x="1451400" y="4331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2</a:t>
            </a:r>
            <a:r>
              <a:rPr lang="en"/>
              <a:t>/</a:t>
            </a:r>
            <a:r>
              <a:rPr lang="en">
                <a:solidFill>
                  <a:srgbClr val="38761D"/>
                </a:solidFill>
              </a:rPr>
              <a:t>3</a:t>
            </a:r>
            <a:endParaRPr>
              <a:solidFill>
                <a:srgbClr val="38761D"/>
              </a:solidFill>
            </a:endParaRPr>
          </a:p>
        </p:txBody>
      </p:sp>
      <p:sp>
        <p:nvSpPr>
          <p:cNvPr id="3614" name="Google Shape;3614;p248"/>
          <p:cNvSpPr txBox="1"/>
          <p:nvPr/>
        </p:nvSpPr>
        <p:spPr>
          <a:xfrm>
            <a:off x="4804200" y="25024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4</a:t>
            </a:r>
            <a:r>
              <a:rPr lang="en"/>
              <a:t>/</a:t>
            </a:r>
            <a:r>
              <a:rPr lang="en">
                <a:solidFill>
                  <a:srgbClr val="38761D"/>
                </a:solidFill>
              </a:rPr>
              <a:t>7</a:t>
            </a:r>
            <a:endParaRPr>
              <a:solidFill>
                <a:srgbClr val="38761D"/>
              </a:solidFill>
            </a:endParaRPr>
          </a:p>
        </p:txBody>
      </p:sp>
      <p:sp>
        <p:nvSpPr>
          <p:cNvPr id="3615" name="Google Shape;3615;p248"/>
          <p:cNvSpPr txBox="1"/>
          <p:nvPr/>
        </p:nvSpPr>
        <p:spPr>
          <a:xfrm>
            <a:off x="4880400" y="42550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5</a:t>
            </a:r>
            <a:r>
              <a:rPr lang="en"/>
              <a:t>/</a:t>
            </a:r>
            <a:r>
              <a:rPr lang="en">
                <a:solidFill>
                  <a:srgbClr val="38761D"/>
                </a:solidFill>
              </a:rPr>
              <a:t>6</a:t>
            </a:r>
            <a:endParaRPr>
              <a:solidFill>
                <a:srgbClr val="38761D"/>
              </a:solidFill>
            </a:endParaRPr>
          </a:p>
        </p:txBody>
      </p:sp>
      <p:sp>
        <p:nvSpPr>
          <p:cNvPr id="3616" name="Google Shape;3616;p248"/>
          <p:cNvSpPr txBox="1"/>
          <p:nvPr/>
        </p:nvSpPr>
        <p:spPr>
          <a:xfrm>
            <a:off x="4804200" y="7498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10</a:t>
            </a:r>
            <a:r>
              <a:rPr lang="en"/>
              <a:t>/</a:t>
            </a:r>
            <a:endParaRPr>
              <a:solidFill>
                <a:srgbClr val="38761D"/>
              </a:solidFill>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0" name="Shape 3620"/>
        <p:cNvGrpSpPr/>
        <p:nvPr/>
      </p:nvGrpSpPr>
      <p:grpSpPr>
        <a:xfrm>
          <a:off x="0" y="0"/>
          <a:ext cx="0" cy="0"/>
          <a:chOff x="0" y="0"/>
          <a:chExt cx="0" cy="0"/>
        </a:xfrm>
      </p:grpSpPr>
      <p:sp>
        <p:nvSpPr>
          <p:cNvPr id="3621" name="Google Shape;3621;p249"/>
          <p:cNvSpPr/>
          <p:nvPr/>
        </p:nvSpPr>
        <p:spPr>
          <a:xfrm>
            <a:off x="1982550" y="7052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3622" name="Google Shape;3622;p249"/>
          <p:cNvSpPr/>
          <p:nvPr/>
        </p:nvSpPr>
        <p:spPr>
          <a:xfrm>
            <a:off x="19825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249"/>
          <p:cNvSpPr/>
          <p:nvPr/>
        </p:nvSpPr>
        <p:spPr>
          <a:xfrm>
            <a:off x="43132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249"/>
          <p:cNvSpPr/>
          <p:nvPr/>
        </p:nvSpPr>
        <p:spPr>
          <a:xfrm>
            <a:off x="2025725" y="25160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249"/>
          <p:cNvSpPr/>
          <p:nvPr/>
        </p:nvSpPr>
        <p:spPr>
          <a:xfrm>
            <a:off x="4257350" y="2445500"/>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249"/>
          <p:cNvSpPr/>
          <p:nvPr/>
        </p:nvSpPr>
        <p:spPr>
          <a:xfrm>
            <a:off x="4257350" y="6710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27" name="Google Shape;3627;p249"/>
          <p:cNvCxnSpPr>
            <a:stCxn id="3621" idx="4"/>
            <a:endCxn id="3624" idx="0"/>
          </p:cNvCxnSpPr>
          <p:nvPr/>
        </p:nvCxnSpPr>
        <p:spPr>
          <a:xfrm>
            <a:off x="2241300" y="1238675"/>
            <a:ext cx="43200" cy="1277400"/>
          </a:xfrm>
          <a:prstGeom prst="straightConnector1">
            <a:avLst/>
          </a:prstGeom>
          <a:noFill/>
          <a:ln cap="flat" cmpd="sng" w="38100">
            <a:solidFill>
              <a:srgbClr val="6AA84F"/>
            </a:solidFill>
            <a:prstDash val="solid"/>
            <a:round/>
            <a:headEnd len="med" w="med" type="none"/>
            <a:tailEnd len="med" w="med" type="triangle"/>
          </a:ln>
        </p:spPr>
      </p:cxnSp>
      <p:cxnSp>
        <p:nvCxnSpPr>
          <p:cNvPr id="3628" name="Google Shape;3628;p249"/>
          <p:cNvCxnSpPr>
            <a:stCxn id="3626" idx="2"/>
            <a:endCxn id="3621" idx="6"/>
          </p:cNvCxnSpPr>
          <p:nvPr/>
        </p:nvCxnSpPr>
        <p:spPr>
          <a:xfrm flipH="1">
            <a:off x="2499950" y="937775"/>
            <a:ext cx="1757400" cy="34200"/>
          </a:xfrm>
          <a:prstGeom prst="straightConnector1">
            <a:avLst/>
          </a:prstGeom>
          <a:noFill/>
          <a:ln cap="flat" cmpd="sng" w="28575">
            <a:solidFill>
              <a:srgbClr val="FF00FF"/>
            </a:solidFill>
            <a:prstDash val="solid"/>
            <a:round/>
            <a:headEnd len="med" w="med" type="none"/>
            <a:tailEnd len="med" w="med" type="triangle"/>
          </a:ln>
        </p:spPr>
      </p:cxnSp>
      <p:cxnSp>
        <p:nvCxnSpPr>
          <p:cNvPr id="3629" name="Google Shape;3629;p249"/>
          <p:cNvCxnSpPr>
            <a:stCxn id="3626" idx="4"/>
            <a:endCxn id="3625" idx="0"/>
          </p:cNvCxnSpPr>
          <p:nvPr/>
        </p:nvCxnSpPr>
        <p:spPr>
          <a:xfrm>
            <a:off x="4516100" y="1204475"/>
            <a:ext cx="0" cy="1241100"/>
          </a:xfrm>
          <a:prstGeom prst="straightConnector1">
            <a:avLst/>
          </a:prstGeom>
          <a:noFill/>
          <a:ln cap="flat" cmpd="sng" w="28575">
            <a:solidFill>
              <a:srgbClr val="FF00FF"/>
            </a:solidFill>
            <a:prstDash val="solid"/>
            <a:round/>
            <a:headEnd len="med" w="med" type="none"/>
            <a:tailEnd len="med" w="med" type="triangle"/>
          </a:ln>
        </p:spPr>
      </p:cxnSp>
      <p:cxnSp>
        <p:nvCxnSpPr>
          <p:cNvPr id="3630" name="Google Shape;3630;p249"/>
          <p:cNvCxnSpPr>
            <a:stCxn id="3624" idx="6"/>
            <a:endCxn id="3625" idx="2"/>
          </p:cNvCxnSpPr>
          <p:nvPr/>
        </p:nvCxnSpPr>
        <p:spPr>
          <a:xfrm flipH="1" rot="10800000">
            <a:off x="2543225" y="2712225"/>
            <a:ext cx="1714200" cy="70500"/>
          </a:xfrm>
          <a:prstGeom prst="straightConnector1">
            <a:avLst/>
          </a:prstGeom>
          <a:noFill/>
          <a:ln cap="flat" cmpd="sng" w="38100">
            <a:solidFill>
              <a:srgbClr val="6AA84F"/>
            </a:solidFill>
            <a:prstDash val="solid"/>
            <a:round/>
            <a:headEnd len="med" w="med" type="none"/>
            <a:tailEnd len="med" w="med" type="triangle"/>
          </a:ln>
        </p:spPr>
      </p:cxnSp>
      <p:cxnSp>
        <p:nvCxnSpPr>
          <p:cNvPr id="3631" name="Google Shape;3631;p249"/>
          <p:cNvCxnSpPr>
            <a:stCxn id="3624" idx="4"/>
            <a:endCxn id="3622" idx="0"/>
          </p:cNvCxnSpPr>
          <p:nvPr/>
        </p:nvCxnSpPr>
        <p:spPr>
          <a:xfrm flipH="1">
            <a:off x="2241275" y="3049425"/>
            <a:ext cx="43200" cy="1170600"/>
          </a:xfrm>
          <a:prstGeom prst="straightConnector1">
            <a:avLst/>
          </a:prstGeom>
          <a:noFill/>
          <a:ln cap="flat" cmpd="sng" w="38100">
            <a:solidFill>
              <a:srgbClr val="6AA84F"/>
            </a:solidFill>
            <a:prstDash val="solid"/>
            <a:round/>
            <a:headEnd len="med" w="med" type="none"/>
            <a:tailEnd len="med" w="med" type="triangle"/>
          </a:ln>
        </p:spPr>
      </p:cxnSp>
      <p:cxnSp>
        <p:nvCxnSpPr>
          <p:cNvPr id="3632" name="Google Shape;3632;p249"/>
          <p:cNvCxnSpPr>
            <a:stCxn id="3625" idx="4"/>
            <a:endCxn id="3623" idx="0"/>
          </p:cNvCxnSpPr>
          <p:nvPr/>
        </p:nvCxnSpPr>
        <p:spPr>
          <a:xfrm>
            <a:off x="4516100" y="2978900"/>
            <a:ext cx="55800" cy="1241100"/>
          </a:xfrm>
          <a:prstGeom prst="straightConnector1">
            <a:avLst/>
          </a:prstGeom>
          <a:noFill/>
          <a:ln cap="flat" cmpd="sng" w="38100">
            <a:solidFill>
              <a:srgbClr val="6AA84F"/>
            </a:solidFill>
            <a:prstDash val="solid"/>
            <a:round/>
            <a:headEnd len="med" w="med" type="none"/>
            <a:tailEnd len="med" w="med" type="triangle"/>
          </a:ln>
        </p:spPr>
      </p:cxnSp>
      <p:cxnSp>
        <p:nvCxnSpPr>
          <p:cNvPr id="3633" name="Google Shape;3633;p249"/>
          <p:cNvCxnSpPr>
            <a:stCxn id="3623" idx="2"/>
            <a:endCxn id="3622" idx="6"/>
          </p:cNvCxnSpPr>
          <p:nvPr/>
        </p:nvCxnSpPr>
        <p:spPr>
          <a:xfrm rot="10800000">
            <a:off x="2500050" y="4486625"/>
            <a:ext cx="1813200" cy="0"/>
          </a:xfrm>
          <a:prstGeom prst="straightConnector1">
            <a:avLst/>
          </a:prstGeom>
          <a:noFill/>
          <a:ln cap="flat" cmpd="sng" w="28575">
            <a:solidFill>
              <a:srgbClr val="674EA7"/>
            </a:solidFill>
            <a:prstDash val="solid"/>
            <a:round/>
            <a:headEnd len="med" w="med" type="none"/>
            <a:tailEnd len="med" w="med" type="triangle"/>
          </a:ln>
        </p:spPr>
      </p:cxnSp>
      <p:sp>
        <p:nvSpPr>
          <p:cNvPr id="3634" name="Google Shape;3634;p249"/>
          <p:cNvSpPr/>
          <p:nvPr/>
        </p:nvSpPr>
        <p:spPr>
          <a:xfrm>
            <a:off x="875742" y="1087450"/>
            <a:ext cx="1138650" cy="3407775"/>
          </a:xfrm>
          <a:custGeom>
            <a:rect b="b" l="l" r="r" t="t"/>
            <a:pathLst>
              <a:path extrusionOk="0" h="136311" w="45546">
                <a:moveTo>
                  <a:pt x="45228" y="136311"/>
                </a:moveTo>
                <a:cubicBezTo>
                  <a:pt x="37691" y="124793"/>
                  <a:pt x="-50" y="89919"/>
                  <a:pt x="3" y="67200"/>
                </a:cubicBezTo>
                <a:cubicBezTo>
                  <a:pt x="56" y="44482"/>
                  <a:pt x="37956" y="11200"/>
                  <a:pt x="45546" y="0"/>
                </a:cubicBezTo>
              </a:path>
            </a:pathLst>
          </a:custGeom>
          <a:noFill/>
          <a:ln cap="flat" cmpd="sng" w="28575">
            <a:solidFill>
              <a:srgbClr val="B45F06"/>
            </a:solidFill>
            <a:prstDash val="solid"/>
            <a:round/>
            <a:headEnd len="med" w="med" type="none"/>
            <a:tailEnd len="med" w="med" type="triangle"/>
          </a:ln>
        </p:spPr>
      </p:sp>
      <p:cxnSp>
        <p:nvCxnSpPr>
          <p:cNvPr id="3635" name="Google Shape;3635;p249"/>
          <p:cNvCxnSpPr>
            <a:stCxn id="3621" idx="5"/>
            <a:endCxn id="3625" idx="1"/>
          </p:cNvCxnSpPr>
          <p:nvPr/>
        </p:nvCxnSpPr>
        <p:spPr>
          <a:xfrm>
            <a:off x="2424264" y="1160560"/>
            <a:ext cx="1908900" cy="1363200"/>
          </a:xfrm>
          <a:prstGeom prst="straightConnector1">
            <a:avLst/>
          </a:prstGeom>
          <a:noFill/>
          <a:ln cap="flat" cmpd="sng" w="28575">
            <a:solidFill>
              <a:srgbClr val="F9CB9C"/>
            </a:solidFill>
            <a:prstDash val="solid"/>
            <a:round/>
            <a:headEnd len="med" w="med" type="none"/>
            <a:tailEnd len="med" w="med" type="triangle"/>
          </a:ln>
        </p:spPr>
      </p:cxnSp>
      <p:sp>
        <p:nvSpPr>
          <p:cNvPr id="3636" name="Google Shape;3636;p249"/>
          <p:cNvSpPr txBox="1"/>
          <p:nvPr/>
        </p:nvSpPr>
        <p:spPr>
          <a:xfrm>
            <a:off x="1603800" y="673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a:t>
            </a:r>
            <a:r>
              <a:rPr lang="en"/>
              <a:t>/</a:t>
            </a:r>
            <a:r>
              <a:rPr lang="en">
                <a:solidFill>
                  <a:srgbClr val="38761D"/>
                </a:solidFill>
              </a:rPr>
              <a:t>9</a:t>
            </a:r>
            <a:endParaRPr>
              <a:solidFill>
                <a:srgbClr val="38761D"/>
              </a:solidFill>
            </a:endParaRPr>
          </a:p>
        </p:txBody>
      </p:sp>
      <p:sp>
        <p:nvSpPr>
          <p:cNvPr id="3637" name="Google Shape;3637;p249"/>
          <p:cNvSpPr txBox="1"/>
          <p:nvPr/>
        </p:nvSpPr>
        <p:spPr>
          <a:xfrm>
            <a:off x="1527600" y="2578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a:t>
            </a:r>
            <a:r>
              <a:rPr lang="en"/>
              <a:t>/</a:t>
            </a:r>
            <a:r>
              <a:rPr lang="en">
                <a:solidFill>
                  <a:srgbClr val="38761D"/>
                </a:solidFill>
              </a:rPr>
              <a:t>8</a:t>
            </a:r>
            <a:endParaRPr>
              <a:solidFill>
                <a:srgbClr val="38761D"/>
              </a:solidFill>
            </a:endParaRPr>
          </a:p>
        </p:txBody>
      </p:sp>
      <p:sp>
        <p:nvSpPr>
          <p:cNvPr id="3638" name="Google Shape;3638;p249"/>
          <p:cNvSpPr txBox="1"/>
          <p:nvPr/>
        </p:nvSpPr>
        <p:spPr>
          <a:xfrm>
            <a:off x="1451400" y="4331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2</a:t>
            </a:r>
            <a:r>
              <a:rPr lang="en"/>
              <a:t>/</a:t>
            </a:r>
            <a:r>
              <a:rPr lang="en">
                <a:solidFill>
                  <a:srgbClr val="38761D"/>
                </a:solidFill>
              </a:rPr>
              <a:t>3</a:t>
            </a:r>
            <a:endParaRPr>
              <a:solidFill>
                <a:srgbClr val="38761D"/>
              </a:solidFill>
            </a:endParaRPr>
          </a:p>
        </p:txBody>
      </p:sp>
      <p:sp>
        <p:nvSpPr>
          <p:cNvPr id="3639" name="Google Shape;3639;p249"/>
          <p:cNvSpPr txBox="1"/>
          <p:nvPr/>
        </p:nvSpPr>
        <p:spPr>
          <a:xfrm>
            <a:off x="4804200" y="25024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4</a:t>
            </a:r>
            <a:r>
              <a:rPr lang="en"/>
              <a:t>/</a:t>
            </a:r>
            <a:r>
              <a:rPr lang="en">
                <a:solidFill>
                  <a:srgbClr val="38761D"/>
                </a:solidFill>
              </a:rPr>
              <a:t>7</a:t>
            </a:r>
            <a:endParaRPr>
              <a:solidFill>
                <a:srgbClr val="38761D"/>
              </a:solidFill>
            </a:endParaRPr>
          </a:p>
        </p:txBody>
      </p:sp>
      <p:sp>
        <p:nvSpPr>
          <p:cNvPr id="3640" name="Google Shape;3640;p249"/>
          <p:cNvSpPr txBox="1"/>
          <p:nvPr/>
        </p:nvSpPr>
        <p:spPr>
          <a:xfrm>
            <a:off x="4880400" y="42550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5</a:t>
            </a:r>
            <a:r>
              <a:rPr lang="en"/>
              <a:t>/</a:t>
            </a:r>
            <a:r>
              <a:rPr lang="en">
                <a:solidFill>
                  <a:srgbClr val="38761D"/>
                </a:solidFill>
              </a:rPr>
              <a:t>6</a:t>
            </a:r>
            <a:endParaRPr>
              <a:solidFill>
                <a:srgbClr val="38761D"/>
              </a:solidFill>
            </a:endParaRPr>
          </a:p>
        </p:txBody>
      </p:sp>
      <p:sp>
        <p:nvSpPr>
          <p:cNvPr id="3641" name="Google Shape;3641;p249"/>
          <p:cNvSpPr txBox="1"/>
          <p:nvPr/>
        </p:nvSpPr>
        <p:spPr>
          <a:xfrm>
            <a:off x="4804200" y="7498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10</a:t>
            </a:r>
            <a:r>
              <a:rPr lang="en"/>
              <a:t>/</a:t>
            </a:r>
            <a:endParaRPr>
              <a:solidFill>
                <a:srgbClr val="38761D"/>
              </a:solidFill>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5" name="Shape 3645"/>
        <p:cNvGrpSpPr/>
        <p:nvPr/>
      </p:nvGrpSpPr>
      <p:grpSpPr>
        <a:xfrm>
          <a:off x="0" y="0"/>
          <a:ext cx="0" cy="0"/>
          <a:chOff x="0" y="0"/>
          <a:chExt cx="0" cy="0"/>
        </a:xfrm>
      </p:grpSpPr>
      <p:sp>
        <p:nvSpPr>
          <p:cNvPr id="3646" name="Google Shape;3646;p250"/>
          <p:cNvSpPr/>
          <p:nvPr/>
        </p:nvSpPr>
        <p:spPr>
          <a:xfrm>
            <a:off x="1982550" y="7052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3647" name="Google Shape;3647;p250"/>
          <p:cNvSpPr/>
          <p:nvPr/>
        </p:nvSpPr>
        <p:spPr>
          <a:xfrm>
            <a:off x="19825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250"/>
          <p:cNvSpPr/>
          <p:nvPr/>
        </p:nvSpPr>
        <p:spPr>
          <a:xfrm>
            <a:off x="4313250" y="42199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250"/>
          <p:cNvSpPr/>
          <p:nvPr/>
        </p:nvSpPr>
        <p:spPr>
          <a:xfrm>
            <a:off x="2025725" y="25160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250"/>
          <p:cNvSpPr/>
          <p:nvPr/>
        </p:nvSpPr>
        <p:spPr>
          <a:xfrm>
            <a:off x="4257350" y="2445500"/>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250"/>
          <p:cNvSpPr/>
          <p:nvPr/>
        </p:nvSpPr>
        <p:spPr>
          <a:xfrm>
            <a:off x="4257350" y="6710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52" name="Google Shape;3652;p250"/>
          <p:cNvCxnSpPr>
            <a:stCxn id="3646" idx="4"/>
            <a:endCxn id="3649" idx="0"/>
          </p:cNvCxnSpPr>
          <p:nvPr/>
        </p:nvCxnSpPr>
        <p:spPr>
          <a:xfrm>
            <a:off x="2241300" y="1238675"/>
            <a:ext cx="43200" cy="1277400"/>
          </a:xfrm>
          <a:prstGeom prst="straightConnector1">
            <a:avLst/>
          </a:prstGeom>
          <a:noFill/>
          <a:ln cap="flat" cmpd="sng" w="38100">
            <a:solidFill>
              <a:srgbClr val="6AA84F"/>
            </a:solidFill>
            <a:prstDash val="solid"/>
            <a:round/>
            <a:headEnd len="med" w="med" type="none"/>
            <a:tailEnd len="med" w="med" type="triangle"/>
          </a:ln>
        </p:spPr>
      </p:cxnSp>
      <p:cxnSp>
        <p:nvCxnSpPr>
          <p:cNvPr id="3653" name="Google Shape;3653;p250"/>
          <p:cNvCxnSpPr>
            <a:stCxn id="3651" idx="2"/>
            <a:endCxn id="3646" idx="6"/>
          </p:cNvCxnSpPr>
          <p:nvPr/>
        </p:nvCxnSpPr>
        <p:spPr>
          <a:xfrm flipH="1">
            <a:off x="2499950" y="937775"/>
            <a:ext cx="1757400" cy="34200"/>
          </a:xfrm>
          <a:prstGeom prst="straightConnector1">
            <a:avLst/>
          </a:prstGeom>
          <a:noFill/>
          <a:ln cap="flat" cmpd="sng" w="28575">
            <a:solidFill>
              <a:srgbClr val="FF00FF"/>
            </a:solidFill>
            <a:prstDash val="solid"/>
            <a:round/>
            <a:headEnd len="med" w="med" type="none"/>
            <a:tailEnd len="med" w="med" type="triangle"/>
          </a:ln>
        </p:spPr>
      </p:cxnSp>
      <p:cxnSp>
        <p:nvCxnSpPr>
          <p:cNvPr id="3654" name="Google Shape;3654;p250"/>
          <p:cNvCxnSpPr>
            <a:stCxn id="3651" idx="4"/>
            <a:endCxn id="3650" idx="0"/>
          </p:cNvCxnSpPr>
          <p:nvPr/>
        </p:nvCxnSpPr>
        <p:spPr>
          <a:xfrm>
            <a:off x="4516100" y="1204475"/>
            <a:ext cx="0" cy="1241100"/>
          </a:xfrm>
          <a:prstGeom prst="straightConnector1">
            <a:avLst/>
          </a:prstGeom>
          <a:noFill/>
          <a:ln cap="flat" cmpd="sng" w="28575">
            <a:solidFill>
              <a:srgbClr val="FF00FF"/>
            </a:solidFill>
            <a:prstDash val="solid"/>
            <a:round/>
            <a:headEnd len="med" w="med" type="none"/>
            <a:tailEnd len="med" w="med" type="triangle"/>
          </a:ln>
        </p:spPr>
      </p:cxnSp>
      <p:cxnSp>
        <p:nvCxnSpPr>
          <p:cNvPr id="3655" name="Google Shape;3655;p250"/>
          <p:cNvCxnSpPr>
            <a:stCxn id="3649" idx="6"/>
            <a:endCxn id="3650" idx="2"/>
          </p:cNvCxnSpPr>
          <p:nvPr/>
        </p:nvCxnSpPr>
        <p:spPr>
          <a:xfrm flipH="1" rot="10800000">
            <a:off x="2543225" y="2712225"/>
            <a:ext cx="1714200" cy="70500"/>
          </a:xfrm>
          <a:prstGeom prst="straightConnector1">
            <a:avLst/>
          </a:prstGeom>
          <a:noFill/>
          <a:ln cap="flat" cmpd="sng" w="38100">
            <a:solidFill>
              <a:srgbClr val="6AA84F"/>
            </a:solidFill>
            <a:prstDash val="solid"/>
            <a:round/>
            <a:headEnd len="med" w="med" type="none"/>
            <a:tailEnd len="med" w="med" type="triangle"/>
          </a:ln>
        </p:spPr>
      </p:cxnSp>
      <p:cxnSp>
        <p:nvCxnSpPr>
          <p:cNvPr id="3656" name="Google Shape;3656;p250"/>
          <p:cNvCxnSpPr>
            <a:stCxn id="3649" idx="4"/>
            <a:endCxn id="3647" idx="0"/>
          </p:cNvCxnSpPr>
          <p:nvPr/>
        </p:nvCxnSpPr>
        <p:spPr>
          <a:xfrm flipH="1">
            <a:off x="2241275" y="3049425"/>
            <a:ext cx="43200" cy="1170600"/>
          </a:xfrm>
          <a:prstGeom prst="straightConnector1">
            <a:avLst/>
          </a:prstGeom>
          <a:noFill/>
          <a:ln cap="flat" cmpd="sng" w="38100">
            <a:solidFill>
              <a:srgbClr val="6AA84F"/>
            </a:solidFill>
            <a:prstDash val="solid"/>
            <a:round/>
            <a:headEnd len="med" w="med" type="none"/>
            <a:tailEnd len="med" w="med" type="triangle"/>
          </a:ln>
        </p:spPr>
      </p:cxnSp>
      <p:cxnSp>
        <p:nvCxnSpPr>
          <p:cNvPr id="3657" name="Google Shape;3657;p250"/>
          <p:cNvCxnSpPr>
            <a:stCxn id="3650" idx="4"/>
            <a:endCxn id="3648" idx="0"/>
          </p:cNvCxnSpPr>
          <p:nvPr/>
        </p:nvCxnSpPr>
        <p:spPr>
          <a:xfrm>
            <a:off x="4516100" y="2978900"/>
            <a:ext cx="55800" cy="1241100"/>
          </a:xfrm>
          <a:prstGeom prst="straightConnector1">
            <a:avLst/>
          </a:prstGeom>
          <a:noFill/>
          <a:ln cap="flat" cmpd="sng" w="38100">
            <a:solidFill>
              <a:srgbClr val="6AA84F"/>
            </a:solidFill>
            <a:prstDash val="solid"/>
            <a:round/>
            <a:headEnd len="med" w="med" type="none"/>
            <a:tailEnd len="med" w="med" type="triangle"/>
          </a:ln>
        </p:spPr>
      </p:cxnSp>
      <p:cxnSp>
        <p:nvCxnSpPr>
          <p:cNvPr id="3658" name="Google Shape;3658;p250"/>
          <p:cNvCxnSpPr>
            <a:stCxn id="3648" idx="2"/>
            <a:endCxn id="3647" idx="6"/>
          </p:cNvCxnSpPr>
          <p:nvPr/>
        </p:nvCxnSpPr>
        <p:spPr>
          <a:xfrm rot="10800000">
            <a:off x="2500050" y="4486625"/>
            <a:ext cx="1813200" cy="0"/>
          </a:xfrm>
          <a:prstGeom prst="straightConnector1">
            <a:avLst/>
          </a:prstGeom>
          <a:noFill/>
          <a:ln cap="flat" cmpd="sng" w="28575">
            <a:solidFill>
              <a:srgbClr val="674EA7"/>
            </a:solidFill>
            <a:prstDash val="solid"/>
            <a:round/>
            <a:headEnd len="med" w="med" type="none"/>
            <a:tailEnd len="med" w="med" type="triangle"/>
          </a:ln>
        </p:spPr>
      </p:cxnSp>
      <p:sp>
        <p:nvSpPr>
          <p:cNvPr id="3659" name="Google Shape;3659;p250"/>
          <p:cNvSpPr/>
          <p:nvPr/>
        </p:nvSpPr>
        <p:spPr>
          <a:xfrm>
            <a:off x="875742" y="1087450"/>
            <a:ext cx="1138650" cy="3407775"/>
          </a:xfrm>
          <a:custGeom>
            <a:rect b="b" l="l" r="r" t="t"/>
            <a:pathLst>
              <a:path extrusionOk="0" h="136311" w="45546">
                <a:moveTo>
                  <a:pt x="45228" y="136311"/>
                </a:moveTo>
                <a:cubicBezTo>
                  <a:pt x="37691" y="124793"/>
                  <a:pt x="-50" y="89919"/>
                  <a:pt x="3" y="67200"/>
                </a:cubicBezTo>
                <a:cubicBezTo>
                  <a:pt x="56" y="44482"/>
                  <a:pt x="37956" y="11200"/>
                  <a:pt x="45546" y="0"/>
                </a:cubicBezTo>
              </a:path>
            </a:pathLst>
          </a:custGeom>
          <a:noFill/>
          <a:ln cap="flat" cmpd="sng" w="28575">
            <a:solidFill>
              <a:srgbClr val="B45F06"/>
            </a:solidFill>
            <a:prstDash val="solid"/>
            <a:round/>
            <a:headEnd len="med" w="med" type="none"/>
            <a:tailEnd len="med" w="med" type="triangle"/>
          </a:ln>
        </p:spPr>
      </p:sp>
      <p:cxnSp>
        <p:nvCxnSpPr>
          <p:cNvPr id="3660" name="Google Shape;3660;p250"/>
          <p:cNvCxnSpPr>
            <a:stCxn id="3646" idx="5"/>
            <a:endCxn id="3650" idx="1"/>
          </p:cNvCxnSpPr>
          <p:nvPr/>
        </p:nvCxnSpPr>
        <p:spPr>
          <a:xfrm>
            <a:off x="2424264" y="1160560"/>
            <a:ext cx="1908900" cy="1363200"/>
          </a:xfrm>
          <a:prstGeom prst="straightConnector1">
            <a:avLst/>
          </a:prstGeom>
          <a:noFill/>
          <a:ln cap="flat" cmpd="sng" w="28575">
            <a:solidFill>
              <a:srgbClr val="F9CB9C"/>
            </a:solidFill>
            <a:prstDash val="solid"/>
            <a:round/>
            <a:headEnd len="med" w="med" type="none"/>
            <a:tailEnd len="med" w="med" type="triangle"/>
          </a:ln>
        </p:spPr>
      </p:cxnSp>
      <p:sp>
        <p:nvSpPr>
          <p:cNvPr id="3661" name="Google Shape;3661;p250"/>
          <p:cNvSpPr txBox="1"/>
          <p:nvPr/>
        </p:nvSpPr>
        <p:spPr>
          <a:xfrm>
            <a:off x="1603800" y="673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a:t>
            </a:r>
            <a:r>
              <a:rPr lang="en"/>
              <a:t>/</a:t>
            </a:r>
            <a:r>
              <a:rPr lang="en">
                <a:solidFill>
                  <a:srgbClr val="38761D"/>
                </a:solidFill>
              </a:rPr>
              <a:t>9</a:t>
            </a:r>
            <a:endParaRPr>
              <a:solidFill>
                <a:srgbClr val="38761D"/>
              </a:solidFill>
            </a:endParaRPr>
          </a:p>
        </p:txBody>
      </p:sp>
      <p:sp>
        <p:nvSpPr>
          <p:cNvPr id="3662" name="Google Shape;3662;p250"/>
          <p:cNvSpPr txBox="1"/>
          <p:nvPr/>
        </p:nvSpPr>
        <p:spPr>
          <a:xfrm>
            <a:off x="1527600" y="25786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a:t>
            </a:r>
            <a:r>
              <a:rPr lang="en"/>
              <a:t>/</a:t>
            </a:r>
            <a:r>
              <a:rPr lang="en">
                <a:solidFill>
                  <a:srgbClr val="38761D"/>
                </a:solidFill>
              </a:rPr>
              <a:t>8</a:t>
            </a:r>
            <a:endParaRPr>
              <a:solidFill>
                <a:srgbClr val="38761D"/>
              </a:solidFill>
            </a:endParaRPr>
          </a:p>
        </p:txBody>
      </p:sp>
      <p:sp>
        <p:nvSpPr>
          <p:cNvPr id="3663" name="Google Shape;3663;p250"/>
          <p:cNvSpPr txBox="1"/>
          <p:nvPr/>
        </p:nvSpPr>
        <p:spPr>
          <a:xfrm>
            <a:off x="1451400" y="4331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2</a:t>
            </a:r>
            <a:r>
              <a:rPr lang="en"/>
              <a:t>/</a:t>
            </a:r>
            <a:r>
              <a:rPr lang="en">
                <a:solidFill>
                  <a:srgbClr val="38761D"/>
                </a:solidFill>
              </a:rPr>
              <a:t>3</a:t>
            </a:r>
            <a:endParaRPr>
              <a:solidFill>
                <a:srgbClr val="38761D"/>
              </a:solidFill>
            </a:endParaRPr>
          </a:p>
        </p:txBody>
      </p:sp>
      <p:sp>
        <p:nvSpPr>
          <p:cNvPr id="3664" name="Google Shape;3664;p250"/>
          <p:cNvSpPr txBox="1"/>
          <p:nvPr/>
        </p:nvSpPr>
        <p:spPr>
          <a:xfrm>
            <a:off x="4804200" y="25024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4</a:t>
            </a:r>
            <a:r>
              <a:rPr lang="en"/>
              <a:t>/</a:t>
            </a:r>
            <a:r>
              <a:rPr lang="en">
                <a:solidFill>
                  <a:srgbClr val="38761D"/>
                </a:solidFill>
              </a:rPr>
              <a:t>7</a:t>
            </a:r>
            <a:endParaRPr>
              <a:solidFill>
                <a:srgbClr val="38761D"/>
              </a:solidFill>
            </a:endParaRPr>
          </a:p>
        </p:txBody>
      </p:sp>
      <p:sp>
        <p:nvSpPr>
          <p:cNvPr id="3665" name="Google Shape;3665;p250"/>
          <p:cNvSpPr txBox="1"/>
          <p:nvPr/>
        </p:nvSpPr>
        <p:spPr>
          <a:xfrm>
            <a:off x="4880400" y="42550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5</a:t>
            </a:r>
            <a:r>
              <a:rPr lang="en"/>
              <a:t>/</a:t>
            </a:r>
            <a:r>
              <a:rPr lang="en">
                <a:solidFill>
                  <a:srgbClr val="38761D"/>
                </a:solidFill>
              </a:rPr>
              <a:t>6</a:t>
            </a:r>
            <a:endParaRPr>
              <a:solidFill>
                <a:srgbClr val="38761D"/>
              </a:solidFill>
            </a:endParaRPr>
          </a:p>
        </p:txBody>
      </p:sp>
      <p:sp>
        <p:nvSpPr>
          <p:cNvPr id="3666" name="Google Shape;3666;p250"/>
          <p:cNvSpPr txBox="1"/>
          <p:nvPr/>
        </p:nvSpPr>
        <p:spPr>
          <a:xfrm>
            <a:off x="4804200" y="7498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10</a:t>
            </a:r>
            <a:r>
              <a:rPr lang="en"/>
              <a:t>/</a:t>
            </a:r>
            <a:r>
              <a:rPr lang="en">
                <a:solidFill>
                  <a:srgbClr val="38761D"/>
                </a:solidFill>
              </a:rPr>
              <a:t>11</a:t>
            </a:r>
            <a:endParaRPr>
              <a:solidFill>
                <a:srgbClr val="38761D"/>
              </a:solidFill>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0" name="Shape 3670"/>
        <p:cNvGrpSpPr/>
        <p:nvPr/>
      </p:nvGrpSpPr>
      <p:grpSpPr>
        <a:xfrm>
          <a:off x="0" y="0"/>
          <a:ext cx="0" cy="0"/>
          <a:chOff x="0" y="0"/>
          <a:chExt cx="0" cy="0"/>
        </a:xfrm>
      </p:grpSpPr>
      <p:sp>
        <p:nvSpPr>
          <p:cNvPr id="3671" name="Google Shape;3671;p251"/>
          <p:cNvSpPr/>
          <p:nvPr/>
        </p:nvSpPr>
        <p:spPr>
          <a:xfrm>
            <a:off x="4199125" y="1879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3672" name="Google Shape;3672;p251"/>
          <p:cNvSpPr txBox="1"/>
          <p:nvPr/>
        </p:nvSpPr>
        <p:spPr>
          <a:xfrm>
            <a:off x="3585000" y="2164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a:t>
            </a:r>
            <a:r>
              <a:rPr lang="en"/>
              <a:t>/</a:t>
            </a:r>
            <a:r>
              <a:rPr lang="en">
                <a:solidFill>
                  <a:srgbClr val="6AA84F"/>
                </a:solidFill>
              </a:rPr>
              <a:t>9</a:t>
            </a:r>
            <a:endParaRPr>
              <a:solidFill>
                <a:srgbClr val="6AA84F"/>
              </a:solidFill>
            </a:endParaRPr>
          </a:p>
        </p:txBody>
      </p:sp>
      <p:sp>
        <p:nvSpPr>
          <p:cNvPr id="3673" name="Google Shape;3673;p251"/>
          <p:cNvSpPr/>
          <p:nvPr/>
        </p:nvSpPr>
        <p:spPr>
          <a:xfrm>
            <a:off x="3570375" y="145035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251"/>
          <p:cNvSpPr txBox="1"/>
          <p:nvPr/>
        </p:nvSpPr>
        <p:spPr>
          <a:xfrm>
            <a:off x="2975400" y="15118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a:t>
            </a:r>
            <a:r>
              <a:rPr lang="en"/>
              <a:t>/</a:t>
            </a:r>
            <a:r>
              <a:rPr lang="en">
                <a:solidFill>
                  <a:srgbClr val="6AA84F"/>
                </a:solidFill>
              </a:rPr>
              <a:t>8</a:t>
            </a:r>
            <a:endParaRPr>
              <a:solidFill>
                <a:srgbClr val="6AA84F"/>
              </a:solidFill>
            </a:endParaRPr>
          </a:p>
        </p:txBody>
      </p:sp>
      <p:cxnSp>
        <p:nvCxnSpPr>
          <p:cNvPr id="3675" name="Google Shape;3675;p251"/>
          <p:cNvCxnSpPr>
            <a:stCxn id="3671" idx="3"/>
            <a:endCxn id="3673" idx="0"/>
          </p:cNvCxnSpPr>
          <p:nvPr/>
        </p:nvCxnSpPr>
        <p:spPr>
          <a:xfrm flipH="1">
            <a:off x="3829111" y="602471"/>
            <a:ext cx="445800" cy="847800"/>
          </a:xfrm>
          <a:prstGeom prst="straightConnector1">
            <a:avLst/>
          </a:prstGeom>
          <a:noFill/>
          <a:ln cap="flat" cmpd="sng" w="38100">
            <a:solidFill>
              <a:srgbClr val="6AA84F"/>
            </a:solidFill>
            <a:prstDash val="solid"/>
            <a:round/>
            <a:headEnd len="med" w="med" type="none"/>
            <a:tailEnd len="med" w="med" type="triangle"/>
          </a:ln>
        </p:spPr>
      </p:cxnSp>
      <p:sp>
        <p:nvSpPr>
          <p:cNvPr id="3676" name="Google Shape;3676;p251"/>
          <p:cNvSpPr/>
          <p:nvPr/>
        </p:nvSpPr>
        <p:spPr>
          <a:xfrm>
            <a:off x="2876850" y="26263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251"/>
          <p:cNvSpPr txBox="1"/>
          <p:nvPr/>
        </p:nvSpPr>
        <p:spPr>
          <a:xfrm>
            <a:off x="2899200" y="31120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2</a:t>
            </a:r>
            <a:r>
              <a:rPr lang="en"/>
              <a:t>/</a:t>
            </a:r>
            <a:r>
              <a:rPr lang="en">
                <a:solidFill>
                  <a:srgbClr val="6AA84F"/>
                </a:solidFill>
              </a:rPr>
              <a:t>3</a:t>
            </a:r>
            <a:endParaRPr>
              <a:solidFill>
                <a:srgbClr val="6AA84F"/>
              </a:solidFill>
            </a:endParaRPr>
          </a:p>
        </p:txBody>
      </p:sp>
      <p:cxnSp>
        <p:nvCxnSpPr>
          <p:cNvPr id="3678" name="Google Shape;3678;p251"/>
          <p:cNvCxnSpPr>
            <a:endCxn id="3676" idx="0"/>
          </p:cNvCxnSpPr>
          <p:nvPr/>
        </p:nvCxnSpPr>
        <p:spPr>
          <a:xfrm flipH="1">
            <a:off x="3135600" y="1896100"/>
            <a:ext cx="534900" cy="730200"/>
          </a:xfrm>
          <a:prstGeom prst="straightConnector1">
            <a:avLst/>
          </a:prstGeom>
          <a:noFill/>
          <a:ln cap="flat" cmpd="sng" w="38100">
            <a:solidFill>
              <a:srgbClr val="6AA84F"/>
            </a:solidFill>
            <a:prstDash val="solid"/>
            <a:round/>
            <a:headEnd len="med" w="med" type="none"/>
            <a:tailEnd len="med" w="med" type="triangle"/>
          </a:ln>
        </p:spPr>
      </p:cxnSp>
      <p:sp>
        <p:nvSpPr>
          <p:cNvPr id="3679" name="Google Shape;3679;p251"/>
          <p:cNvSpPr/>
          <p:nvPr/>
        </p:nvSpPr>
        <p:spPr>
          <a:xfrm>
            <a:off x="4248450" y="26034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251"/>
          <p:cNvSpPr txBox="1"/>
          <p:nvPr/>
        </p:nvSpPr>
        <p:spPr>
          <a:xfrm>
            <a:off x="4270800" y="30358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4</a:t>
            </a:r>
            <a:r>
              <a:rPr lang="en"/>
              <a:t>/</a:t>
            </a:r>
            <a:r>
              <a:rPr lang="en">
                <a:solidFill>
                  <a:srgbClr val="6AA84F"/>
                </a:solidFill>
              </a:rPr>
              <a:t>7</a:t>
            </a:r>
            <a:endParaRPr>
              <a:solidFill>
                <a:srgbClr val="6AA84F"/>
              </a:solidFill>
            </a:endParaRPr>
          </a:p>
        </p:txBody>
      </p:sp>
      <p:cxnSp>
        <p:nvCxnSpPr>
          <p:cNvPr id="3681" name="Google Shape;3681;p251"/>
          <p:cNvCxnSpPr>
            <a:stCxn id="3673" idx="5"/>
            <a:endCxn id="3679" idx="1"/>
          </p:cNvCxnSpPr>
          <p:nvPr/>
        </p:nvCxnSpPr>
        <p:spPr>
          <a:xfrm>
            <a:off x="4012089" y="1864921"/>
            <a:ext cx="312000" cy="809700"/>
          </a:xfrm>
          <a:prstGeom prst="straightConnector1">
            <a:avLst/>
          </a:prstGeom>
          <a:noFill/>
          <a:ln cap="flat" cmpd="sng" w="38100">
            <a:solidFill>
              <a:srgbClr val="6AA84F"/>
            </a:solidFill>
            <a:prstDash val="solid"/>
            <a:round/>
            <a:headEnd len="med" w="med" type="none"/>
            <a:tailEnd len="med" w="med" type="triangle"/>
          </a:ln>
        </p:spPr>
      </p:cxnSp>
      <p:sp>
        <p:nvSpPr>
          <p:cNvPr id="3682" name="Google Shape;3682;p251"/>
          <p:cNvSpPr/>
          <p:nvPr/>
        </p:nvSpPr>
        <p:spPr>
          <a:xfrm>
            <a:off x="6159875" y="622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251"/>
          <p:cNvSpPr/>
          <p:nvPr/>
        </p:nvSpPr>
        <p:spPr>
          <a:xfrm>
            <a:off x="3645275" y="38226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84" name="Google Shape;3684;p251"/>
          <p:cNvCxnSpPr>
            <a:endCxn id="3683" idx="0"/>
          </p:cNvCxnSpPr>
          <p:nvPr/>
        </p:nvCxnSpPr>
        <p:spPr>
          <a:xfrm flipH="1">
            <a:off x="3904025" y="3063325"/>
            <a:ext cx="498900" cy="759300"/>
          </a:xfrm>
          <a:prstGeom prst="straightConnector1">
            <a:avLst/>
          </a:prstGeom>
          <a:noFill/>
          <a:ln cap="flat" cmpd="sng" w="38100">
            <a:solidFill>
              <a:srgbClr val="6AA84F"/>
            </a:solidFill>
            <a:prstDash val="solid"/>
            <a:round/>
            <a:headEnd len="med" w="med" type="none"/>
            <a:tailEnd len="med" w="med" type="triangle"/>
          </a:ln>
        </p:spPr>
      </p:cxnSp>
      <p:sp>
        <p:nvSpPr>
          <p:cNvPr id="3685" name="Google Shape;3685;p251"/>
          <p:cNvSpPr txBox="1"/>
          <p:nvPr/>
        </p:nvSpPr>
        <p:spPr>
          <a:xfrm>
            <a:off x="3661200" y="4331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5</a:t>
            </a:r>
            <a:r>
              <a:rPr lang="en"/>
              <a:t>/</a:t>
            </a:r>
            <a:r>
              <a:rPr lang="en">
                <a:solidFill>
                  <a:srgbClr val="6AA84F"/>
                </a:solidFill>
              </a:rPr>
              <a:t>6</a:t>
            </a:r>
            <a:endParaRPr>
              <a:solidFill>
                <a:srgbClr val="6AA84F"/>
              </a:solidFill>
            </a:endParaRPr>
          </a:p>
        </p:txBody>
      </p:sp>
      <p:sp>
        <p:nvSpPr>
          <p:cNvPr id="3686" name="Google Shape;3686;p251"/>
          <p:cNvSpPr txBox="1"/>
          <p:nvPr/>
        </p:nvSpPr>
        <p:spPr>
          <a:xfrm>
            <a:off x="6709200" y="5974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10</a:t>
            </a:r>
            <a:r>
              <a:rPr lang="en"/>
              <a:t>/</a:t>
            </a:r>
            <a:r>
              <a:rPr lang="en">
                <a:solidFill>
                  <a:srgbClr val="6AA84F"/>
                </a:solidFill>
              </a:rPr>
              <a:t>11</a:t>
            </a:r>
            <a:endParaRPr>
              <a:solidFill>
                <a:srgbClr val="6AA84F"/>
              </a:solidFill>
            </a:endParaRPr>
          </a:p>
        </p:txBody>
      </p:sp>
      <p:sp>
        <p:nvSpPr>
          <p:cNvPr id="3687" name="Google Shape;3687;p251"/>
          <p:cNvSpPr/>
          <p:nvPr/>
        </p:nvSpPr>
        <p:spPr>
          <a:xfrm>
            <a:off x="4522450" y="668825"/>
            <a:ext cx="240025" cy="1966625"/>
          </a:xfrm>
          <a:custGeom>
            <a:rect b="b" l="l" r="r" t="t"/>
            <a:pathLst>
              <a:path extrusionOk="0" h="78665" w="9601">
                <a:moveTo>
                  <a:pt x="0" y="0"/>
                </a:moveTo>
                <a:cubicBezTo>
                  <a:pt x="1593" y="6582"/>
                  <a:pt x="9183" y="26380"/>
                  <a:pt x="9555" y="39491"/>
                </a:cubicBezTo>
                <a:cubicBezTo>
                  <a:pt x="9927" y="52602"/>
                  <a:pt x="3451" y="72136"/>
                  <a:pt x="2230" y="78665"/>
                </a:cubicBezTo>
              </a:path>
            </a:pathLst>
          </a:custGeom>
          <a:noFill/>
          <a:ln cap="flat" cmpd="sng" w="28575">
            <a:solidFill>
              <a:schemeClr val="accent4"/>
            </a:solidFill>
            <a:prstDash val="dash"/>
            <a:round/>
            <a:headEnd len="med" w="med" type="none"/>
            <a:tailEnd len="med" w="med" type="triangle"/>
          </a:ln>
        </p:spPr>
      </p:sp>
      <p:sp>
        <p:nvSpPr>
          <p:cNvPr id="3688" name="Google Shape;3688;p251"/>
          <p:cNvSpPr/>
          <p:nvPr/>
        </p:nvSpPr>
        <p:spPr>
          <a:xfrm>
            <a:off x="2481951" y="469750"/>
            <a:ext cx="1729975" cy="2253275"/>
          </a:xfrm>
          <a:custGeom>
            <a:rect b="b" l="l" r="r" t="t"/>
            <a:pathLst>
              <a:path extrusionOk="0" h="90131" w="69199">
                <a:moveTo>
                  <a:pt x="17924" y="90131"/>
                </a:moveTo>
                <a:cubicBezTo>
                  <a:pt x="15270" y="80258"/>
                  <a:pt x="-6546" y="45915"/>
                  <a:pt x="2000" y="30893"/>
                </a:cubicBezTo>
                <a:cubicBezTo>
                  <a:pt x="10546" y="15871"/>
                  <a:pt x="57999" y="5149"/>
                  <a:pt x="69199" y="0"/>
                </a:cubicBezTo>
              </a:path>
            </a:pathLst>
          </a:custGeom>
          <a:noFill/>
          <a:ln cap="flat" cmpd="sng" w="28575">
            <a:solidFill>
              <a:srgbClr val="980000"/>
            </a:solidFill>
            <a:prstDash val="dash"/>
            <a:round/>
            <a:headEnd len="med" w="med" type="none"/>
            <a:tailEnd len="med" w="med" type="triangle"/>
          </a:ln>
        </p:spPr>
      </p:sp>
      <p:cxnSp>
        <p:nvCxnSpPr>
          <p:cNvPr id="3689" name="Google Shape;3689;p251"/>
          <p:cNvCxnSpPr>
            <a:stCxn id="3683" idx="1"/>
          </p:cNvCxnSpPr>
          <p:nvPr/>
        </p:nvCxnSpPr>
        <p:spPr>
          <a:xfrm rot="10800000">
            <a:off x="3309161" y="3035754"/>
            <a:ext cx="411900" cy="858000"/>
          </a:xfrm>
          <a:prstGeom prst="straightConnector1">
            <a:avLst/>
          </a:prstGeom>
          <a:noFill/>
          <a:ln cap="flat" cmpd="sng" w="28575">
            <a:solidFill>
              <a:srgbClr val="FF00FF"/>
            </a:solidFill>
            <a:prstDash val="dot"/>
            <a:round/>
            <a:headEnd len="med" w="med" type="none"/>
            <a:tailEnd len="med" w="med" type="triangle"/>
          </a:ln>
        </p:spPr>
      </p:cxnSp>
      <p:sp>
        <p:nvSpPr>
          <p:cNvPr id="3690" name="Google Shape;3690;p251"/>
          <p:cNvSpPr/>
          <p:nvPr/>
        </p:nvSpPr>
        <p:spPr>
          <a:xfrm>
            <a:off x="4721500" y="437925"/>
            <a:ext cx="1457075" cy="477725"/>
          </a:xfrm>
          <a:custGeom>
            <a:rect b="b" l="l" r="r" t="t"/>
            <a:pathLst>
              <a:path extrusionOk="0" h="19109" w="58283">
                <a:moveTo>
                  <a:pt x="58283" y="19109"/>
                </a:moveTo>
                <a:cubicBezTo>
                  <a:pt x="48569" y="15924"/>
                  <a:pt x="9714" y="3185"/>
                  <a:pt x="0" y="0"/>
                </a:cubicBezTo>
              </a:path>
            </a:pathLst>
          </a:custGeom>
          <a:noFill/>
          <a:ln cap="flat" cmpd="sng" w="28575">
            <a:solidFill>
              <a:srgbClr val="FF00FF"/>
            </a:solidFill>
            <a:prstDash val="dot"/>
            <a:round/>
            <a:headEnd len="med" w="med" type="none"/>
            <a:tailEnd len="med" w="med" type="triangle"/>
          </a:ln>
        </p:spPr>
      </p:sp>
      <p:sp>
        <p:nvSpPr>
          <p:cNvPr id="3691" name="Google Shape;3691;p251"/>
          <p:cNvSpPr/>
          <p:nvPr/>
        </p:nvSpPr>
        <p:spPr>
          <a:xfrm>
            <a:off x="4713550" y="1106725"/>
            <a:ext cx="1608325" cy="1616300"/>
          </a:xfrm>
          <a:custGeom>
            <a:rect b="b" l="l" r="r" t="t"/>
            <a:pathLst>
              <a:path extrusionOk="0" h="64652" w="64333">
                <a:moveTo>
                  <a:pt x="64333" y="0"/>
                </a:moveTo>
                <a:cubicBezTo>
                  <a:pt x="59503" y="6741"/>
                  <a:pt x="46074" y="29672"/>
                  <a:pt x="35352" y="40447"/>
                </a:cubicBezTo>
                <a:cubicBezTo>
                  <a:pt x="24630" y="51222"/>
                  <a:pt x="5892" y="60618"/>
                  <a:pt x="0" y="64652"/>
                </a:cubicBezTo>
              </a:path>
            </a:pathLst>
          </a:custGeom>
          <a:noFill/>
          <a:ln cap="flat" cmpd="sng" w="28575">
            <a:solidFill>
              <a:srgbClr val="FF00FF"/>
            </a:solidFill>
            <a:prstDash val="dot"/>
            <a:round/>
            <a:headEnd len="med" w="med" type="none"/>
            <a:tailEnd len="med" w="med" type="triangle"/>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pic>
        <p:nvPicPr>
          <p:cNvPr id="255" name="Google Shape;255;p36"/>
          <p:cNvPicPr preferRelativeResize="0"/>
          <p:nvPr/>
        </p:nvPicPr>
        <p:blipFill>
          <a:blip r:embed="rId3">
            <a:alphaModFix/>
          </a:blip>
          <a:stretch>
            <a:fillRect/>
          </a:stretch>
        </p:blipFill>
        <p:spPr>
          <a:xfrm>
            <a:off x="914400" y="152400"/>
            <a:ext cx="4527437" cy="4838698"/>
          </a:xfrm>
          <a:prstGeom prst="rect">
            <a:avLst/>
          </a:prstGeom>
          <a:noFill/>
          <a:ln>
            <a:noFill/>
          </a:ln>
        </p:spPr>
      </p:pic>
      <p:sp>
        <p:nvSpPr>
          <p:cNvPr id="256" name="Google Shape;256;p36"/>
          <p:cNvSpPr txBox="1"/>
          <p:nvPr/>
        </p:nvSpPr>
        <p:spPr>
          <a:xfrm>
            <a:off x="5110875" y="2468450"/>
            <a:ext cx="3849600" cy="15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Eulerian path</a:t>
            </a:r>
            <a:endParaRPr sz="3600"/>
          </a:p>
          <a:p>
            <a:pPr indent="0" lvl="0" marL="0" rtl="0" algn="l">
              <a:spcBef>
                <a:spcPts val="0"/>
              </a:spcBef>
              <a:spcAft>
                <a:spcPts val="0"/>
              </a:spcAft>
              <a:buNone/>
            </a:pPr>
            <a:r>
              <a:rPr lang="en" sz="3600">
                <a:solidFill>
                  <a:srgbClr val="980000"/>
                </a:solidFill>
              </a:rPr>
              <a:t>Eulerian cycle</a:t>
            </a:r>
            <a:endParaRPr sz="3600">
              <a:solidFill>
                <a:srgbClr val="980000"/>
              </a:solidFill>
            </a:endParaRPr>
          </a:p>
        </p:txBody>
      </p:sp>
      <p:sp>
        <p:nvSpPr>
          <p:cNvPr id="257" name="Google Shape;257;p36"/>
          <p:cNvSpPr/>
          <p:nvPr/>
        </p:nvSpPr>
        <p:spPr>
          <a:xfrm>
            <a:off x="6252675" y="489350"/>
            <a:ext cx="424200" cy="38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6"/>
          <p:cNvSpPr/>
          <p:nvPr/>
        </p:nvSpPr>
        <p:spPr>
          <a:xfrm>
            <a:off x="7548075" y="489350"/>
            <a:ext cx="424200" cy="38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6"/>
          <p:cNvSpPr/>
          <p:nvPr/>
        </p:nvSpPr>
        <p:spPr>
          <a:xfrm>
            <a:off x="6252675" y="1556150"/>
            <a:ext cx="424200" cy="38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6"/>
          <p:cNvSpPr/>
          <p:nvPr/>
        </p:nvSpPr>
        <p:spPr>
          <a:xfrm>
            <a:off x="7548075" y="1556150"/>
            <a:ext cx="424200" cy="38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 name="Google Shape;261;p36"/>
          <p:cNvCxnSpPr>
            <a:stCxn id="257" idx="6"/>
            <a:endCxn id="258" idx="2"/>
          </p:cNvCxnSpPr>
          <p:nvPr/>
        </p:nvCxnSpPr>
        <p:spPr>
          <a:xfrm>
            <a:off x="6676875" y="679700"/>
            <a:ext cx="871200" cy="0"/>
          </a:xfrm>
          <a:prstGeom prst="straightConnector1">
            <a:avLst/>
          </a:prstGeom>
          <a:noFill/>
          <a:ln cap="flat" cmpd="sng" w="9525">
            <a:solidFill>
              <a:schemeClr val="dk2"/>
            </a:solidFill>
            <a:prstDash val="solid"/>
            <a:round/>
            <a:headEnd len="med" w="med" type="none"/>
            <a:tailEnd len="med" w="med" type="none"/>
          </a:ln>
        </p:spPr>
      </p:cxnSp>
      <p:cxnSp>
        <p:nvCxnSpPr>
          <p:cNvPr id="262" name="Google Shape;262;p36"/>
          <p:cNvCxnSpPr>
            <a:stCxn id="257" idx="4"/>
            <a:endCxn id="259" idx="0"/>
          </p:cNvCxnSpPr>
          <p:nvPr/>
        </p:nvCxnSpPr>
        <p:spPr>
          <a:xfrm>
            <a:off x="6464775" y="870050"/>
            <a:ext cx="0" cy="686100"/>
          </a:xfrm>
          <a:prstGeom prst="straightConnector1">
            <a:avLst/>
          </a:prstGeom>
          <a:noFill/>
          <a:ln cap="flat" cmpd="sng" w="9525">
            <a:solidFill>
              <a:schemeClr val="dk2"/>
            </a:solidFill>
            <a:prstDash val="solid"/>
            <a:round/>
            <a:headEnd len="med" w="med" type="none"/>
            <a:tailEnd len="med" w="med" type="none"/>
          </a:ln>
        </p:spPr>
      </p:cxnSp>
      <p:cxnSp>
        <p:nvCxnSpPr>
          <p:cNvPr id="263" name="Google Shape;263;p36"/>
          <p:cNvCxnSpPr>
            <a:stCxn id="258" idx="4"/>
            <a:endCxn id="260" idx="0"/>
          </p:cNvCxnSpPr>
          <p:nvPr/>
        </p:nvCxnSpPr>
        <p:spPr>
          <a:xfrm>
            <a:off x="7760175" y="870050"/>
            <a:ext cx="0" cy="686100"/>
          </a:xfrm>
          <a:prstGeom prst="straightConnector1">
            <a:avLst/>
          </a:prstGeom>
          <a:noFill/>
          <a:ln cap="flat" cmpd="sng" w="9525">
            <a:solidFill>
              <a:schemeClr val="dk2"/>
            </a:solidFill>
            <a:prstDash val="solid"/>
            <a:round/>
            <a:headEnd len="med" w="med" type="none"/>
            <a:tailEnd len="med" w="med" type="none"/>
          </a:ln>
        </p:spPr>
      </p:cxnSp>
      <p:cxnSp>
        <p:nvCxnSpPr>
          <p:cNvPr id="264" name="Google Shape;264;p36"/>
          <p:cNvCxnSpPr>
            <a:stCxn id="259" idx="6"/>
            <a:endCxn id="260" idx="2"/>
          </p:cNvCxnSpPr>
          <p:nvPr/>
        </p:nvCxnSpPr>
        <p:spPr>
          <a:xfrm>
            <a:off x="6676875" y="1746500"/>
            <a:ext cx="871200" cy="0"/>
          </a:xfrm>
          <a:prstGeom prst="straightConnector1">
            <a:avLst/>
          </a:prstGeom>
          <a:noFill/>
          <a:ln cap="flat" cmpd="sng" w="9525">
            <a:solidFill>
              <a:schemeClr val="dk2"/>
            </a:solidFill>
            <a:prstDash val="solid"/>
            <a:round/>
            <a:headEnd len="med" w="med" type="none"/>
            <a:tailEnd len="med" w="med" type="none"/>
          </a:ln>
        </p:spPr>
      </p:cxnSp>
      <p:cxnSp>
        <p:nvCxnSpPr>
          <p:cNvPr id="265" name="Google Shape;265;p36"/>
          <p:cNvCxnSpPr>
            <a:stCxn id="257" idx="5"/>
            <a:endCxn id="260" idx="1"/>
          </p:cNvCxnSpPr>
          <p:nvPr/>
        </p:nvCxnSpPr>
        <p:spPr>
          <a:xfrm>
            <a:off x="6614752" y="814298"/>
            <a:ext cx="995400" cy="797700"/>
          </a:xfrm>
          <a:prstGeom prst="straightConnector1">
            <a:avLst/>
          </a:prstGeom>
          <a:noFill/>
          <a:ln cap="flat" cmpd="sng" w="9525">
            <a:solidFill>
              <a:schemeClr val="dk2"/>
            </a:solidFill>
            <a:prstDash val="solid"/>
            <a:round/>
            <a:headEnd len="med" w="med" type="none"/>
            <a:tailEnd len="med" w="med" type="none"/>
          </a:ln>
        </p:spPr>
      </p:cxnSp>
      <p:sp>
        <p:nvSpPr>
          <p:cNvPr id="266" name="Google Shape;266;p36"/>
          <p:cNvSpPr txBox="1"/>
          <p:nvPr/>
        </p:nvSpPr>
        <p:spPr>
          <a:xfrm>
            <a:off x="6829000" y="293600"/>
            <a:ext cx="4242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267" name="Google Shape;267;p36"/>
          <p:cNvSpPr txBox="1"/>
          <p:nvPr/>
        </p:nvSpPr>
        <p:spPr>
          <a:xfrm>
            <a:off x="7819600" y="1055600"/>
            <a:ext cx="4242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t>
            </a:r>
            <a:endParaRPr/>
          </a:p>
          <a:p>
            <a:pPr indent="0" lvl="0" marL="0" rtl="0" algn="l">
              <a:spcBef>
                <a:spcPts val="0"/>
              </a:spcBef>
              <a:spcAft>
                <a:spcPts val="0"/>
              </a:spcAft>
              <a:buNone/>
            </a:pPr>
            <a:r>
              <a:t/>
            </a:r>
            <a:endParaRPr/>
          </a:p>
        </p:txBody>
      </p:sp>
      <p:sp>
        <p:nvSpPr>
          <p:cNvPr id="268" name="Google Shape;268;p36"/>
          <p:cNvSpPr txBox="1"/>
          <p:nvPr/>
        </p:nvSpPr>
        <p:spPr>
          <a:xfrm>
            <a:off x="6981400" y="1741400"/>
            <a:ext cx="4242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sp>
        <p:nvSpPr>
          <p:cNvPr id="269" name="Google Shape;269;p36"/>
          <p:cNvSpPr txBox="1"/>
          <p:nvPr/>
        </p:nvSpPr>
        <p:spPr>
          <a:xfrm>
            <a:off x="6067000" y="979400"/>
            <a:ext cx="4242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
            </a:r>
            <a:endParaRPr/>
          </a:p>
        </p:txBody>
      </p:sp>
      <p:sp>
        <p:nvSpPr>
          <p:cNvPr id="270" name="Google Shape;270;p36"/>
          <p:cNvSpPr txBox="1"/>
          <p:nvPr/>
        </p:nvSpPr>
        <p:spPr>
          <a:xfrm>
            <a:off x="7057600" y="903200"/>
            <a:ext cx="4242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5" name="Shape 3695"/>
        <p:cNvGrpSpPr/>
        <p:nvPr/>
      </p:nvGrpSpPr>
      <p:grpSpPr>
        <a:xfrm>
          <a:off x="0" y="0"/>
          <a:ext cx="0" cy="0"/>
          <a:chOff x="0" y="0"/>
          <a:chExt cx="0" cy="0"/>
        </a:xfrm>
      </p:grpSpPr>
      <p:sp>
        <p:nvSpPr>
          <p:cNvPr id="3696" name="Google Shape;3696;p252"/>
          <p:cNvSpPr/>
          <p:nvPr/>
        </p:nvSpPr>
        <p:spPr>
          <a:xfrm>
            <a:off x="4199125" y="1879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3697" name="Google Shape;3697;p252"/>
          <p:cNvSpPr txBox="1"/>
          <p:nvPr/>
        </p:nvSpPr>
        <p:spPr>
          <a:xfrm>
            <a:off x="3585000" y="2164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0</a:t>
            </a:r>
            <a:r>
              <a:rPr lang="en"/>
              <a:t>/</a:t>
            </a:r>
            <a:r>
              <a:rPr lang="en">
                <a:solidFill>
                  <a:srgbClr val="6AA84F"/>
                </a:solidFill>
              </a:rPr>
              <a:t>9</a:t>
            </a:r>
            <a:endParaRPr>
              <a:solidFill>
                <a:srgbClr val="6AA84F"/>
              </a:solidFill>
            </a:endParaRPr>
          </a:p>
        </p:txBody>
      </p:sp>
      <p:sp>
        <p:nvSpPr>
          <p:cNvPr id="3698" name="Google Shape;3698;p252"/>
          <p:cNvSpPr/>
          <p:nvPr/>
        </p:nvSpPr>
        <p:spPr>
          <a:xfrm>
            <a:off x="3570375" y="145035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252"/>
          <p:cNvSpPr txBox="1"/>
          <p:nvPr/>
        </p:nvSpPr>
        <p:spPr>
          <a:xfrm>
            <a:off x="2975400" y="15118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a:t>
            </a:r>
            <a:r>
              <a:rPr lang="en"/>
              <a:t>/</a:t>
            </a:r>
            <a:r>
              <a:rPr lang="en">
                <a:solidFill>
                  <a:srgbClr val="6AA84F"/>
                </a:solidFill>
              </a:rPr>
              <a:t>8</a:t>
            </a:r>
            <a:endParaRPr>
              <a:solidFill>
                <a:srgbClr val="6AA84F"/>
              </a:solidFill>
            </a:endParaRPr>
          </a:p>
        </p:txBody>
      </p:sp>
      <p:cxnSp>
        <p:nvCxnSpPr>
          <p:cNvPr id="3700" name="Google Shape;3700;p252"/>
          <p:cNvCxnSpPr>
            <a:stCxn id="3696" idx="3"/>
            <a:endCxn id="3698" idx="0"/>
          </p:cNvCxnSpPr>
          <p:nvPr/>
        </p:nvCxnSpPr>
        <p:spPr>
          <a:xfrm flipH="1">
            <a:off x="3829111" y="602471"/>
            <a:ext cx="445800" cy="847800"/>
          </a:xfrm>
          <a:prstGeom prst="straightConnector1">
            <a:avLst/>
          </a:prstGeom>
          <a:noFill/>
          <a:ln cap="flat" cmpd="sng" w="38100">
            <a:solidFill>
              <a:srgbClr val="6AA84F"/>
            </a:solidFill>
            <a:prstDash val="solid"/>
            <a:round/>
            <a:headEnd len="med" w="med" type="none"/>
            <a:tailEnd len="med" w="med" type="triangle"/>
          </a:ln>
        </p:spPr>
      </p:cxnSp>
      <p:sp>
        <p:nvSpPr>
          <p:cNvPr id="3701" name="Google Shape;3701;p252"/>
          <p:cNvSpPr/>
          <p:nvPr/>
        </p:nvSpPr>
        <p:spPr>
          <a:xfrm>
            <a:off x="2876850" y="2626300"/>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252"/>
          <p:cNvSpPr txBox="1"/>
          <p:nvPr/>
        </p:nvSpPr>
        <p:spPr>
          <a:xfrm>
            <a:off x="2899200" y="31120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2</a:t>
            </a:r>
            <a:r>
              <a:rPr lang="en"/>
              <a:t>/</a:t>
            </a:r>
            <a:r>
              <a:rPr lang="en">
                <a:solidFill>
                  <a:srgbClr val="6AA84F"/>
                </a:solidFill>
              </a:rPr>
              <a:t>3</a:t>
            </a:r>
            <a:endParaRPr>
              <a:solidFill>
                <a:srgbClr val="6AA84F"/>
              </a:solidFill>
            </a:endParaRPr>
          </a:p>
        </p:txBody>
      </p:sp>
      <p:cxnSp>
        <p:nvCxnSpPr>
          <p:cNvPr id="3703" name="Google Shape;3703;p252"/>
          <p:cNvCxnSpPr>
            <a:endCxn id="3701" idx="0"/>
          </p:cNvCxnSpPr>
          <p:nvPr/>
        </p:nvCxnSpPr>
        <p:spPr>
          <a:xfrm flipH="1">
            <a:off x="3135600" y="1896100"/>
            <a:ext cx="534900" cy="730200"/>
          </a:xfrm>
          <a:prstGeom prst="straightConnector1">
            <a:avLst/>
          </a:prstGeom>
          <a:noFill/>
          <a:ln cap="flat" cmpd="sng" w="38100">
            <a:solidFill>
              <a:srgbClr val="6AA84F"/>
            </a:solidFill>
            <a:prstDash val="solid"/>
            <a:round/>
            <a:headEnd len="med" w="med" type="none"/>
            <a:tailEnd len="med" w="med" type="triangle"/>
          </a:ln>
        </p:spPr>
      </p:cxnSp>
      <p:sp>
        <p:nvSpPr>
          <p:cNvPr id="3704" name="Google Shape;3704;p252"/>
          <p:cNvSpPr/>
          <p:nvPr/>
        </p:nvSpPr>
        <p:spPr>
          <a:xfrm>
            <a:off x="4248450" y="26034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252"/>
          <p:cNvSpPr txBox="1"/>
          <p:nvPr/>
        </p:nvSpPr>
        <p:spPr>
          <a:xfrm>
            <a:off x="4270800" y="30358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4</a:t>
            </a:r>
            <a:r>
              <a:rPr lang="en"/>
              <a:t>/</a:t>
            </a:r>
            <a:r>
              <a:rPr lang="en">
                <a:solidFill>
                  <a:srgbClr val="6AA84F"/>
                </a:solidFill>
              </a:rPr>
              <a:t>7</a:t>
            </a:r>
            <a:endParaRPr>
              <a:solidFill>
                <a:srgbClr val="6AA84F"/>
              </a:solidFill>
            </a:endParaRPr>
          </a:p>
        </p:txBody>
      </p:sp>
      <p:cxnSp>
        <p:nvCxnSpPr>
          <p:cNvPr id="3706" name="Google Shape;3706;p252"/>
          <p:cNvCxnSpPr>
            <a:stCxn id="3698" idx="5"/>
            <a:endCxn id="3704" idx="1"/>
          </p:cNvCxnSpPr>
          <p:nvPr/>
        </p:nvCxnSpPr>
        <p:spPr>
          <a:xfrm>
            <a:off x="4012089" y="1864921"/>
            <a:ext cx="312000" cy="809700"/>
          </a:xfrm>
          <a:prstGeom prst="straightConnector1">
            <a:avLst/>
          </a:prstGeom>
          <a:noFill/>
          <a:ln cap="flat" cmpd="sng" w="38100">
            <a:solidFill>
              <a:srgbClr val="6AA84F"/>
            </a:solidFill>
            <a:prstDash val="solid"/>
            <a:round/>
            <a:headEnd len="med" w="med" type="none"/>
            <a:tailEnd len="med" w="med" type="triangle"/>
          </a:ln>
        </p:spPr>
      </p:cxnSp>
      <p:sp>
        <p:nvSpPr>
          <p:cNvPr id="3707" name="Google Shape;3707;p252"/>
          <p:cNvSpPr/>
          <p:nvPr/>
        </p:nvSpPr>
        <p:spPr>
          <a:xfrm>
            <a:off x="6159875" y="6222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252"/>
          <p:cNvSpPr/>
          <p:nvPr/>
        </p:nvSpPr>
        <p:spPr>
          <a:xfrm>
            <a:off x="3645275" y="3822625"/>
            <a:ext cx="517500" cy="48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09" name="Google Shape;3709;p252"/>
          <p:cNvCxnSpPr>
            <a:endCxn id="3708" idx="0"/>
          </p:cNvCxnSpPr>
          <p:nvPr/>
        </p:nvCxnSpPr>
        <p:spPr>
          <a:xfrm flipH="1">
            <a:off x="3904025" y="3063325"/>
            <a:ext cx="498900" cy="759300"/>
          </a:xfrm>
          <a:prstGeom prst="straightConnector1">
            <a:avLst/>
          </a:prstGeom>
          <a:noFill/>
          <a:ln cap="flat" cmpd="sng" w="38100">
            <a:solidFill>
              <a:srgbClr val="6AA84F"/>
            </a:solidFill>
            <a:prstDash val="solid"/>
            <a:round/>
            <a:headEnd len="med" w="med" type="none"/>
            <a:tailEnd len="med" w="med" type="triangle"/>
          </a:ln>
        </p:spPr>
      </p:cxnSp>
      <p:sp>
        <p:nvSpPr>
          <p:cNvPr id="3710" name="Google Shape;3710;p252"/>
          <p:cNvSpPr txBox="1"/>
          <p:nvPr/>
        </p:nvSpPr>
        <p:spPr>
          <a:xfrm>
            <a:off x="3661200" y="43312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5</a:t>
            </a:r>
            <a:r>
              <a:rPr lang="en"/>
              <a:t>/</a:t>
            </a:r>
            <a:r>
              <a:rPr lang="en">
                <a:solidFill>
                  <a:srgbClr val="6AA84F"/>
                </a:solidFill>
              </a:rPr>
              <a:t>6</a:t>
            </a:r>
            <a:endParaRPr>
              <a:solidFill>
                <a:srgbClr val="6AA84F"/>
              </a:solidFill>
            </a:endParaRPr>
          </a:p>
        </p:txBody>
      </p:sp>
      <p:sp>
        <p:nvSpPr>
          <p:cNvPr id="3711" name="Google Shape;3711;p252"/>
          <p:cNvSpPr txBox="1"/>
          <p:nvPr/>
        </p:nvSpPr>
        <p:spPr>
          <a:xfrm>
            <a:off x="6709200" y="597450"/>
            <a:ext cx="820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10</a:t>
            </a:r>
            <a:r>
              <a:rPr lang="en"/>
              <a:t>/</a:t>
            </a:r>
            <a:r>
              <a:rPr lang="en">
                <a:solidFill>
                  <a:srgbClr val="6AA84F"/>
                </a:solidFill>
              </a:rPr>
              <a:t>11</a:t>
            </a:r>
            <a:endParaRPr>
              <a:solidFill>
                <a:srgbClr val="6AA84F"/>
              </a:solidFill>
            </a:endParaRPr>
          </a:p>
        </p:txBody>
      </p:sp>
      <p:sp>
        <p:nvSpPr>
          <p:cNvPr id="3712" name="Google Shape;3712;p252"/>
          <p:cNvSpPr/>
          <p:nvPr/>
        </p:nvSpPr>
        <p:spPr>
          <a:xfrm>
            <a:off x="4522450" y="668825"/>
            <a:ext cx="240025" cy="1966625"/>
          </a:xfrm>
          <a:custGeom>
            <a:rect b="b" l="l" r="r" t="t"/>
            <a:pathLst>
              <a:path extrusionOk="0" h="78665" w="9601">
                <a:moveTo>
                  <a:pt x="0" y="0"/>
                </a:moveTo>
                <a:cubicBezTo>
                  <a:pt x="1593" y="6582"/>
                  <a:pt x="9183" y="26380"/>
                  <a:pt x="9555" y="39491"/>
                </a:cubicBezTo>
                <a:cubicBezTo>
                  <a:pt x="9927" y="52602"/>
                  <a:pt x="3451" y="72136"/>
                  <a:pt x="2230" y="78665"/>
                </a:cubicBezTo>
              </a:path>
            </a:pathLst>
          </a:custGeom>
          <a:noFill/>
          <a:ln cap="flat" cmpd="sng" w="28575">
            <a:solidFill>
              <a:schemeClr val="accent4"/>
            </a:solidFill>
            <a:prstDash val="dash"/>
            <a:round/>
            <a:headEnd len="med" w="med" type="none"/>
            <a:tailEnd len="med" w="med" type="triangle"/>
          </a:ln>
        </p:spPr>
      </p:sp>
      <p:sp>
        <p:nvSpPr>
          <p:cNvPr id="3713" name="Google Shape;3713;p252"/>
          <p:cNvSpPr/>
          <p:nvPr/>
        </p:nvSpPr>
        <p:spPr>
          <a:xfrm>
            <a:off x="2481951" y="469750"/>
            <a:ext cx="1729975" cy="2253275"/>
          </a:xfrm>
          <a:custGeom>
            <a:rect b="b" l="l" r="r" t="t"/>
            <a:pathLst>
              <a:path extrusionOk="0" h="90131" w="69199">
                <a:moveTo>
                  <a:pt x="17924" y="90131"/>
                </a:moveTo>
                <a:cubicBezTo>
                  <a:pt x="15270" y="80258"/>
                  <a:pt x="-6546" y="45915"/>
                  <a:pt x="2000" y="30893"/>
                </a:cubicBezTo>
                <a:cubicBezTo>
                  <a:pt x="10546" y="15871"/>
                  <a:pt x="57999" y="5149"/>
                  <a:pt x="69199" y="0"/>
                </a:cubicBezTo>
              </a:path>
            </a:pathLst>
          </a:custGeom>
          <a:noFill/>
          <a:ln cap="flat" cmpd="sng" w="28575">
            <a:solidFill>
              <a:srgbClr val="980000"/>
            </a:solidFill>
            <a:prstDash val="dash"/>
            <a:round/>
            <a:headEnd len="med" w="med" type="none"/>
            <a:tailEnd len="med" w="med" type="triangle"/>
          </a:ln>
        </p:spPr>
      </p:sp>
      <p:cxnSp>
        <p:nvCxnSpPr>
          <p:cNvPr id="3714" name="Google Shape;3714;p252"/>
          <p:cNvCxnSpPr>
            <a:stCxn id="3708" idx="1"/>
          </p:cNvCxnSpPr>
          <p:nvPr/>
        </p:nvCxnSpPr>
        <p:spPr>
          <a:xfrm rot="10800000">
            <a:off x="3309161" y="3035754"/>
            <a:ext cx="411900" cy="858000"/>
          </a:xfrm>
          <a:prstGeom prst="straightConnector1">
            <a:avLst/>
          </a:prstGeom>
          <a:noFill/>
          <a:ln cap="flat" cmpd="sng" w="28575">
            <a:solidFill>
              <a:srgbClr val="FF00FF"/>
            </a:solidFill>
            <a:prstDash val="dot"/>
            <a:round/>
            <a:headEnd len="med" w="med" type="none"/>
            <a:tailEnd len="med" w="med" type="triangle"/>
          </a:ln>
        </p:spPr>
      </p:cxnSp>
      <p:sp>
        <p:nvSpPr>
          <p:cNvPr id="3715" name="Google Shape;3715;p252"/>
          <p:cNvSpPr/>
          <p:nvPr/>
        </p:nvSpPr>
        <p:spPr>
          <a:xfrm>
            <a:off x="4721500" y="437925"/>
            <a:ext cx="1457075" cy="477725"/>
          </a:xfrm>
          <a:custGeom>
            <a:rect b="b" l="l" r="r" t="t"/>
            <a:pathLst>
              <a:path extrusionOk="0" h="19109" w="58283">
                <a:moveTo>
                  <a:pt x="58283" y="19109"/>
                </a:moveTo>
                <a:cubicBezTo>
                  <a:pt x="48569" y="15924"/>
                  <a:pt x="9714" y="3185"/>
                  <a:pt x="0" y="0"/>
                </a:cubicBezTo>
              </a:path>
            </a:pathLst>
          </a:custGeom>
          <a:noFill/>
          <a:ln cap="flat" cmpd="sng" w="28575">
            <a:solidFill>
              <a:srgbClr val="FF00FF"/>
            </a:solidFill>
            <a:prstDash val="dot"/>
            <a:round/>
            <a:headEnd len="med" w="med" type="none"/>
            <a:tailEnd len="med" w="med" type="triangle"/>
          </a:ln>
        </p:spPr>
      </p:sp>
      <p:sp>
        <p:nvSpPr>
          <p:cNvPr id="3716" name="Google Shape;3716;p252"/>
          <p:cNvSpPr/>
          <p:nvPr/>
        </p:nvSpPr>
        <p:spPr>
          <a:xfrm>
            <a:off x="4713550" y="1106725"/>
            <a:ext cx="1608325" cy="1616300"/>
          </a:xfrm>
          <a:custGeom>
            <a:rect b="b" l="l" r="r" t="t"/>
            <a:pathLst>
              <a:path extrusionOk="0" h="64652" w="64333">
                <a:moveTo>
                  <a:pt x="64333" y="0"/>
                </a:moveTo>
                <a:cubicBezTo>
                  <a:pt x="59503" y="6741"/>
                  <a:pt x="46074" y="29672"/>
                  <a:pt x="35352" y="40447"/>
                </a:cubicBezTo>
                <a:cubicBezTo>
                  <a:pt x="24630" y="51222"/>
                  <a:pt x="5892" y="60618"/>
                  <a:pt x="0" y="64652"/>
                </a:cubicBezTo>
              </a:path>
            </a:pathLst>
          </a:custGeom>
          <a:noFill/>
          <a:ln cap="flat" cmpd="sng" w="28575">
            <a:solidFill>
              <a:srgbClr val="FF00FF"/>
            </a:solidFill>
            <a:prstDash val="dot"/>
            <a:round/>
            <a:headEnd len="med" w="med" type="none"/>
            <a:tailEnd len="med" w="med" type="triangle"/>
          </a:ln>
        </p:spPr>
      </p:sp>
      <p:sp>
        <p:nvSpPr>
          <p:cNvPr id="3717" name="Google Shape;3717;p252"/>
          <p:cNvSpPr txBox="1"/>
          <p:nvPr/>
        </p:nvSpPr>
        <p:spPr>
          <a:xfrm>
            <a:off x="1520750" y="1011175"/>
            <a:ext cx="1356000" cy="4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Back edge</a:t>
            </a:r>
            <a:endParaRPr/>
          </a:p>
        </p:txBody>
      </p:sp>
      <p:sp>
        <p:nvSpPr>
          <p:cNvPr id="3718" name="Google Shape;3718;p252"/>
          <p:cNvSpPr txBox="1"/>
          <p:nvPr/>
        </p:nvSpPr>
        <p:spPr>
          <a:xfrm>
            <a:off x="3501950" y="782575"/>
            <a:ext cx="1356000" cy="4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Tree</a:t>
            </a:r>
            <a:r>
              <a:rPr lang="en"/>
              <a:t> edge</a:t>
            </a:r>
            <a:endParaRPr/>
          </a:p>
        </p:txBody>
      </p:sp>
      <p:sp>
        <p:nvSpPr>
          <p:cNvPr id="3719" name="Google Shape;3719;p252"/>
          <p:cNvSpPr txBox="1"/>
          <p:nvPr/>
        </p:nvSpPr>
        <p:spPr>
          <a:xfrm>
            <a:off x="4187750" y="1315975"/>
            <a:ext cx="1356000" cy="4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Forward</a:t>
            </a:r>
            <a:r>
              <a:rPr lang="en"/>
              <a:t> edge</a:t>
            </a:r>
            <a:endParaRPr/>
          </a:p>
        </p:txBody>
      </p:sp>
      <p:sp>
        <p:nvSpPr>
          <p:cNvPr id="3720" name="Google Shape;3720;p252"/>
          <p:cNvSpPr txBox="1"/>
          <p:nvPr/>
        </p:nvSpPr>
        <p:spPr>
          <a:xfrm>
            <a:off x="5864150" y="1544575"/>
            <a:ext cx="1356000" cy="4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Cross</a:t>
            </a:r>
            <a:r>
              <a:rPr lang="en"/>
              <a:t> edge</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4" name="Shape 3724"/>
        <p:cNvGrpSpPr/>
        <p:nvPr/>
      </p:nvGrpSpPr>
      <p:grpSpPr>
        <a:xfrm>
          <a:off x="0" y="0"/>
          <a:ext cx="0" cy="0"/>
          <a:chOff x="0" y="0"/>
          <a:chExt cx="0" cy="0"/>
        </a:xfrm>
      </p:grpSpPr>
      <p:pic>
        <p:nvPicPr>
          <p:cNvPr id="3725" name="Google Shape;3725;p253"/>
          <p:cNvPicPr preferRelativeResize="0"/>
          <p:nvPr/>
        </p:nvPicPr>
        <p:blipFill>
          <a:blip r:embed="rId3">
            <a:alphaModFix/>
          </a:blip>
          <a:stretch>
            <a:fillRect/>
          </a:stretch>
        </p:blipFill>
        <p:spPr>
          <a:xfrm>
            <a:off x="152400" y="152400"/>
            <a:ext cx="6222478" cy="4838701"/>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9" name="Shape 3729"/>
        <p:cNvGrpSpPr/>
        <p:nvPr/>
      </p:nvGrpSpPr>
      <p:grpSpPr>
        <a:xfrm>
          <a:off x="0" y="0"/>
          <a:ext cx="0" cy="0"/>
          <a:chOff x="0" y="0"/>
          <a:chExt cx="0" cy="0"/>
        </a:xfrm>
      </p:grpSpPr>
      <p:sp>
        <p:nvSpPr>
          <p:cNvPr id="3730" name="Google Shape;3730;p254"/>
          <p:cNvSpPr txBox="1"/>
          <p:nvPr>
            <p:ph type="title"/>
          </p:nvPr>
        </p:nvSpPr>
        <p:spPr>
          <a:xfrm>
            <a:off x="311700" y="1308700"/>
            <a:ext cx="8636100" cy="269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Imagine starting from the root and tumbling down tree edges, forward edges and going across cross edges. What is happening to the departure times? </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4" name="Shape 3734"/>
        <p:cNvGrpSpPr/>
        <p:nvPr/>
      </p:nvGrpSpPr>
      <p:grpSpPr>
        <a:xfrm>
          <a:off x="0" y="0"/>
          <a:ext cx="0" cy="0"/>
          <a:chOff x="0" y="0"/>
          <a:chExt cx="0" cy="0"/>
        </a:xfrm>
      </p:grpSpPr>
      <p:sp>
        <p:nvSpPr>
          <p:cNvPr id="3735" name="Google Shape;3735;p255"/>
          <p:cNvSpPr txBox="1"/>
          <p:nvPr>
            <p:ph type="title"/>
          </p:nvPr>
        </p:nvSpPr>
        <p:spPr>
          <a:xfrm>
            <a:off x="311700" y="2150850"/>
            <a:ext cx="8520600" cy="172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Only back edges create a cycle.</a:t>
            </a:r>
            <a:endParaRPr/>
          </a:p>
          <a:p>
            <a:pPr indent="0" lvl="0" marL="0" rtl="0" algn="ctr">
              <a:spcBef>
                <a:spcPts val="0"/>
              </a:spcBef>
              <a:spcAft>
                <a:spcPts val="0"/>
              </a:spcAft>
              <a:buNone/>
            </a:pPr>
            <a:r>
              <a:rPr lang="en" sz="2400"/>
              <a:t>Tree edges, forward edges and cross edges always go from bigger to smaller departure times. To go from a smaller to bigger departure time, need a back edge.  </a:t>
            </a:r>
            <a:endParaRPr sz="2400"/>
          </a:p>
          <a:p>
            <a:pPr indent="0" lvl="0" marL="0" rtl="0" algn="ctr">
              <a:spcBef>
                <a:spcPts val="0"/>
              </a:spcBef>
              <a:spcAft>
                <a:spcPts val="0"/>
              </a:spcAft>
              <a:buNone/>
            </a:pPr>
            <a:r>
              <a:rPr lang="en" sz="2400"/>
              <a:t>So a directed graph has no cycle iff there is no back edge in its DFS tree. </a:t>
            </a:r>
            <a:endParaRPr sz="2400"/>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9" name="Shape 3739"/>
        <p:cNvGrpSpPr/>
        <p:nvPr/>
      </p:nvGrpSpPr>
      <p:grpSpPr>
        <a:xfrm>
          <a:off x="0" y="0"/>
          <a:ext cx="0" cy="0"/>
          <a:chOff x="0" y="0"/>
          <a:chExt cx="0" cy="0"/>
        </a:xfrm>
      </p:grpSpPr>
      <p:sp>
        <p:nvSpPr>
          <p:cNvPr id="3740" name="Google Shape;3740;p25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But how does one detect a back edge? Can it be done in a single DFS pass?</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4" name="Shape 3744"/>
        <p:cNvGrpSpPr/>
        <p:nvPr/>
      </p:nvGrpSpPr>
      <p:grpSpPr>
        <a:xfrm>
          <a:off x="0" y="0"/>
          <a:ext cx="0" cy="0"/>
          <a:chOff x="0" y="0"/>
          <a:chExt cx="0" cy="0"/>
        </a:xfrm>
      </p:grpSpPr>
      <p:sp>
        <p:nvSpPr>
          <p:cNvPr id="3745" name="Google Shape;3745;p257"/>
          <p:cNvSpPr txBox="1"/>
          <p:nvPr>
            <p:ph idx="4294967295" type="body"/>
          </p:nvPr>
        </p:nvSpPr>
        <p:spPr>
          <a:xfrm>
            <a:off x="181200" y="195700"/>
            <a:ext cx="8520600" cy="49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class Graph {</a:t>
            </a:r>
            <a:br>
              <a:rPr lang="en" sz="1400"/>
            </a:br>
            <a:r>
              <a:rPr lang="en" sz="1400"/>
              <a:t>  time = 0</a:t>
            </a:r>
            <a:br>
              <a:rPr lang="en" sz="1400"/>
            </a:br>
            <a:r>
              <a:rPr lang="en" sz="1400"/>
              <a:t>  //arr, dep are two arrays recording arrival and departure times of each vertex; initialized to -1</a:t>
            </a:r>
            <a:endParaRPr sz="1400"/>
          </a:p>
          <a:p>
            <a:pPr indent="0" lvl="0" marL="0" rtl="0" algn="l">
              <a:spcBef>
                <a:spcPts val="1600"/>
              </a:spcBef>
              <a:spcAft>
                <a:spcPts val="0"/>
              </a:spcAft>
              <a:buNone/>
            </a:pPr>
            <a:r>
              <a:rPr lang="en" sz="1400"/>
              <a:t>  void DFS(int source) {</a:t>
            </a:r>
            <a:br>
              <a:rPr lang="en" sz="1400"/>
            </a:br>
            <a:r>
              <a:rPr lang="en" sz="1400"/>
              <a:t>       visited[source] = 1</a:t>
            </a:r>
            <a:br>
              <a:rPr lang="en" sz="1400"/>
            </a:br>
            <a:r>
              <a:rPr lang="en" sz="1400"/>
              <a:t>       </a:t>
            </a:r>
            <a:r>
              <a:rPr b="1" lang="en" sz="1400"/>
              <a:t>arr[source] = time++</a:t>
            </a:r>
            <a:br>
              <a:rPr b="1" lang="en" sz="1400"/>
            </a:br>
            <a:r>
              <a:rPr lang="en" sz="1400"/>
              <a:t>       for neighbor in adjList[source]:</a:t>
            </a:r>
            <a:br>
              <a:rPr lang="en" sz="1400"/>
            </a:br>
            <a:r>
              <a:rPr lang="en" sz="1400"/>
              <a:t>	   if visited[neighbor] == 0:</a:t>
            </a:r>
            <a:br>
              <a:rPr lang="en" sz="1400"/>
            </a:br>
            <a:r>
              <a:rPr lang="en" sz="1400"/>
              <a:t>                   </a:t>
            </a:r>
            <a:r>
              <a:rPr lang="en" sz="1400">
                <a:solidFill>
                  <a:srgbClr val="38761D"/>
                </a:solidFill>
              </a:rPr>
              <a:t>// (source,neighbor) is a tree edge</a:t>
            </a:r>
            <a:br>
              <a:rPr lang="en" sz="1400"/>
            </a:br>
            <a:r>
              <a:rPr lang="en" sz="1400"/>
              <a:t>                   DFS(neighbor)</a:t>
            </a:r>
            <a:br>
              <a:rPr lang="en" sz="1400"/>
            </a:br>
            <a:r>
              <a:rPr lang="en" sz="1400"/>
              <a:t>            else: //visited[neighbor] == 1 </a:t>
            </a:r>
            <a:r>
              <a:rPr b="1" lang="en" sz="1400">
                <a:solidFill>
                  <a:srgbClr val="980000"/>
                </a:solidFill>
              </a:rPr>
              <a:t>                </a:t>
            </a:r>
            <a:br>
              <a:rPr b="1" lang="en" sz="1400">
                <a:solidFill>
                  <a:srgbClr val="980000"/>
                </a:solidFill>
              </a:rPr>
            </a:br>
            <a:r>
              <a:rPr b="1" lang="en" sz="1400">
                <a:solidFill>
                  <a:srgbClr val="980000"/>
                </a:solidFill>
              </a:rPr>
              <a:t>	       if departure time of neighbor is not yet set: </a:t>
            </a:r>
            <a:br>
              <a:rPr b="1" lang="en" sz="1400">
                <a:solidFill>
                  <a:srgbClr val="980000"/>
                </a:solidFill>
              </a:rPr>
            </a:br>
            <a:r>
              <a:rPr b="1" lang="en" sz="1400">
                <a:solidFill>
                  <a:srgbClr val="980000"/>
                </a:solidFill>
              </a:rPr>
              <a:t>                     //back edge</a:t>
            </a:r>
            <a:br>
              <a:rPr lang="en" sz="1400"/>
            </a:br>
            <a:r>
              <a:rPr lang="en" sz="1400"/>
              <a:t>               </a:t>
            </a:r>
            <a:r>
              <a:rPr lang="en" sz="1400">
                <a:solidFill>
                  <a:srgbClr val="CC0000"/>
                </a:solidFill>
              </a:rPr>
              <a:t> </a:t>
            </a:r>
            <a:r>
              <a:rPr b="1" lang="en" sz="1400">
                <a:solidFill>
                  <a:srgbClr val="FF9900"/>
                </a:solidFill>
              </a:rPr>
              <a:t>elif arr[source] &lt; arr[neighbor]:  //and departure time of neighbor is set</a:t>
            </a:r>
            <a:br>
              <a:rPr b="1" lang="en" sz="1400">
                <a:solidFill>
                  <a:srgbClr val="FF9900"/>
                </a:solidFill>
              </a:rPr>
            </a:br>
            <a:r>
              <a:rPr b="1" lang="en" sz="1400">
                <a:solidFill>
                  <a:srgbClr val="FF9900"/>
                </a:solidFill>
              </a:rPr>
              <a:t>                     //forward edge</a:t>
            </a:r>
            <a:br>
              <a:rPr b="1" lang="en" sz="1400">
                <a:solidFill>
                  <a:srgbClr val="980000"/>
                </a:solidFill>
              </a:rPr>
            </a:br>
            <a:r>
              <a:rPr b="1" lang="en" sz="1400">
                <a:solidFill>
                  <a:srgbClr val="980000"/>
                </a:solidFill>
              </a:rPr>
              <a:t>                </a:t>
            </a:r>
            <a:r>
              <a:rPr b="1" lang="en" sz="1400">
                <a:solidFill>
                  <a:srgbClr val="FF00FF"/>
                </a:solidFill>
              </a:rPr>
              <a:t>else:</a:t>
            </a:r>
            <a:r>
              <a:rPr b="1" lang="en" sz="1400">
                <a:solidFill>
                  <a:srgbClr val="FF00FF"/>
                </a:solidFill>
              </a:rPr>
              <a:t> // arr[source] &gt; arr[neighbor] and departure time of neighbor is set</a:t>
            </a:r>
            <a:br>
              <a:rPr b="1" lang="en" sz="1400">
                <a:solidFill>
                  <a:srgbClr val="FF00FF"/>
                </a:solidFill>
              </a:rPr>
            </a:br>
            <a:r>
              <a:rPr b="1" lang="en" sz="1400">
                <a:solidFill>
                  <a:srgbClr val="FF00FF"/>
                </a:solidFill>
              </a:rPr>
              <a:t>                     //cross edge</a:t>
            </a:r>
            <a:br>
              <a:rPr b="1" lang="en" sz="1400">
                <a:solidFill>
                  <a:srgbClr val="FF00FF"/>
                </a:solidFill>
              </a:rPr>
            </a:br>
            <a:r>
              <a:rPr lang="en" sz="1400"/>
              <a:t>       </a:t>
            </a:r>
            <a:r>
              <a:rPr b="1" lang="en" sz="1400"/>
              <a:t>dep[source] = time++</a:t>
            </a:r>
            <a:br>
              <a:rPr b="1" lang="en" sz="1400"/>
            </a:br>
            <a:r>
              <a:rPr lang="en" sz="1400"/>
              <a:t>}</a:t>
            </a:r>
            <a:endParaRPr sz="1400"/>
          </a:p>
          <a:p>
            <a:pPr indent="0" lvl="0" marL="0" rtl="0" algn="l">
              <a:spcBef>
                <a:spcPts val="1600"/>
              </a:spcBef>
              <a:spcAft>
                <a:spcPts val="1600"/>
              </a:spcAft>
              <a:buNone/>
            </a:pPr>
            <a:r>
              <a:rPr lang="en" sz="1400"/>
              <a:t>}</a:t>
            </a:r>
            <a:endParaRPr sz="1400"/>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9" name="Shape 3749"/>
        <p:cNvGrpSpPr/>
        <p:nvPr/>
      </p:nvGrpSpPr>
      <p:grpSpPr>
        <a:xfrm>
          <a:off x="0" y="0"/>
          <a:ext cx="0" cy="0"/>
          <a:chOff x="0" y="0"/>
          <a:chExt cx="0" cy="0"/>
        </a:xfrm>
      </p:grpSpPr>
      <p:pic>
        <p:nvPicPr>
          <p:cNvPr id="3750" name="Google Shape;3750;p258"/>
          <p:cNvPicPr preferRelativeResize="0"/>
          <p:nvPr/>
        </p:nvPicPr>
        <p:blipFill>
          <a:blip r:embed="rId3">
            <a:alphaModFix/>
          </a:blip>
          <a:stretch>
            <a:fillRect/>
          </a:stretch>
        </p:blipFill>
        <p:spPr>
          <a:xfrm>
            <a:off x="152400" y="152400"/>
            <a:ext cx="7361828" cy="4838700"/>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4" name="Shape 3754"/>
        <p:cNvGrpSpPr/>
        <p:nvPr/>
      </p:nvGrpSpPr>
      <p:grpSpPr>
        <a:xfrm>
          <a:off x="0" y="0"/>
          <a:ext cx="0" cy="0"/>
          <a:chOff x="0" y="0"/>
          <a:chExt cx="0" cy="0"/>
        </a:xfrm>
      </p:grpSpPr>
      <p:pic>
        <p:nvPicPr>
          <p:cNvPr id="3755" name="Google Shape;3755;p259"/>
          <p:cNvPicPr preferRelativeResize="0"/>
          <p:nvPr/>
        </p:nvPicPr>
        <p:blipFill>
          <a:blip r:embed="rId3">
            <a:alphaModFix/>
          </a:blip>
          <a:stretch>
            <a:fillRect/>
          </a:stretch>
        </p:blipFill>
        <p:spPr>
          <a:xfrm>
            <a:off x="152400" y="152400"/>
            <a:ext cx="8763000" cy="4638675"/>
          </a:xfrm>
          <a:prstGeom prst="rect">
            <a:avLst/>
          </a:prstGeom>
          <a:noFill/>
          <a:ln>
            <a:noFill/>
          </a:ln>
        </p:spPr>
      </p:pic>
      <p:sp>
        <p:nvSpPr>
          <p:cNvPr id="3756" name="Google Shape;3756;p259"/>
          <p:cNvSpPr txBox="1"/>
          <p:nvPr/>
        </p:nvSpPr>
        <p:spPr>
          <a:xfrm>
            <a:off x="192750" y="2394225"/>
            <a:ext cx="3642000" cy="1207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Is it possible to get your degree?</a:t>
            </a:r>
            <a:endParaRPr sz="2400"/>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0" name="Shape 3760"/>
        <p:cNvGrpSpPr/>
        <p:nvPr/>
      </p:nvGrpSpPr>
      <p:grpSpPr>
        <a:xfrm>
          <a:off x="0" y="0"/>
          <a:ext cx="0" cy="0"/>
          <a:chOff x="0" y="0"/>
          <a:chExt cx="0" cy="0"/>
        </a:xfrm>
      </p:grpSpPr>
      <p:pic>
        <p:nvPicPr>
          <p:cNvPr id="3761" name="Google Shape;3761;p260"/>
          <p:cNvPicPr preferRelativeResize="0"/>
          <p:nvPr/>
        </p:nvPicPr>
        <p:blipFill>
          <a:blip r:embed="rId3">
            <a:alphaModFix/>
          </a:blip>
          <a:stretch>
            <a:fillRect/>
          </a:stretch>
        </p:blipFill>
        <p:spPr>
          <a:xfrm>
            <a:off x="152400" y="152400"/>
            <a:ext cx="8839200" cy="4078172"/>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5" name="Shape 3765"/>
        <p:cNvGrpSpPr/>
        <p:nvPr/>
      </p:nvGrpSpPr>
      <p:grpSpPr>
        <a:xfrm>
          <a:off x="0" y="0"/>
          <a:ext cx="0" cy="0"/>
          <a:chOff x="0" y="0"/>
          <a:chExt cx="0" cy="0"/>
        </a:xfrm>
      </p:grpSpPr>
      <p:pic>
        <p:nvPicPr>
          <p:cNvPr id="3766" name="Google Shape;3766;p261"/>
          <p:cNvPicPr preferRelativeResize="0"/>
          <p:nvPr/>
        </p:nvPicPr>
        <p:blipFill>
          <a:blip r:embed="rId3">
            <a:alphaModFix/>
          </a:blip>
          <a:stretch>
            <a:fillRect/>
          </a:stretch>
        </p:blipFill>
        <p:spPr>
          <a:xfrm>
            <a:off x="152400" y="152400"/>
            <a:ext cx="8839199" cy="456891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pic>
        <p:nvPicPr>
          <p:cNvPr id="275" name="Google Shape;275;p37"/>
          <p:cNvPicPr preferRelativeResize="0"/>
          <p:nvPr/>
        </p:nvPicPr>
        <p:blipFill>
          <a:blip r:embed="rId3">
            <a:alphaModFix/>
          </a:blip>
          <a:stretch>
            <a:fillRect/>
          </a:stretch>
        </p:blipFill>
        <p:spPr>
          <a:xfrm>
            <a:off x="152400" y="152400"/>
            <a:ext cx="5859711" cy="4838701"/>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0" name="Shape 3770"/>
        <p:cNvGrpSpPr/>
        <p:nvPr/>
      </p:nvGrpSpPr>
      <p:grpSpPr>
        <a:xfrm>
          <a:off x="0" y="0"/>
          <a:ext cx="0" cy="0"/>
          <a:chOff x="0" y="0"/>
          <a:chExt cx="0" cy="0"/>
        </a:xfrm>
      </p:grpSpPr>
      <p:pic>
        <p:nvPicPr>
          <p:cNvPr id="3771" name="Google Shape;3771;p262"/>
          <p:cNvPicPr preferRelativeResize="0"/>
          <p:nvPr/>
        </p:nvPicPr>
        <p:blipFill>
          <a:blip r:embed="rId3">
            <a:alphaModFix/>
          </a:blip>
          <a:stretch>
            <a:fillRect/>
          </a:stretch>
        </p:blipFill>
        <p:spPr>
          <a:xfrm>
            <a:off x="152400" y="152400"/>
            <a:ext cx="8839200" cy="2609793"/>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5" name="Shape 3775"/>
        <p:cNvGrpSpPr/>
        <p:nvPr/>
      </p:nvGrpSpPr>
      <p:grpSpPr>
        <a:xfrm>
          <a:off x="0" y="0"/>
          <a:ext cx="0" cy="0"/>
          <a:chOff x="0" y="0"/>
          <a:chExt cx="0" cy="0"/>
        </a:xfrm>
      </p:grpSpPr>
      <p:sp>
        <p:nvSpPr>
          <p:cNvPr id="3776" name="Google Shape;3776;p263"/>
          <p:cNvSpPr txBox="1"/>
          <p:nvPr>
            <p:ph type="title"/>
          </p:nvPr>
        </p:nvSpPr>
        <p:spPr>
          <a:xfrm>
            <a:off x="311700" y="1289850"/>
            <a:ext cx="8520600" cy="265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Given a directed acyclic graph G, we can order the vertices of G so that every edge goes from left to right. This ordering is called a </a:t>
            </a:r>
            <a:r>
              <a:rPr lang="en">
                <a:solidFill>
                  <a:srgbClr val="CC0000"/>
                </a:solidFill>
              </a:rPr>
              <a:t>topological sort</a:t>
            </a:r>
            <a:r>
              <a:rPr lang="en"/>
              <a:t>. </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0" name="Shape 3780"/>
        <p:cNvGrpSpPr/>
        <p:nvPr/>
      </p:nvGrpSpPr>
      <p:grpSpPr>
        <a:xfrm>
          <a:off x="0" y="0"/>
          <a:ext cx="0" cy="0"/>
          <a:chOff x="0" y="0"/>
          <a:chExt cx="0" cy="0"/>
        </a:xfrm>
      </p:grpSpPr>
      <p:pic>
        <p:nvPicPr>
          <p:cNvPr id="3781" name="Google Shape;3781;p264"/>
          <p:cNvPicPr preferRelativeResize="0"/>
          <p:nvPr/>
        </p:nvPicPr>
        <p:blipFill>
          <a:blip r:embed="rId3">
            <a:alphaModFix/>
          </a:blip>
          <a:stretch>
            <a:fillRect/>
          </a:stretch>
        </p:blipFill>
        <p:spPr>
          <a:xfrm>
            <a:off x="152400" y="152400"/>
            <a:ext cx="8763000" cy="4638675"/>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5" name="Shape 3785"/>
        <p:cNvGrpSpPr/>
        <p:nvPr/>
      </p:nvGrpSpPr>
      <p:grpSpPr>
        <a:xfrm>
          <a:off x="0" y="0"/>
          <a:ext cx="0" cy="0"/>
          <a:chOff x="0" y="0"/>
          <a:chExt cx="0" cy="0"/>
        </a:xfrm>
      </p:grpSpPr>
      <p:pic>
        <p:nvPicPr>
          <p:cNvPr id="3786" name="Google Shape;3786;p265"/>
          <p:cNvPicPr preferRelativeResize="0"/>
          <p:nvPr/>
        </p:nvPicPr>
        <p:blipFill>
          <a:blip r:embed="rId3">
            <a:alphaModFix/>
          </a:blip>
          <a:stretch>
            <a:fillRect/>
          </a:stretch>
        </p:blipFill>
        <p:spPr>
          <a:xfrm>
            <a:off x="152400" y="152400"/>
            <a:ext cx="8534400" cy="3581400"/>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0" name="Shape 3790"/>
        <p:cNvGrpSpPr/>
        <p:nvPr/>
      </p:nvGrpSpPr>
      <p:grpSpPr>
        <a:xfrm>
          <a:off x="0" y="0"/>
          <a:ext cx="0" cy="0"/>
          <a:chOff x="0" y="0"/>
          <a:chExt cx="0" cy="0"/>
        </a:xfrm>
      </p:grpSpPr>
      <p:pic>
        <p:nvPicPr>
          <p:cNvPr id="3791" name="Google Shape;3791;p266"/>
          <p:cNvPicPr preferRelativeResize="0"/>
          <p:nvPr/>
        </p:nvPicPr>
        <p:blipFill>
          <a:blip r:embed="rId3">
            <a:alphaModFix/>
          </a:blip>
          <a:stretch>
            <a:fillRect/>
          </a:stretch>
        </p:blipFill>
        <p:spPr>
          <a:xfrm>
            <a:off x="152400" y="152400"/>
            <a:ext cx="8639175" cy="3733800"/>
          </a:xfrm>
          <a:prstGeom prst="rect">
            <a:avLst/>
          </a:prstGeom>
          <a:noFill/>
          <a:ln>
            <a:noFill/>
          </a:ln>
        </p:spPr>
      </p:pic>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5" name="Shape 3795"/>
        <p:cNvGrpSpPr/>
        <p:nvPr/>
      </p:nvGrpSpPr>
      <p:grpSpPr>
        <a:xfrm>
          <a:off x="0" y="0"/>
          <a:ext cx="0" cy="0"/>
          <a:chOff x="0" y="0"/>
          <a:chExt cx="0" cy="0"/>
        </a:xfrm>
      </p:grpSpPr>
      <p:pic>
        <p:nvPicPr>
          <p:cNvPr id="3796" name="Google Shape;3796;p267"/>
          <p:cNvPicPr preferRelativeResize="0"/>
          <p:nvPr/>
        </p:nvPicPr>
        <p:blipFill>
          <a:blip r:embed="rId3">
            <a:alphaModFix/>
          </a:blip>
          <a:stretch>
            <a:fillRect/>
          </a:stretch>
        </p:blipFill>
        <p:spPr>
          <a:xfrm>
            <a:off x="152400" y="152400"/>
            <a:ext cx="7930498" cy="4838700"/>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0" name="Shape 3800"/>
        <p:cNvGrpSpPr/>
        <p:nvPr/>
      </p:nvGrpSpPr>
      <p:grpSpPr>
        <a:xfrm>
          <a:off x="0" y="0"/>
          <a:ext cx="0" cy="0"/>
          <a:chOff x="0" y="0"/>
          <a:chExt cx="0" cy="0"/>
        </a:xfrm>
      </p:grpSpPr>
      <p:pic>
        <p:nvPicPr>
          <p:cNvPr id="3801" name="Google Shape;3801;p268"/>
          <p:cNvPicPr preferRelativeResize="0"/>
          <p:nvPr/>
        </p:nvPicPr>
        <p:blipFill>
          <a:blip r:embed="rId3">
            <a:alphaModFix/>
          </a:blip>
          <a:stretch>
            <a:fillRect/>
          </a:stretch>
        </p:blipFill>
        <p:spPr>
          <a:xfrm>
            <a:off x="152400" y="152400"/>
            <a:ext cx="8267700" cy="4781550"/>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5" name="Shape 3805"/>
        <p:cNvGrpSpPr/>
        <p:nvPr/>
      </p:nvGrpSpPr>
      <p:grpSpPr>
        <a:xfrm>
          <a:off x="0" y="0"/>
          <a:ext cx="0" cy="0"/>
          <a:chOff x="0" y="0"/>
          <a:chExt cx="0" cy="0"/>
        </a:xfrm>
      </p:grpSpPr>
      <p:pic>
        <p:nvPicPr>
          <p:cNvPr id="3806" name="Google Shape;3806;p269"/>
          <p:cNvPicPr preferRelativeResize="0"/>
          <p:nvPr/>
        </p:nvPicPr>
        <p:blipFill>
          <a:blip r:embed="rId3">
            <a:alphaModFix/>
          </a:blip>
          <a:stretch>
            <a:fillRect/>
          </a:stretch>
        </p:blipFill>
        <p:spPr>
          <a:xfrm>
            <a:off x="152400" y="152400"/>
            <a:ext cx="8569747" cy="4838701"/>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0" name="Shape 3810"/>
        <p:cNvGrpSpPr/>
        <p:nvPr/>
      </p:nvGrpSpPr>
      <p:grpSpPr>
        <a:xfrm>
          <a:off x="0" y="0"/>
          <a:ext cx="0" cy="0"/>
          <a:chOff x="0" y="0"/>
          <a:chExt cx="0" cy="0"/>
        </a:xfrm>
      </p:grpSpPr>
      <p:pic>
        <p:nvPicPr>
          <p:cNvPr id="3811" name="Google Shape;3811;p270"/>
          <p:cNvPicPr preferRelativeResize="0"/>
          <p:nvPr/>
        </p:nvPicPr>
        <p:blipFill>
          <a:blip r:embed="rId3">
            <a:alphaModFix/>
          </a:blip>
          <a:stretch>
            <a:fillRect/>
          </a:stretch>
        </p:blipFill>
        <p:spPr>
          <a:xfrm>
            <a:off x="152400" y="152400"/>
            <a:ext cx="8839201" cy="3021835"/>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5" name="Shape 3815"/>
        <p:cNvGrpSpPr/>
        <p:nvPr/>
      </p:nvGrpSpPr>
      <p:grpSpPr>
        <a:xfrm>
          <a:off x="0" y="0"/>
          <a:ext cx="0" cy="0"/>
          <a:chOff x="0" y="0"/>
          <a:chExt cx="0" cy="0"/>
        </a:xfrm>
      </p:grpSpPr>
      <p:sp>
        <p:nvSpPr>
          <p:cNvPr id="3816" name="Google Shape;3816;p2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Alternate method (Kahn)</a:t>
            </a:r>
            <a:endParaRPr/>
          </a:p>
        </p:txBody>
      </p:sp>
      <p:sp>
        <p:nvSpPr>
          <p:cNvPr id="3817" name="Google Shape;3817;p271"/>
          <p:cNvSpPr txBox="1"/>
          <p:nvPr>
            <p:ph idx="1" type="body"/>
          </p:nvPr>
        </p:nvSpPr>
        <p:spPr>
          <a:xfrm>
            <a:off x="311700" y="1152475"/>
            <a:ext cx="8520600" cy="3615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chemeClr val="dk1"/>
                </a:solidFill>
              </a:rPr>
              <a:t>Calculate and maintain an in-degree array for each vertex. Keep all vertices with zero in-degree in a queue/stack. If graph is a DAG, there must exist a vertex with zero indegree. Make it the first vertex in the topological sort, and delete all its outgoing edges (which means update in-degree array by decrementing the in-degree counts). If any new vertex with in-degree count 0 is found, add it to the queue/stack. Repeat until all vertices in the graph are sorted.  </a:t>
            </a:r>
            <a:endParaRPr sz="2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2400">
                <a:solidFill>
                  <a:schemeClr val="dk1"/>
                </a:solidFill>
              </a:rPr>
              <a:t>Doable in O(V+E)? </a:t>
            </a:r>
            <a:endParaRPr sz="2400">
              <a:solidFill>
                <a:schemeClr val="dk1"/>
              </a:solidFill>
            </a:endParaRPr>
          </a:p>
          <a:p>
            <a:pPr indent="0" lvl="0" marL="0" rtl="0" algn="l">
              <a:spcBef>
                <a:spcPts val="0"/>
              </a:spcBef>
              <a:spcAft>
                <a:spcPts val="1600"/>
              </a:spcAft>
              <a:buNone/>
            </a:pPr>
            <a:r>
              <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pic>
        <p:nvPicPr>
          <p:cNvPr id="280" name="Google Shape;280;p38"/>
          <p:cNvPicPr preferRelativeResize="0"/>
          <p:nvPr/>
        </p:nvPicPr>
        <p:blipFill>
          <a:blip r:embed="rId3">
            <a:alphaModFix/>
          </a:blip>
          <a:stretch>
            <a:fillRect/>
          </a:stretch>
        </p:blipFill>
        <p:spPr>
          <a:xfrm>
            <a:off x="152400" y="152400"/>
            <a:ext cx="8839203" cy="1395664"/>
          </a:xfrm>
          <a:prstGeom prst="rect">
            <a:avLst/>
          </a:prstGeom>
          <a:noFill/>
          <a:ln>
            <a:noFill/>
          </a:ln>
        </p:spPr>
      </p:pic>
      <p:sp>
        <p:nvSpPr>
          <p:cNvPr id="281" name="Google Shape;281;p38"/>
          <p:cNvSpPr txBox="1"/>
          <p:nvPr/>
        </p:nvSpPr>
        <p:spPr>
          <a:xfrm>
            <a:off x="402350" y="1511525"/>
            <a:ext cx="8286000" cy="8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111111"/>
                </a:solidFill>
                <a:highlight>
                  <a:srgbClr val="FFFFFF"/>
                </a:highlight>
                <a:latin typeface="Roboto"/>
                <a:ea typeface="Roboto"/>
                <a:cs typeface="Roboto"/>
                <a:sym typeface="Roboto"/>
              </a:rPr>
              <a:t>“An algorithm to trace the itinerary of a snow ploughing truck that respects street priorities is developed. It is based on the notion of an Eulerian circuit... “</a:t>
            </a:r>
            <a:endParaRPr sz="1800"/>
          </a:p>
        </p:txBody>
      </p:sp>
      <p:pic>
        <p:nvPicPr>
          <p:cNvPr id="282" name="Google Shape;282;p38"/>
          <p:cNvPicPr preferRelativeResize="0"/>
          <p:nvPr/>
        </p:nvPicPr>
        <p:blipFill>
          <a:blip r:embed="rId4">
            <a:alphaModFix/>
          </a:blip>
          <a:stretch>
            <a:fillRect/>
          </a:stretch>
        </p:blipFill>
        <p:spPr>
          <a:xfrm>
            <a:off x="2066275" y="2571750"/>
            <a:ext cx="4332186" cy="2435575"/>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1" name="Shape 3821"/>
        <p:cNvGrpSpPr/>
        <p:nvPr/>
      </p:nvGrpSpPr>
      <p:grpSpPr>
        <a:xfrm>
          <a:off x="0" y="0"/>
          <a:ext cx="0" cy="0"/>
          <a:chOff x="0" y="0"/>
          <a:chExt cx="0" cy="0"/>
        </a:xfrm>
      </p:grpSpPr>
      <p:sp>
        <p:nvSpPr>
          <p:cNvPr id="3822" name="Google Shape;3822;p27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Defunct slides</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6" name="Shape 3826"/>
        <p:cNvGrpSpPr/>
        <p:nvPr/>
      </p:nvGrpSpPr>
      <p:grpSpPr>
        <a:xfrm>
          <a:off x="0" y="0"/>
          <a:ext cx="0" cy="0"/>
          <a:chOff x="0" y="0"/>
          <a:chExt cx="0" cy="0"/>
        </a:xfrm>
      </p:grpSpPr>
      <p:sp>
        <p:nvSpPr>
          <p:cNvPr id="3827" name="Google Shape;3827;p273"/>
          <p:cNvSpPr txBox="1"/>
          <p:nvPr>
            <p:ph idx="4294967295" type="body"/>
          </p:nvPr>
        </p:nvSpPr>
        <p:spPr>
          <a:xfrm>
            <a:off x="181200" y="195700"/>
            <a:ext cx="8520600" cy="49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//initialize a “departure_times” array of size 2V to 0. </a:t>
            </a:r>
            <a:br>
              <a:rPr lang="en" sz="1400"/>
            </a:br>
            <a:r>
              <a:rPr lang="en" sz="1400"/>
              <a:t>  bool hasCycle(int v) {</a:t>
            </a:r>
            <a:br>
              <a:rPr lang="en" sz="1400"/>
            </a:br>
            <a:r>
              <a:rPr lang="en" sz="1400"/>
              <a:t>       flag = false</a:t>
            </a:r>
            <a:br>
              <a:rPr b="1" lang="en" sz="1400"/>
            </a:br>
            <a:r>
              <a:rPr lang="en" sz="1400"/>
              <a:t>       visited[v] = 1</a:t>
            </a:r>
            <a:br>
              <a:rPr lang="en" sz="1400"/>
            </a:br>
            <a:r>
              <a:rPr lang="en" sz="1400"/>
              <a:t>       arr[v] = time++</a:t>
            </a:r>
            <a:br>
              <a:rPr lang="en" sz="1400"/>
            </a:br>
            <a:r>
              <a:rPr lang="en" sz="1400"/>
              <a:t>       for w in adjList[v]:</a:t>
            </a:r>
            <a:br>
              <a:rPr lang="en" sz="1400"/>
            </a:br>
            <a:r>
              <a:rPr lang="en" sz="1400"/>
              <a:t>	   if visited[w] == 0:</a:t>
            </a:r>
            <a:br>
              <a:rPr lang="en" sz="1400"/>
            </a:br>
            <a:r>
              <a:rPr lang="en" sz="1400"/>
              <a:t>                   </a:t>
            </a:r>
            <a:r>
              <a:rPr lang="en" sz="1400">
                <a:solidFill>
                  <a:srgbClr val="38761D"/>
                </a:solidFill>
              </a:rPr>
              <a:t>// v,w is a tree edge</a:t>
            </a:r>
            <a:br>
              <a:rPr lang="en" sz="1400"/>
            </a:br>
            <a:r>
              <a:rPr lang="en" sz="1400"/>
              <a:t>                   flag = flag or DFS(w)</a:t>
            </a:r>
            <a:br>
              <a:rPr lang="en" sz="1400"/>
            </a:br>
            <a:r>
              <a:rPr lang="en" sz="1400"/>
              <a:t>            else: //visited[w] == 1 </a:t>
            </a:r>
            <a:br>
              <a:rPr lang="en" sz="1400"/>
            </a:br>
            <a:r>
              <a:rPr lang="en" sz="1400"/>
              <a:t>        </a:t>
            </a:r>
            <a:r>
              <a:rPr lang="en" sz="1400">
                <a:solidFill>
                  <a:srgbClr val="980000"/>
                </a:solidFill>
              </a:rPr>
              <a:t>           If a back edge is detected:</a:t>
            </a:r>
            <a:br>
              <a:rPr lang="en" sz="1400">
                <a:solidFill>
                  <a:srgbClr val="980000"/>
                </a:solidFill>
              </a:rPr>
            </a:br>
            <a:r>
              <a:rPr lang="en" sz="1400">
                <a:solidFill>
                  <a:srgbClr val="980000"/>
                </a:solidFill>
              </a:rPr>
              <a:t>                          </a:t>
            </a:r>
            <a:r>
              <a:rPr b="1" lang="en" sz="1400">
                <a:solidFill>
                  <a:srgbClr val="980000"/>
                </a:solidFill>
              </a:rPr>
              <a:t>flag = true</a:t>
            </a:r>
            <a:br>
              <a:rPr lang="en" sz="1400">
                <a:solidFill>
                  <a:srgbClr val="980000"/>
                </a:solidFill>
              </a:rPr>
            </a:br>
            <a:r>
              <a:rPr lang="en" sz="1400"/>
              <a:t>       dep[v] = time++</a:t>
            </a:r>
            <a:br>
              <a:rPr lang="en" sz="1400"/>
            </a:br>
            <a:r>
              <a:rPr lang="en" sz="1400"/>
              <a:t>       </a:t>
            </a:r>
            <a:r>
              <a:rPr b="1" lang="en" sz="1400"/>
              <a:t>departure_times[dep[v]] = v</a:t>
            </a:r>
            <a:br>
              <a:rPr b="1" lang="en" sz="1400"/>
            </a:br>
            <a:r>
              <a:rPr lang="en" sz="1400"/>
              <a:t>       return flag</a:t>
            </a:r>
            <a:br>
              <a:rPr b="1" lang="en" sz="1400"/>
            </a:br>
            <a:r>
              <a:rPr lang="en" sz="1400"/>
              <a:t>}</a:t>
            </a:r>
            <a:endParaRPr sz="1400"/>
          </a:p>
          <a:p>
            <a:pPr indent="0" lvl="0" marL="0" rtl="0" algn="l">
              <a:spcBef>
                <a:spcPts val="1600"/>
              </a:spcBef>
              <a:spcAft>
                <a:spcPts val="1600"/>
              </a:spcAft>
              <a:buNone/>
            </a:pPr>
            <a:r>
              <a:t/>
            </a:r>
            <a:endParaRPr sz="1400"/>
          </a:p>
        </p:txBody>
      </p:sp>
      <p:sp>
        <p:nvSpPr>
          <p:cNvPr id="3828" name="Google Shape;3828;p273"/>
          <p:cNvSpPr txBox="1"/>
          <p:nvPr/>
        </p:nvSpPr>
        <p:spPr>
          <a:xfrm>
            <a:off x="4944450" y="551750"/>
            <a:ext cx="3853800" cy="43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Just sort the vertices in decreasing order of departure times. Can do it by maintaining a stack, and pushing every vertex into it at the time of departure from that vertex.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Alternate method: See pseudocode to the left (and next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Method 3: Calculate and maintain an in-degree array for each vertex. Keep all vertices with zero in-degree in a queue/stack. If graph is a DAG, there must exist a vertex with zero indegree. Make it the first vertex in the topological sort, and delete all its outgoing edges (which means update in-degree array by decrementing the in-degree counts). If any new vertex with in-degree count 0 is found, add it to the queue/stack. Repeat until all vertices in the graph are sorted.   </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2" name="Shape 3832"/>
        <p:cNvGrpSpPr/>
        <p:nvPr/>
      </p:nvGrpSpPr>
      <p:grpSpPr>
        <a:xfrm>
          <a:off x="0" y="0"/>
          <a:ext cx="0" cy="0"/>
          <a:chOff x="0" y="0"/>
          <a:chExt cx="0" cy="0"/>
        </a:xfrm>
      </p:grpSpPr>
      <p:sp>
        <p:nvSpPr>
          <p:cNvPr id="3833" name="Google Shape;3833;p274"/>
          <p:cNvSpPr txBox="1"/>
          <p:nvPr>
            <p:ph idx="4294967295" type="body"/>
          </p:nvPr>
        </p:nvSpPr>
        <p:spPr>
          <a:xfrm>
            <a:off x="181200" y="195700"/>
            <a:ext cx="8520600" cy="49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//initialize a “departure_times” array of size 2V to 0. This will record which vertex had that departure time</a:t>
            </a:r>
            <a:br>
              <a:rPr lang="en" sz="1400"/>
            </a:br>
            <a:r>
              <a:rPr lang="en" sz="1400"/>
              <a:t>  bool hasCycle(int v) {</a:t>
            </a:r>
            <a:br>
              <a:rPr lang="en" sz="1400"/>
            </a:br>
            <a:r>
              <a:rPr lang="en" sz="1400"/>
              <a:t>       </a:t>
            </a:r>
            <a:r>
              <a:rPr lang="en" sz="1400"/>
              <a:t>flag = false</a:t>
            </a:r>
            <a:br>
              <a:rPr b="1" lang="en" sz="1400"/>
            </a:br>
            <a:r>
              <a:rPr lang="en" sz="1400"/>
              <a:t>       visited[v] = 1</a:t>
            </a:r>
            <a:br>
              <a:rPr lang="en" sz="1400"/>
            </a:br>
            <a:r>
              <a:rPr lang="en" sz="1400"/>
              <a:t>       arr[v] = time++</a:t>
            </a:r>
            <a:br>
              <a:rPr lang="en" sz="1400"/>
            </a:br>
            <a:r>
              <a:rPr lang="en" sz="1400"/>
              <a:t>       for w in adjList[v]:</a:t>
            </a:r>
            <a:br>
              <a:rPr lang="en" sz="1400"/>
            </a:br>
            <a:r>
              <a:rPr lang="en" sz="1400"/>
              <a:t>	   if visited[w] == 0:</a:t>
            </a:r>
            <a:br>
              <a:rPr lang="en" sz="1400"/>
            </a:br>
            <a:r>
              <a:rPr lang="en" sz="1400"/>
              <a:t>                   </a:t>
            </a:r>
            <a:r>
              <a:rPr lang="en" sz="1400">
                <a:solidFill>
                  <a:srgbClr val="38761D"/>
                </a:solidFill>
              </a:rPr>
              <a:t>// v,w is a tree edge</a:t>
            </a:r>
            <a:br>
              <a:rPr lang="en" sz="1400"/>
            </a:br>
            <a:r>
              <a:rPr lang="en" sz="1400"/>
              <a:t>                   </a:t>
            </a:r>
            <a:r>
              <a:rPr lang="en" sz="1400"/>
              <a:t>flag = flag or DFS(w)</a:t>
            </a:r>
            <a:br>
              <a:rPr b="1" lang="en" sz="1400"/>
            </a:br>
            <a:r>
              <a:rPr lang="en" sz="1400"/>
              <a:t>            else: //visited[w] == 1 </a:t>
            </a:r>
            <a:br>
              <a:rPr lang="en" sz="1400"/>
            </a:br>
            <a:r>
              <a:rPr lang="en" sz="1400"/>
              <a:t>               </a:t>
            </a:r>
            <a:r>
              <a:rPr lang="en" sz="1400">
                <a:solidFill>
                  <a:srgbClr val="FF9900"/>
                </a:solidFill>
              </a:rPr>
              <a:t> if arr[v] &lt; arr[w] and dep[v] &gt; dep[w]:  </a:t>
            </a:r>
            <a:br>
              <a:rPr lang="en" sz="1400">
                <a:solidFill>
                  <a:srgbClr val="FF9900"/>
                </a:solidFill>
              </a:rPr>
            </a:br>
            <a:r>
              <a:rPr lang="en" sz="1400">
                <a:solidFill>
                  <a:srgbClr val="FF9900"/>
                </a:solidFill>
              </a:rPr>
              <a:t>                     //forward edge</a:t>
            </a:r>
            <a:br>
              <a:rPr lang="en" sz="1400">
                <a:solidFill>
                  <a:srgbClr val="FF9900"/>
                </a:solidFill>
              </a:rPr>
            </a:br>
            <a:r>
              <a:rPr lang="en" sz="1400"/>
              <a:t>              </a:t>
            </a:r>
            <a:r>
              <a:rPr lang="en" sz="1400">
                <a:solidFill>
                  <a:srgbClr val="BF9000"/>
                </a:solidFill>
              </a:rPr>
              <a:t>  </a:t>
            </a:r>
            <a:r>
              <a:rPr lang="en" sz="1400">
                <a:solidFill>
                  <a:srgbClr val="980000"/>
                </a:solidFill>
              </a:rPr>
              <a:t>if arr[v] &gt; arr[w] and dep[v] &lt; dep[w]:</a:t>
            </a:r>
            <a:br>
              <a:rPr lang="en" sz="1400">
                <a:solidFill>
                  <a:srgbClr val="980000"/>
                </a:solidFill>
              </a:rPr>
            </a:br>
            <a:r>
              <a:rPr lang="en" sz="1400">
                <a:solidFill>
                  <a:srgbClr val="980000"/>
                </a:solidFill>
              </a:rPr>
              <a:t>                     </a:t>
            </a:r>
            <a:r>
              <a:rPr b="1" lang="en" sz="1400">
                <a:solidFill>
                  <a:srgbClr val="980000"/>
                </a:solidFill>
              </a:rPr>
              <a:t>flag = true</a:t>
            </a:r>
            <a:r>
              <a:rPr lang="en" sz="1400">
                <a:solidFill>
                  <a:srgbClr val="980000"/>
                </a:solidFill>
              </a:rPr>
              <a:t> //back edge</a:t>
            </a:r>
            <a:br>
              <a:rPr lang="en" sz="1400">
                <a:solidFill>
                  <a:srgbClr val="980000"/>
                </a:solidFill>
              </a:rPr>
            </a:br>
            <a:r>
              <a:rPr lang="en" sz="1400"/>
              <a:t>	      </a:t>
            </a:r>
            <a:r>
              <a:rPr lang="en" sz="1400">
                <a:solidFill>
                  <a:srgbClr val="FF00FF"/>
                </a:solidFill>
              </a:rPr>
              <a:t> if arr[w] &lt; dep[w] &lt; arr[v] &lt; dep[v]:</a:t>
            </a:r>
            <a:br>
              <a:rPr lang="en" sz="1400">
                <a:solidFill>
                  <a:srgbClr val="FF00FF"/>
                </a:solidFill>
              </a:rPr>
            </a:br>
            <a:r>
              <a:rPr lang="en" sz="1400">
                <a:solidFill>
                  <a:srgbClr val="FF00FF"/>
                </a:solidFill>
              </a:rPr>
              <a:t>                     //cross edge</a:t>
            </a:r>
            <a:br>
              <a:rPr lang="en" sz="1400">
                <a:solidFill>
                  <a:srgbClr val="A64D79"/>
                </a:solidFill>
              </a:rPr>
            </a:br>
            <a:r>
              <a:rPr lang="en" sz="1400"/>
              <a:t>       dep[v] = time++</a:t>
            </a:r>
            <a:br>
              <a:rPr lang="en" sz="1400"/>
            </a:br>
            <a:r>
              <a:rPr lang="en" sz="1400"/>
              <a:t>       </a:t>
            </a:r>
            <a:r>
              <a:rPr b="1" lang="en" sz="1400">
                <a:solidFill>
                  <a:srgbClr val="000000"/>
                </a:solidFill>
              </a:rPr>
              <a:t>departure_times[dep[v]] = v</a:t>
            </a:r>
            <a:br>
              <a:rPr b="1" lang="en" sz="1400">
                <a:solidFill>
                  <a:srgbClr val="000000"/>
                </a:solidFill>
              </a:rPr>
            </a:br>
            <a:r>
              <a:rPr lang="en" sz="1400"/>
              <a:t>       </a:t>
            </a:r>
            <a:r>
              <a:rPr lang="en" sz="1400"/>
              <a:t>return flag</a:t>
            </a:r>
            <a:br>
              <a:rPr b="1" lang="en" sz="1400"/>
            </a:br>
            <a:r>
              <a:rPr lang="en" sz="1400"/>
              <a:t>}</a:t>
            </a:r>
            <a:endParaRPr sz="1400"/>
          </a:p>
          <a:p>
            <a:pPr indent="0" lvl="0" marL="0" rtl="0" algn="l">
              <a:spcBef>
                <a:spcPts val="1600"/>
              </a:spcBef>
              <a:spcAft>
                <a:spcPts val="1600"/>
              </a:spcAft>
              <a:buNone/>
            </a:pPr>
            <a:r>
              <a:t/>
            </a:r>
            <a:endParaRPr sz="1400"/>
          </a:p>
        </p:txBody>
      </p:sp>
      <p:sp>
        <p:nvSpPr>
          <p:cNvPr id="3834" name="Google Shape;3834;p274"/>
          <p:cNvSpPr txBox="1"/>
          <p:nvPr/>
        </p:nvSpPr>
        <p:spPr>
          <a:xfrm>
            <a:off x="5414200" y="1560575"/>
            <a:ext cx="3630600" cy="30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a:t>
            </a:r>
            <a:r>
              <a:rPr b="1" lang="en"/>
              <a:t>opsort = new List();</a:t>
            </a:r>
            <a:br>
              <a:rPr b="1" lang="en"/>
            </a:br>
            <a:r>
              <a:rPr b="1" lang="en"/>
              <a:t>for t in 2V down to 1:</a:t>
            </a:r>
            <a:br>
              <a:rPr b="1" lang="en"/>
            </a:br>
            <a:r>
              <a:rPr b="1" lang="en"/>
              <a:t>    if departure_times[t] != 0:</a:t>
            </a:r>
            <a:br>
              <a:rPr b="1" lang="en"/>
            </a:br>
            <a:r>
              <a:rPr b="1" lang="en"/>
              <a:t>         topsort.append(departure_times[t])</a:t>
            </a:r>
            <a:br>
              <a:rPr b="1" lang="en"/>
            </a:br>
            <a:endParaRPr b="1"/>
          </a:p>
          <a:p>
            <a:pPr indent="0" lvl="0" marL="0" rtl="0" algn="l">
              <a:spcBef>
                <a:spcPts val="0"/>
              </a:spcBef>
              <a:spcAft>
                <a:spcPts val="0"/>
              </a:spcAft>
              <a:buNone/>
            </a:pPr>
            <a:r>
              <a:rPr b="1" lang="en"/>
              <a:t>//topsort now contains the topologically sorted list of vertices</a:t>
            </a:r>
            <a:endParaRPr b="1"/>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8" name="Shape 3838"/>
        <p:cNvGrpSpPr/>
        <p:nvPr/>
      </p:nvGrpSpPr>
      <p:grpSpPr>
        <a:xfrm>
          <a:off x="0" y="0"/>
          <a:ext cx="0" cy="0"/>
          <a:chOff x="0" y="0"/>
          <a:chExt cx="0" cy="0"/>
        </a:xfrm>
      </p:grpSpPr>
      <p:sp>
        <p:nvSpPr>
          <p:cNvPr id="3839" name="Google Shape;3839;p275"/>
          <p:cNvSpPr txBox="1"/>
          <p:nvPr>
            <p:ph type="title"/>
          </p:nvPr>
        </p:nvSpPr>
        <p:spPr>
          <a:xfrm>
            <a:off x="311700" y="644925"/>
            <a:ext cx="8520600" cy="2347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263238"/>
                </a:solidFill>
              </a:rPr>
              <a:t>A robot is located at the top-left corner of a </a:t>
            </a:r>
            <a:r>
              <a:rPr i="1" lang="en" sz="1800">
                <a:solidFill>
                  <a:srgbClr val="263238"/>
                </a:solidFill>
              </a:rPr>
              <a:t>m</a:t>
            </a:r>
            <a:r>
              <a:rPr lang="en" sz="1800">
                <a:solidFill>
                  <a:srgbClr val="263238"/>
                </a:solidFill>
              </a:rPr>
              <a:t> x </a:t>
            </a:r>
            <a:r>
              <a:rPr i="1" lang="en" sz="1800">
                <a:solidFill>
                  <a:srgbClr val="263238"/>
                </a:solidFill>
              </a:rPr>
              <a:t>n</a:t>
            </a:r>
            <a:r>
              <a:rPr lang="en" sz="1800">
                <a:solidFill>
                  <a:srgbClr val="263238"/>
                </a:solidFill>
              </a:rPr>
              <a:t> grid (marked 'Start' in the diagram below).</a:t>
            </a:r>
            <a:endParaRPr sz="1800">
              <a:solidFill>
                <a:srgbClr val="263238"/>
              </a:solidFill>
            </a:endParaRPr>
          </a:p>
          <a:p>
            <a:pPr indent="0" lvl="0" marL="0" rtl="0" algn="l">
              <a:lnSpc>
                <a:spcPct val="115000"/>
              </a:lnSpc>
              <a:spcBef>
                <a:spcPts val="1100"/>
              </a:spcBef>
              <a:spcAft>
                <a:spcPts val="0"/>
              </a:spcAft>
              <a:buClr>
                <a:schemeClr val="dk1"/>
              </a:buClr>
              <a:buSzPts val="1100"/>
              <a:buFont typeface="Arial"/>
              <a:buNone/>
            </a:pPr>
            <a:r>
              <a:rPr lang="en" sz="1800">
                <a:solidFill>
                  <a:srgbClr val="263238"/>
                </a:solidFill>
              </a:rPr>
              <a:t>The robot can only move either down or right at any point in time. The robot is trying to reach the bottom-right corner of the grid (marked 'Finish' in the diagram below).</a:t>
            </a:r>
            <a:endParaRPr sz="1800">
              <a:solidFill>
                <a:srgbClr val="263238"/>
              </a:solidFill>
            </a:endParaRPr>
          </a:p>
          <a:p>
            <a:pPr indent="0" lvl="0" marL="0" rtl="0" algn="l">
              <a:lnSpc>
                <a:spcPct val="115000"/>
              </a:lnSpc>
              <a:spcBef>
                <a:spcPts val="1100"/>
              </a:spcBef>
              <a:spcAft>
                <a:spcPts val="1100"/>
              </a:spcAft>
              <a:buClr>
                <a:schemeClr val="dk1"/>
              </a:buClr>
              <a:buSzPts val="1100"/>
              <a:buFont typeface="Arial"/>
              <a:buNone/>
            </a:pPr>
            <a:r>
              <a:rPr lang="en" sz="1800">
                <a:solidFill>
                  <a:srgbClr val="263238"/>
                </a:solidFill>
              </a:rPr>
              <a:t>How many possible unique paths are there?</a:t>
            </a:r>
            <a:endParaRPr sz="1800"/>
          </a:p>
        </p:txBody>
      </p:sp>
      <p:pic>
        <p:nvPicPr>
          <p:cNvPr id="3840" name="Google Shape;3840;p275"/>
          <p:cNvPicPr preferRelativeResize="0"/>
          <p:nvPr/>
        </p:nvPicPr>
        <p:blipFill>
          <a:blip r:embed="rId3">
            <a:alphaModFix/>
          </a:blip>
          <a:stretch>
            <a:fillRect/>
          </a:stretch>
        </p:blipFill>
        <p:spPr>
          <a:xfrm>
            <a:off x="152400" y="3145050"/>
            <a:ext cx="3810000" cy="1743075"/>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4" name="Shape 3844"/>
        <p:cNvGrpSpPr/>
        <p:nvPr/>
      </p:nvGrpSpPr>
      <p:grpSpPr>
        <a:xfrm>
          <a:off x="0" y="0"/>
          <a:ext cx="0" cy="0"/>
          <a:chOff x="0" y="0"/>
          <a:chExt cx="0" cy="0"/>
        </a:xfrm>
      </p:grpSpPr>
      <p:sp>
        <p:nvSpPr>
          <p:cNvPr id="3845" name="Google Shape;3845;p276"/>
          <p:cNvSpPr txBox="1"/>
          <p:nvPr>
            <p:ph idx="4294967295" type="body"/>
          </p:nvPr>
        </p:nvSpPr>
        <p:spPr>
          <a:xfrm>
            <a:off x="181200" y="195700"/>
            <a:ext cx="8520600" cy="49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//initialize a “departure_times” array of size 2V to 0. This will record which vertex had that departure time</a:t>
            </a:r>
            <a:br>
              <a:rPr lang="en" sz="1400"/>
            </a:br>
            <a:r>
              <a:rPr lang="en" sz="1400"/>
              <a:t>  bool hasCycle(int v) {</a:t>
            </a:r>
            <a:br>
              <a:rPr lang="en" sz="1400"/>
            </a:br>
            <a:r>
              <a:rPr lang="en" sz="1400"/>
              <a:t>       flag = false</a:t>
            </a:r>
            <a:br>
              <a:rPr b="1" lang="en" sz="1400"/>
            </a:br>
            <a:r>
              <a:rPr lang="en" sz="1400"/>
              <a:t>       visited[v] = 1</a:t>
            </a:r>
            <a:br>
              <a:rPr lang="en" sz="1400"/>
            </a:br>
            <a:r>
              <a:rPr lang="en" sz="1400"/>
              <a:t>       arr[v] = time++</a:t>
            </a:r>
            <a:br>
              <a:rPr lang="en" sz="1400"/>
            </a:br>
            <a:r>
              <a:rPr lang="en" sz="1400"/>
              <a:t>       for w in adjList[v]:</a:t>
            </a:r>
            <a:br>
              <a:rPr lang="en" sz="1400"/>
            </a:br>
            <a:r>
              <a:rPr lang="en" sz="1400"/>
              <a:t>	   if visited[w] == 0:</a:t>
            </a:r>
            <a:br>
              <a:rPr lang="en" sz="1400"/>
            </a:br>
            <a:r>
              <a:rPr lang="en" sz="1400"/>
              <a:t>                   </a:t>
            </a:r>
            <a:r>
              <a:rPr lang="en" sz="1400">
                <a:solidFill>
                  <a:srgbClr val="38761D"/>
                </a:solidFill>
              </a:rPr>
              <a:t>// v,w is a tree edge</a:t>
            </a:r>
            <a:br>
              <a:rPr lang="en" sz="1400"/>
            </a:br>
            <a:r>
              <a:rPr lang="en" sz="1400"/>
              <a:t>                   flag = flag or DFS(w)</a:t>
            </a:r>
            <a:br>
              <a:rPr b="1" lang="en" sz="1400"/>
            </a:br>
            <a:r>
              <a:rPr lang="en" sz="1400"/>
              <a:t>            else: //visited[w] == 1 </a:t>
            </a:r>
            <a:br>
              <a:rPr lang="en" sz="1400"/>
            </a:br>
            <a:r>
              <a:rPr lang="en" sz="1400"/>
              <a:t>               </a:t>
            </a:r>
            <a:r>
              <a:rPr lang="en" sz="1400">
                <a:solidFill>
                  <a:srgbClr val="FF9900"/>
                </a:solidFill>
              </a:rPr>
              <a:t> if arr[v] &lt; arr[w] and dep[v] &gt; dep[w]:  </a:t>
            </a:r>
            <a:br>
              <a:rPr lang="en" sz="1400">
                <a:solidFill>
                  <a:srgbClr val="FF9900"/>
                </a:solidFill>
              </a:rPr>
            </a:br>
            <a:r>
              <a:rPr lang="en" sz="1400">
                <a:solidFill>
                  <a:srgbClr val="FF9900"/>
                </a:solidFill>
              </a:rPr>
              <a:t>                     //forward edge</a:t>
            </a:r>
            <a:br>
              <a:rPr lang="en" sz="1400">
                <a:solidFill>
                  <a:srgbClr val="FF9900"/>
                </a:solidFill>
              </a:rPr>
            </a:br>
            <a:r>
              <a:rPr lang="en" sz="1400"/>
              <a:t>            </a:t>
            </a:r>
            <a:r>
              <a:rPr lang="en" sz="1400">
                <a:solidFill>
                  <a:srgbClr val="980000"/>
                </a:solidFill>
              </a:rPr>
              <a:t>    if arr[v] &gt; arr[w] and dep[v] &lt; dep[w]:</a:t>
            </a:r>
            <a:br>
              <a:rPr lang="en" sz="1400">
                <a:solidFill>
                  <a:srgbClr val="980000"/>
                </a:solidFill>
              </a:rPr>
            </a:br>
            <a:r>
              <a:rPr lang="en" sz="1400">
                <a:solidFill>
                  <a:srgbClr val="980000"/>
                </a:solidFill>
              </a:rPr>
              <a:t>                     </a:t>
            </a:r>
            <a:r>
              <a:rPr b="1" lang="en" sz="1400">
                <a:solidFill>
                  <a:srgbClr val="980000"/>
                </a:solidFill>
              </a:rPr>
              <a:t>flag = true</a:t>
            </a:r>
            <a:r>
              <a:rPr lang="en" sz="1400">
                <a:solidFill>
                  <a:srgbClr val="980000"/>
                </a:solidFill>
              </a:rPr>
              <a:t> //back edge</a:t>
            </a:r>
            <a:br>
              <a:rPr lang="en" sz="1400">
                <a:solidFill>
                  <a:srgbClr val="980000"/>
                </a:solidFill>
              </a:rPr>
            </a:br>
            <a:r>
              <a:rPr lang="en" sz="1400"/>
              <a:t>	     </a:t>
            </a:r>
            <a:r>
              <a:rPr lang="en" sz="1400">
                <a:solidFill>
                  <a:srgbClr val="FF00FF"/>
                </a:solidFill>
              </a:rPr>
              <a:t>  if arr[w] &lt; dep[w] &lt; arr[v] &lt; dep[v]:</a:t>
            </a:r>
            <a:br>
              <a:rPr lang="en" sz="1400">
                <a:solidFill>
                  <a:srgbClr val="FF00FF"/>
                </a:solidFill>
              </a:rPr>
            </a:br>
            <a:r>
              <a:rPr lang="en" sz="1400">
                <a:solidFill>
                  <a:srgbClr val="FF00FF"/>
                </a:solidFill>
              </a:rPr>
              <a:t>                     //cross edge</a:t>
            </a:r>
            <a:br>
              <a:rPr lang="en" sz="1400">
                <a:solidFill>
                  <a:srgbClr val="A64D79"/>
                </a:solidFill>
              </a:rPr>
            </a:br>
            <a:r>
              <a:rPr lang="en" sz="1400"/>
              <a:t>       dep[v] = time++</a:t>
            </a:r>
            <a:br>
              <a:rPr lang="en" sz="1400"/>
            </a:br>
            <a:r>
              <a:rPr lang="en" sz="1400"/>
              <a:t>       </a:t>
            </a:r>
            <a:r>
              <a:rPr lang="en" sz="1400">
                <a:solidFill>
                  <a:srgbClr val="000000"/>
                </a:solidFill>
              </a:rPr>
              <a:t>departure_times[dep[v]] = v</a:t>
            </a:r>
            <a:br>
              <a:rPr lang="en" sz="1400">
                <a:solidFill>
                  <a:srgbClr val="000000"/>
                </a:solidFill>
              </a:rPr>
            </a:br>
            <a:r>
              <a:rPr lang="en" sz="1400"/>
              <a:t>       return flag</a:t>
            </a:r>
            <a:br>
              <a:rPr b="1" lang="en" sz="1400"/>
            </a:br>
            <a:r>
              <a:rPr lang="en" sz="1400"/>
              <a:t>}</a:t>
            </a:r>
            <a:endParaRPr sz="1400"/>
          </a:p>
          <a:p>
            <a:pPr indent="0" lvl="0" marL="0" rtl="0" algn="l">
              <a:spcBef>
                <a:spcPts val="1600"/>
              </a:spcBef>
              <a:spcAft>
                <a:spcPts val="1600"/>
              </a:spcAft>
              <a:buNone/>
            </a:pPr>
            <a:r>
              <a:t/>
            </a:r>
            <a:endParaRPr sz="1400"/>
          </a:p>
        </p:txBody>
      </p:sp>
      <p:sp>
        <p:nvSpPr>
          <p:cNvPr id="3846" name="Google Shape;3846;p276"/>
          <p:cNvSpPr txBox="1"/>
          <p:nvPr/>
        </p:nvSpPr>
        <p:spPr>
          <a:xfrm>
            <a:off x="5414200" y="1560575"/>
            <a:ext cx="3729900" cy="30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//Initialize array “numpaths” to 0 to record </a:t>
            </a:r>
            <a:br>
              <a:rPr b="1" lang="en"/>
            </a:br>
            <a:r>
              <a:rPr b="1" lang="en"/>
              <a:t>//number of paths to goal vertex out of v</a:t>
            </a:r>
            <a:br>
              <a:rPr b="1" lang="en"/>
            </a:br>
            <a:r>
              <a:rPr b="1" lang="en"/>
              <a:t>//numpaths[goal] = 1 </a:t>
            </a:r>
            <a:br>
              <a:rPr lang="en"/>
            </a:br>
            <a:r>
              <a:rPr lang="en"/>
              <a:t>topsort = new List();</a:t>
            </a:r>
            <a:br>
              <a:rPr lang="en"/>
            </a:br>
            <a:r>
              <a:rPr lang="en"/>
              <a:t>for t in 2V down to 1:</a:t>
            </a:r>
            <a:br>
              <a:rPr lang="en"/>
            </a:br>
            <a:r>
              <a:rPr lang="en"/>
              <a:t>    if departure_times[t] != 0:</a:t>
            </a:r>
            <a:br>
              <a:rPr lang="en"/>
            </a:br>
            <a:r>
              <a:rPr lang="en"/>
              <a:t>         topsort.append(departure_times[t])</a:t>
            </a:r>
            <a:br>
              <a:rPr lang="en"/>
            </a:br>
            <a:r>
              <a:rPr lang="en"/>
              <a:t>         //Let v = </a:t>
            </a:r>
            <a:r>
              <a:rPr lang="en">
                <a:solidFill>
                  <a:schemeClr val="dk1"/>
                </a:solidFill>
              </a:rPr>
              <a:t>departure_times[t]</a:t>
            </a:r>
            <a:br>
              <a:rPr lang="en">
                <a:solidFill>
                  <a:schemeClr val="dk1"/>
                </a:solidFill>
              </a:rPr>
            </a:br>
            <a:r>
              <a:rPr lang="en">
                <a:solidFill>
                  <a:schemeClr val="dk1"/>
                </a:solidFill>
              </a:rPr>
              <a:t>         </a:t>
            </a:r>
            <a:r>
              <a:rPr b="1" lang="en">
                <a:solidFill>
                  <a:schemeClr val="dk1"/>
                </a:solidFill>
              </a:rPr>
              <a:t>for w in adjList[v]:</a:t>
            </a:r>
            <a:br>
              <a:rPr b="1" lang="en">
                <a:solidFill>
                  <a:schemeClr val="dk1"/>
                </a:solidFill>
              </a:rPr>
            </a:br>
            <a:r>
              <a:rPr b="1" lang="en">
                <a:solidFill>
                  <a:schemeClr val="dk1"/>
                </a:solidFill>
              </a:rPr>
              <a:t>              numpaths[v] += numpaths[w]</a:t>
            </a:r>
            <a:br>
              <a:rPr b="1" lang="en"/>
            </a:br>
            <a:endParaRPr b="1"/>
          </a:p>
          <a:p>
            <a:pPr indent="0" lvl="0" marL="0" rtl="0" algn="l">
              <a:spcBef>
                <a:spcPts val="0"/>
              </a:spcBef>
              <a:spcAft>
                <a:spcPts val="0"/>
              </a:spcAft>
              <a:buNone/>
            </a:pPr>
            <a:r>
              <a:rPr lang="en"/>
              <a:t>//numpaths[1] will tell you number of paths from start vertex to goal vertex</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0" name="Shape 3850"/>
        <p:cNvGrpSpPr/>
        <p:nvPr/>
      </p:nvGrpSpPr>
      <p:grpSpPr>
        <a:xfrm>
          <a:off x="0" y="0"/>
          <a:ext cx="0" cy="0"/>
          <a:chOff x="0" y="0"/>
          <a:chExt cx="0" cy="0"/>
        </a:xfrm>
      </p:grpSpPr>
      <p:sp>
        <p:nvSpPr>
          <p:cNvPr id="3851" name="Google Shape;3851;p27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Find the longest path in a DAG with weighted edges. </a:t>
            </a:r>
            <a:endParaRPr/>
          </a:p>
          <a:p>
            <a:pPr indent="0" lvl="0" marL="0" rtl="0" algn="ctr">
              <a:spcBef>
                <a:spcPts val="0"/>
              </a:spcBef>
              <a:spcAft>
                <a:spcPts val="0"/>
              </a:spcAft>
              <a:buNone/>
            </a:pPr>
            <a:r>
              <a:rPr lang="en"/>
              <a:t>How about shortest path from a source node s?</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5" name="Shape 3855"/>
        <p:cNvGrpSpPr/>
        <p:nvPr/>
      </p:nvGrpSpPr>
      <p:grpSpPr>
        <a:xfrm>
          <a:off x="0" y="0"/>
          <a:ext cx="0" cy="0"/>
          <a:chOff x="0" y="0"/>
          <a:chExt cx="0" cy="0"/>
        </a:xfrm>
      </p:grpSpPr>
      <p:sp>
        <p:nvSpPr>
          <p:cNvPr id="3856" name="Google Shape;3856;p27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If G is not a DAG, then it has some cycles. The vertices within a cycle are mutually reachable. They are in the same </a:t>
            </a:r>
            <a:r>
              <a:rPr lang="en">
                <a:solidFill>
                  <a:srgbClr val="980000"/>
                </a:solidFill>
              </a:rPr>
              <a:t>strongly connected component</a:t>
            </a:r>
            <a:r>
              <a:rPr lang="en"/>
              <a:t>. </a:t>
            </a:r>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0" name="Shape 3860"/>
        <p:cNvGrpSpPr/>
        <p:nvPr/>
      </p:nvGrpSpPr>
      <p:grpSpPr>
        <a:xfrm>
          <a:off x="0" y="0"/>
          <a:ext cx="0" cy="0"/>
          <a:chOff x="0" y="0"/>
          <a:chExt cx="0" cy="0"/>
        </a:xfrm>
      </p:grpSpPr>
      <p:sp>
        <p:nvSpPr>
          <p:cNvPr id="3861" name="Google Shape;3861;p279"/>
          <p:cNvSpPr/>
          <p:nvPr/>
        </p:nvSpPr>
        <p:spPr>
          <a:xfrm>
            <a:off x="2820750" y="4004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279"/>
          <p:cNvSpPr/>
          <p:nvPr/>
        </p:nvSpPr>
        <p:spPr>
          <a:xfrm>
            <a:off x="2820750" y="39151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279"/>
          <p:cNvSpPr/>
          <p:nvPr/>
        </p:nvSpPr>
        <p:spPr>
          <a:xfrm>
            <a:off x="5151450" y="39151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279"/>
          <p:cNvSpPr/>
          <p:nvPr/>
        </p:nvSpPr>
        <p:spPr>
          <a:xfrm>
            <a:off x="2863925" y="221122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279"/>
          <p:cNvSpPr/>
          <p:nvPr/>
        </p:nvSpPr>
        <p:spPr>
          <a:xfrm>
            <a:off x="5095550" y="2140700"/>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279"/>
          <p:cNvSpPr/>
          <p:nvPr/>
        </p:nvSpPr>
        <p:spPr>
          <a:xfrm>
            <a:off x="5095550" y="3662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67" name="Google Shape;3867;p279"/>
          <p:cNvCxnSpPr>
            <a:stCxn id="3861" idx="4"/>
            <a:endCxn id="3864" idx="0"/>
          </p:cNvCxnSpPr>
          <p:nvPr/>
        </p:nvCxnSpPr>
        <p:spPr>
          <a:xfrm>
            <a:off x="3079500" y="933875"/>
            <a:ext cx="43200" cy="1277400"/>
          </a:xfrm>
          <a:prstGeom prst="straightConnector1">
            <a:avLst/>
          </a:prstGeom>
          <a:noFill/>
          <a:ln cap="flat" cmpd="sng" w="19050">
            <a:solidFill>
              <a:schemeClr val="dk2"/>
            </a:solidFill>
            <a:prstDash val="solid"/>
            <a:round/>
            <a:headEnd len="med" w="med" type="none"/>
            <a:tailEnd len="med" w="med" type="triangle"/>
          </a:ln>
        </p:spPr>
      </p:cxnSp>
      <p:cxnSp>
        <p:nvCxnSpPr>
          <p:cNvPr id="3868" name="Google Shape;3868;p279"/>
          <p:cNvCxnSpPr>
            <a:stCxn id="3866" idx="4"/>
            <a:endCxn id="3865" idx="0"/>
          </p:cNvCxnSpPr>
          <p:nvPr/>
        </p:nvCxnSpPr>
        <p:spPr>
          <a:xfrm>
            <a:off x="5354300" y="899675"/>
            <a:ext cx="0" cy="1241100"/>
          </a:xfrm>
          <a:prstGeom prst="straightConnector1">
            <a:avLst/>
          </a:prstGeom>
          <a:noFill/>
          <a:ln cap="flat" cmpd="sng" w="19050">
            <a:solidFill>
              <a:schemeClr val="dk2"/>
            </a:solidFill>
            <a:prstDash val="solid"/>
            <a:round/>
            <a:headEnd len="med" w="med" type="none"/>
            <a:tailEnd len="med" w="med" type="triangle"/>
          </a:ln>
        </p:spPr>
      </p:cxnSp>
      <p:cxnSp>
        <p:nvCxnSpPr>
          <p:cNvPr id="3869" name="Google Shape;3869;p279"/>
          <p:cNvCxnSpPr>
            <a:stCxn id="3864" idx="4"/>
            <a:endCxn id="3862" idx="0"/>
          </p:cNvCxnSpPr>
          <p:nvPr/>
        </p:nvCxnSpPr>
        <p:spPr>
          <a:xfrm flipH="1">
            <a:off x="3079475" y="2744625"/>
            <a:ext cx="43200" cy="1170600"/>
          </a:xfrm>
          <a:prstGeom prst="straightConnector1">
            <a:avLst/>
          </a:prstGeom>
          <a:noFill/>
          <a:ln cap="flat" cmpd="sng" w="19050">
            <a:solidFill>
              <a:schemeClr val="dk2"/>
            </a:solidFill>
            <a:prstDash val="solid"/>
            <a:round/>
            <a:headEnd len="med" w="med" type="none"/>
            <a:tailEnd len="med" w="med" type="triangle"/>
          </a:ln>
        </p:spPr>
      </p:cxnSp>
      <p:cxnSp>
        <p:nvCxnSpPr>
          <p:cNvPr id="3870" name="Google Shape;3870;p279"/>
          <p:cNvCxnSpPr>
            <a:stCxn id="3865" idx="4"/>
            <a:endCxn id="3863" idx="0"/>
          </p:cNvCxnSpPr>
          <p:nvPr/>
        </p:nvCxnSpPr>
        <p:spPr>
          <a:xfrm>
            <a:off x="5354300" y="2674100"/>
            <a:ext cx="55800" cy="1241100"/>
          </a:xfrm>
          <a:prstGeom prst="straightConnector1">
            <a:avLst/>
          </a:prstGeom>
          <a:noFill/>
          <a:ln cap="flat" cmpd="sng" w="19050">
            <a:solidFill>
              <a:schemeClr val="dk2"/>
            </a:solidFill>
            <a:prstDash val="solid"/>
            <a:round/>
            <a:headEnd len="med" w="med" type="none"/>
            <a:tailEnd len="med" w="med" type="triangle"/>
          </a:ln>
        </p:spPr>
      </p:cxnSp>
      <p:cxnSp>
        <p:nvCxnSpPr>
          <p:cNvPr id="3871" name="Google Shape;3871;p279"/>
          <p:cNvCxnSpPr>
            <a:stCxn id="3863" idx="2"/>
            <a:endCxn id="3862" idx="6"/>
          </p:cNvCxnSpPr>
          <p:nvPr/>
        </p:nvCxnSpPr>
        <p:spPr>
          <a:xfrm rot="10800000">
            <a:off x="3338250" y="4181825"/>
            <a:ext cx="1813200" cy="0"/>
          </a:xfrm>
          <a:prstGeom prst="straightConnector1">
            <a:avLst/>
          </a:prstGeom>
          <a:noFill/>
          <a:ln cap="flat" cmpd="sng" w="19050">
            <a:solidFill>
              <a:schemeClr val="dk2"/>
            </a:solidFill>
            <a:prstDash val="solid"/>
            <a:round/>
            <a:headEnd len="med" w="med" type="none"/>
            <a:tailEnd len="med" w="med" type="triangle"/>
          </a:ln>
        </p:spPr>
      </p:cxnSp>
      <p:cxnSp>
        <p:nvCxnSpPr>
          <p:cNvPr id="3872" name="Google Shape;3872;p279"/>
          <p:cNvCxnSpPr>
            <a:stCxn id="3861" idx="6"/>
            <a:endCxn id="3866" idx="2"/>
          </p:cNvCxnSpPr>
          <p:nvPr/>
        </p:nvCxnSpPr>
        <p:spPr>
          <a:xfrm flipH="1" rot="10800000">
            <a:off x="3338250" y="632975"/>
            <a:ext cx="1757400" cy="34200"/>
          </a:xfrm>
          <a:prstGeom prst="straightConnector1">
            <a:avLst/>
          </a:prstGeom>
          <a:noFill/>
          <a:ln cap="flat" cmpd="sng" w="19050">
            <a:solidFill>
              <a:schemeClr val="dk2"/>
            </a:solidFill>
            <a:prstDash val="solid"/>
            <a:round/>
            <a:headEnd len="med" w="med" type="none"/>
            <a:tailEnd len="med" w="med" type="triangle"/>
          </a:ln>
        </p:spPr>
      </p:cxnSp>
      <p:cxnSp>
        <p:nvCxnSpPr>
          <p:cNvPr id="3873" name="Google Shape;3873;p279"/>
          <p:cNvCxnSpPr>
            <a:endCxn id="3866" idx="3"/>
          </p:cNvCxnSpPr>
          <p:nvPr/>
        </p:nvCxnSpPr>
        <p:spPr>
          <a:xfrm flipH="1" rot="10800000">
            <a:off x="3305636" y="821560"/>
            <a:ext cx="1865700" cy="1467900"/>
          </a:xfrm>
          <a:prstGeom prst="straightConnector1">
            <a:avLst/>
          </a:prstGeom>
          <a:noFill/>
          <a:ln cap="flat" cmpd="sng" w="19050">
            <a:solidFill>
              <a:schemeClr val="dk2"/>
            </a:solidFill>
            <a:prstDash val="solid"/>
            <a:round/>
            <a:headEnd len="med" w="med" type="none"/>
            <a:tailEnd len="med" w="med" type="triangle"/>
          </a:ln>
        </p:spPr>
      </p:cxnSp>
      <p:cxnSp>
        <p:nvCxnSpPr>
          <p:cNvPr id="3874" name="Google Shape;3874;p279"/>
          <p:cNvCxnSpPr>
            <a:endCxn id="3862" idx="7"/>
          </p:cNvCxnSpPr>
          <p:nvPr/>
        </p:nvCxnSpPr>
        <p:spPr>
          <a:xfrm flipH="1">
            <a:off x="3262464" y="2595840"/>
            <a:ext cx="1908900" cy="1397400"/>
          </a:xfrm>
          <a:prstGeom prst="straightConnector1">
            <a:avLst/>
          </a:prstGeom>
          <a:noFill/>
          <a:ln cap="flat" cmpd="sng" w="19050">
            <a:solidFill>
              <a:schemeClr val="dk2"/>
            </a:solidFill>
            <a:prstDash val="solid"/>
            <a:round/>
            <a:headEnd len="med" w="med" type="none"/>
            <a:tailEnd len="med" w="med" type="triangle"/>
          </a:ln>
        </p:spPr>
      </p:cxnSp>
      <p:sp>
        <p:nvSpPr>
          <p:cNvPr id="3875" name="Google Shape;3875;p279"/>
          <p:cNvSpPr/>
          <p:nvPr/>
        </p:nvSpPr>
        <p:spPr>
          <a:xfrm>
            <a:off x="6924350" y="19664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279"/>
          <p:cNvSpPr/>
          <p:nvPr/>
        </p:nvSpPr>
        <p:spPr>
          <a:xfrm>
            <a:off x="6924350" y="8996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77" name="Google Shape;3877;p279"/>
          <p:cNvCxnSpPr>
            <a:stCxn id="3876" idx="4"/>
            <a:endCxn id="3875" idx="0"/>
          </p:cNvCxnSpPr>
          <p:nvPr/>
        </p:nvCxnSpPr>
        <p:spPr>
          <a:xfrm>
            <a:off x="7183100" y="1433075"/>
            <a:ext cx="0" cy="533400"/>
          </a:xfrm>
          <a:prstGeom prst="straightConnector1">
            <a:avLst/>
          </a:prstGeom>
          <a:noFill/>
          <a:ln cap="flat" cmpd="sng" w="19050">
            <a:solidFill>
              <a:schemeClr val="dk2"/>
            </a:solidFill>
            <a:prstDash val="solid"/>
            <a:round/>
            <a:headEnd len="med" w="med" type="none"/>
            <a:tailEnd len="med" w="med" type="triangle"/>
          </a:ln>
        </p:spPr>
      </p:cxnSp>
      <p:cxnSp>
        <p:nvCxnSpPr>
          <p:cNvPr id="3878" name="Google Shape;3878;p279"/>
          <p:cNvCxnSpPr>
            <a:stCxn id="3875" idx="7"/>
            <a:endCxn id="3876" idx="5"/>
          </p:cNvCxnSpPr>
          <p:nvPr/>
        </p:nvCxnSpPr>
        <p:spPr>
          <a:xfrm rot="10800000">
            <a:off x="7366064" y="1354890"/>
            <a:ext cx="0" cy="689700"/>
          </a:xfrm>
          <a:prstGeom prst="straightConnector1">
            <a:avLst/>
          </a:prstGeom>
          <a:noFill/>
          <a:ln cap="flat" cmpd="sng" w="19050">
            <a:solidFill>
              <a:schemeClr val="dk2"/>
            </a:solidFill>
            <a:prstDash val="solid"/>
            <a:round/>
            <a:headEnd len="med" w="med" type="none"/>
            <a:tailEnd len="med" w="med" type="triangle"/>
          </a:ln>
        </p:spPr>
      </p:cxnSp>
      <p:cxnSp>
        <p:nvCxnSpPr>
          <p:cNvPr id="3879" name="Google Shape;3879;p279"/>
          <p:cNvCxnSpPr>
            <a:stCxn id="3876" idx="3"/>
            <a:endCxn id="3865" idx="7"/>
          </p:cNvCxnSpPr>
          <p:nvPr/>
        </p:nvCxnSpPr>
        <p:spPr>
          <a:xfrm flipH="1">
            <a:off x="5537336" y="1354960"/>
            <a:ext cx="1462800" cy="864000"/>
          </a:xfrm>
          <a:prstGeom prst="straightConnector1">
            <a:avLst/>
          </a:prstGeom>
          <a:noFill/>
          <a:ln cap="flat" cmpd="sng" w="19050">
            <a:solidFill>
              <a:schemeClr val="dk2"/>
            </a:solidFill>
            <a:prstDash val="solid"/>
            <a:round/>
            <a:headEnd len="med" w="med" type="none"/>
            <a:tailEnd len="med" w="med" type="triangle"/>
          </a:ln>
        </p:spPr>
      </p:cxnSp>
      <p:cxnSp>
        <p:nvCxnSpPr>
          <p:cNvPr id="3880" name="Google Shape;3880;p279"/>
          <p:cNvCxnSpPr>
            <a:stCxn id="3875" idx="3"/>
            <a:endCxn id="3863" idx="7"/>
          </p:cNvCxnSpPr>
          <p:nvPr/>
        </p:nvCxnSpPr>
        <p:spPr>
          <a:xfrm flipH="1">
            <a:off x="5593136" y="2421760"/>
            <a:ext cx="1407000" cy="1571400"/>
          </a:xfrm>
          <a:prstGeom prst="straightConnector1">
            <a:avLst/>
          </a:prstGeom>
          <a:noFill/>
          <a:ln cap="flat" cmpd="sng" w="19050">
            <a:solidFill>
              <a:schemeClr val="dk2"/>
            </a:solidFill>
            <a:prstDash val="solid"/>
            <a:round/>
            <a:headEnd len="med" w="med" type="none"/>
            <a:tailEnd len="med" w="med" type="triangle"/>
          </a:ln>
        </p:spPr>
      </p:cxnSp>
      <p:cxnSp>
        <p:nvCxnSpPr>
          <p:cNvPr id="3881" name="Google Shape;3881;p279"/>
          <p:cNvCxnSpPr>
            <a:stCxn id="3865" idx="2"/>
            <a:endCxn id="3864" idx="6"/>
          </p:cNvCxnSpPr>
          <p:nvPr/>
        </p:nvCxnSpPr>
        <p:spPr>
          <a:xfrm flipH="1">
            <a:off x="3381350" y="2407400"/>
            <a:ext cx="1714200" cy="705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5" name="Shape 3885"/>
        <p:cNvGrpSpPr/>
        <p:nvPr/>
      </p:nvGrpSpPr>
      <p:grpSpPr>
        <a:xfrm>
          <a:off x="0" y="0"/>
          <a:ext cx="0" cy="0"/>
          <a:chOff x="0" y="0"/>
          <a:chExt cx="0" cy="0"/>
        </a:xfrm>
      </p:grpSpPr>
      <p:sp>
        <p:nvSpPr>
          <p:cNvPr id="3886" name="Google Shape;3886;p280"/>
          <p:cNvSpPr/>
          <p:nvPr/>
        </p:nvSpPr>
        <p:spPr>
          <a:xfrm>
            <a:off x="2820750" y="4004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280"/>
          <p:cNvSpPr/>
          <p:nvPr/>
        </p:nvSpPr>
        <p:spPr>
          <a:xfrm>
            <a:off x="2820750" y="3915125"/>
            <a:ext cx="517500" cy="533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280"/>
          <p:cNvSpPr/>
          <p:nvPr/>
        </p:nvSpPr>
        <p:spPr>
          <a:xfrm>
            <a:off x="5151450" y="3915125"/>
            <a:ext cx="517500" cy="5334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280"/>
          <p:cNvSpPr/>
          <p:nvPr/>
        </p:nvSpPr>
        <p:spPr>
          <a:xfrm>
            <a:off x="2863925" y="2211225"/>
            <a:ext cx="517500" cy="5334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280"/>
          <p:cNvSpPr/>
          <p:nvPr/>
        </p:nvSpPr>
        <p:spPr>
          <a:xfrm>
            <a:off x="5095550" y="2140700"/>
            <a:ext cx="517500" cy="5334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280"/>
          <p:cNvSpPr/>
          <p:nvPr/>
        </p:nvSpPr>
        <p:spPr>
          <a:xfrm>
            <a:off x="5095550" y="366275"/>
            <a:ext cx="517500" cy="5334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92" name="Google Shape;3892;p280"/>
          <p:cNvCxnSpPr>
            <a:stCxn id="3886" idx="4"/>
            <a:endCxn id="3889" idx="0"/>
          </p:cNvCxnSpPr>
          <p:nvPr/>
        </p:nvCxnSpPr>
        <p:spPr>
          <a:xfrm>
            <a:off x="3079500" y="933875"/>
            <a:ext cx="43200" cy="1277400"/>
          </a:xfrm>
          <a:prstGeom prst="straightConnector1">
            <a:avLst/>
          </a:prstGeom>
          <a:noFill/>
          <a:ln cap="flat" cmpd="sng" w="19050">
            <a:solidFill>
              <a:schemeClr val="dk2"/>
            </a:solidFill>
            <a:prstDash val="solid"/>
            <a:round/>
            <a:headEnd len="med" w="med" type="none"/>
            <a:tailEnd len="med" w="med" type="triangle"/>
          </a:ln>
        </p:spPr>
      </p:cxnSp>
      <p:cxnSp>
        <p:nvCxnSpPr>
          <p:cNvPr id="3893" name="Google Shape;3893;p280"/>
          <p:cNvCxnSpPr>
            <a:stCxn id="3891" idx="4"/>
            <a:endCxn id="3890" idx="0"/>
          </p:cNvCxnSpPr>
          <p:nvPr/>
        </p:nvCxnSpPr>
        <p:spPr>
          <a:xfrm>
            <a:off x="5354300" y="899675"/>
            <a:ext cx="0" cy="1241100"/>
          </a:xfrm>
          <a:prstGeom prst="straightConnector1">
            <a:avLst/>
          </a:prstGeom>
          <a:noFill/>
          <a:ln cap="flat" cmpd="sng" w="19050">
            <a:solidFill>
              <a:schemeClr val="dk2"/>
            </a:solidFill>
            <a:prstDash val="solid"/>
            <a:round/>
            <a:headEnd len="med" w="med" type="none"/>
            <a:tailEnd len="med" w="med" type="triangle"/>
          </a:ln>
        </p:spPr>
      </p:cxnSp>
      <p:cxnSp>
        <p:nvCxnSpPr>
          <p:cNvPr id="3894" name="Google Shape;3894;p280"/>
          <p:cNvCxnSpPr>
            <a:stCxn id="3889" idx="4"/>
            <a:endCxn id="3887" idx="0"/>
          </p:cNvCxnSpPr>
          <p:nvPr/>
        </p:nvCxnSpPr>
        <p:spPr>
          <a:xfrm flipH="1">
            <a:off x="3079475" y="2744625"/>
            <a:ext cx="43200" cy="1170600"/>
          </a:xfrm>
          <a:prstGeom prst="straightConnector1">
            <a:avLst/>
          </a:prstGeom>
          <a:noFill/>
          <a:ln cap="flat" cmpd="sng" w="19050">
            <a:solidFill>
              <a:schemeClr val="dk2"/>
            </a:solidFill>
            <a:prstDash val="solid"/>
            <a:round/>
            <a:headEnd len="med" w="med" type="none"/>
            <a:tailEnd len="med" w="med" type="triangle"/>
          </a:ln>
        </p:spPr>
      </p:cxnSp>
      <p:cxnSp>
        <p:nvCxnSpPr>
          <p:cNvPr id="3895" name="Google Shape;3895;p280"/>
          <p:cNvCxnSpPr>
            <a:stCxn id="3890" idx="4"/>
            <a:endCxn id="3888" idx="0"/>
          </p:cNvCxnSpPr>
          <p:nvPr/>
        </p:nvCxnSpPr>
        <p:spPr>
          <a:xfrm>
            <a:off x="5354300" y="2674100"/>
            <a:ext cx="55800" cy="1241100"/>
          </a:xfrm>
          <a:prstGeom prst="straightConnector1">
            <a:avLst/>
          </a:prstGeom>
          <a:noFill/>
          <a:ln cap="flat" cmpd="sng" w="19050">
            <a:solidFill>
              <a:schemeClr val="dk2"/>
            </a:solidFill>
            <a:prstDash val="solid"/>
            <a:round/>
            <a:headEnd len="med" w="med" type="none"/>
            <a:tailEnd len="med" w="med" type="triangle"/>
          </a:ln>
        </p:spPr>
      </p:cxnSp>
      <p:cxnSp>
        <p:nvCxnSpPr>
          <p:cNvPr id="3896" name="Google Shape;3896;p280"/>
          <p:cNvCxnSpPr>
            <a:stCxn id="3888" idx="2"/>
            <a:endCxn id="3887" idx="6"/>
          </p:cNvCxnSpPr>
          <p:nvPr/>
        </p:nvCxnSpPr>
        <p:spPr>
          <a:xfrm rot="10800000">
            <a:off x="3338250" y="4181825"/>
            <a:ext cx="1813200" cy="0"/>
          </a:xfrm>
          <a:prstGeom prst="straightConnector1">
            <a:avLst/>
          </a:prstGeom>
          <a:noFill/>
          <a:ln cap="flat" cmpd="sng" w="19050">
            <a:solidFill>
              <a:schemeClr val="dk2"/>
            </a:solidFill>
            <a:prstDash val="solid"/>
            <a:round/>
            <a:headEnd len="med" w="med" type="none"/>
            <a:tailEnd len="med" w="med" type="triangle"/>
          </a:ln>
        </p:spPr>
      </p:cxnSp>
      <p:cxnSp>
        <p:nvCxnSpPr>
          <p:cNvPr id="3897" name="Google Shape;3897;p280"/>
          <p:cNvCxnSpPr>
            <a:stCxn id="3886" idx="6"/>
            <a:endCxn id="3891" idx="2"/>
          </p:cNvCxnSpPr>
          <p:nvPr/>
        </p:nvCxnSpPr>
        <p:spPr>
          <a:xfrm flipH="1" rot="10800000">
            <a:off x="3338250" y="632975"/>
            <a:ext cx="1757400" cy="34200"/>
          </a:xfrm>
          <a:prstGeom prst="straightConnector1">
            <a:avLst/>
          </a:prstGeom>
          <a:noFill/>
          <a:ln cap="flat" cmpd="sng" w="19050">
            <a:solidFill>
              <a:schemeClr val="dk2"/>
            </a:solidFill>
            <a:prstDash val="solid"/>
            <a:round/>
            <a:headEnd len="med" w="med" type="none"/>
            <a:tailEnd len="med" w="med" type="triangle"/>
          </a:ln>
        </p:spPr>
      </p:cxnSp>
      <p:cxnSp>
        <p:nvCxnSpPr>
          <p:cNvPr id="3898" name="Google Shape;3898;p280"/>
          <p:cNvCxnSpPr>
            <a:endCxn id="3891" idx="3"/>
          </p:cNvCxnSpPr>
          <p:nvPr/>
        </p:nvCxnSpPr>
        <p:spPr>
          <a:xfrm flipH="1" rot="10800000">
            <a:off x="3305636" y="821560"/>
            <a:ext cx="1865700" cy="1467900"/>
          </a:xfrm>
          <a:prstGeom prst="straightConnector1">
            <a:avLst/>
          </a:prstGeom>
          <a:noFill/>
          <a:ln cap="flat" cmpd="sng" w="19050">
            <a:solidFill>
              <a:schemeClr val="dk2"/>
            </a:solidFill>
            <a:prstDash val="solid"/>
            <a:round/>
            <a:headEnd len="med" w="med" type="none"/>
            <a:tailEnd len="med" w="med" type="triangle"/>
          </a:ln>
        </p:spPr>
      </p:cxnSp>
      <p:cxnSp>
        <p:nvCxnSpPr>
          <p:cNvPr id="3899" name="Google Shape;3899;p280"/>
          <p:cNvCxnSpPr>
            <a:endCxn id="3887" idx="7"/>
          </p:cNvCxnSpPr>
          <p:nvPr/>
        </p:nvCxnSpPr>
        <p:spPr>
          <a:xfrm flipH="1">
            <a:off x="3262464" y="2595840"/>
            <a:ext cx="1908900" cy="1397400"/>
          </a:xfrm>
          <a:prstGeom prst="straightConnector1">
            <a:avLst/>
          </a:prstGeom>
          <a:noFill/>
          <a:ln cap="flat" cmpd="sng" w="19050">
            <a:solidFill>
              <a:schemeClr val="dk2"/>
            </a:solidFill>
            <a:prstDash val="solid"/>
            <a:round/>
            <a:headEnd len="med" w="med" type="none"/>
            <a:tailEnd len="med" w="med" type="triangle"/>
          </a:ln>
        </p:spPr>
      </p:cxnSp>
      <p:sp>
        <p:nvSpPr>
          <p:cNvPr id="3900" name="Google Shape;3900;p280"/>
          <p:cNvSpPr/>
          <p:nvPr/>
        </p:nvSpPr>
        <p:spPr>
          <a:xfrm>
            <a:off x="6924350" y="1966475"/>
            <a:ext cx="517500" cy="5334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280"/>
          <p:cNvSpPr/>
          <p:nvPr/>
        </p:nvSpPr>
        <p:spPr>
          <a:xfrm>
            <a:off x="6924350" y="899675"/>
            <a:ext cx="517500" cy="5334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02" name="Google Shape;3902;p280"/>
          <p:cNvCxnSpPr>
            <a:stCxn id="3901" idx="4"/>
            <a:endCxn id="3900" idx="0"/>
          </p:cNvCxnSpPr>
          <p:nvPr/>
        </p:nvCxnSpPr>
        <p:spPr>
          <a:xfrm>
            <a:off x="7183100" y="1433075"/>
            <a:ext cx="0" cy="533400"/>
          </a:xfrm>
          <a:prstGeom prst="straightConnector1">
            <a:avLst/>
          </a:prstGeom>
          <a:noFill/>
          <a:ln cap="flat" cmpd="sng" w="19050">
            <a:solidFill>
              <a:schemeClr val="dk2"/>
            </a:solidFill>
            <a:prstDash val="solid"/>
            <a:round/>
            <a:headEnd len="med" w="med" type="none"/>
            <a:tailEnd len="med" w="med" type="triangle"/>
          </a:ln>
        </p:spPr>
      </p:cxnSp>
      <p:cxnSp>
        <p:nvCxnSpPr>
          <p:cNvPr id="3903" name="Google Shape;3903;p280"/>
          <p:cNvCxnSpPr>
            <a:stCxn id="3900" idx="7"/>
            <a:endCxn id="3901" idx="5"/>
          </p:cNvCxnSpPr>
          <p:nvPr/>
        </p:nvCxnSpPr>
        <p:spPr>
          <a:xfrm rot="10800000">
            <a:off x="7366064" y="1354890"/>
            <a:ext cx="0" cy="689700"/>
          </a:xfrm>
          <a:prstGeom prst="straightConnector1">
            <a:avLst/>
          </a:prstGeom>
          <a:noFill/>
          <a:ln cap="flat" cmpd="sng" w="19050">
            <a:solidFill>
              <a:schemeClr val="dk2"/>
            </a:solidFill>
            <a:prstDash val="solid"/>
            <a:round/>
            <a:headEnd len="med" w="med" type="none"/>
            <a:tailEnd len="med" w="med" type="triangle"/>
          </a:ln>
        </p:spPr>
      </p:cxnSp>
      <p:cxnSp>
        <p:nvCxnSpPr>
          <p:cNvPr id="3904" name="Google Shape;3904;p280"/>
          <p:cNvCxnSpPr>
            <a:stCxn id="3901" idx="3"/>
            <a:endCxn id="3890" idx="7"/>
          </p:cNvCxnSpPr>
          <p:nvPr/>
        </p:nvCxnSpPr>
        <p:spPr>
          <a:xfrm flipH="1">
            <a:off x="5537336" y="1354960"/>
            <a:ext cx="1462800" cy="864000"/>
          </a:xfrm>
          <a:prstGeom prst="straightConnector1">
            <a:avLst/>
          </a:prstGeom>
          <a:noFill/>
          <a:ln cap="flat" cmpd="sng" w="19050">
            <a:solidFill>
              <a:schemeClr val="dk2"/>
            </a:solidFill>
            <a:prstDash val="solid"/>
            <a:round/>
            <a:headEnd len="med" w="med" type="none"/>
            <a:tailEnd len="med" w="med" type="triangle"/>
          </a:ln>
        </p:spPr>
      </p:cxnSp>
      <p:cxnSp>
        <p:nvCxnSpPr>
          <p:cNvPr id="3905" name="Google Shape;3905;p280"/>
          <p:cNvCxnSpPr>
            <a:stCxn id="3900" idx="3"/>
            <a:endCxn id="3888" idx="7"/>
          </p:cNvCxnSpPr>
          <p:nvPr/>
        </p:nvCxnSpPr>
        <p:spPr>
          <a:xfrm flipH="1">
            <a:off x="5593136" y="2421760"/>
            <a:ext cx="1407000" cy="1571400"/>
          </a:xfrm>
          <a:prstGeom prst="straightConnector1">
            <a:avLst/>
          </a:prstGeom>
          <a:noFill/>
          <a:ln cap="flat" cmpd="sng" w="19050">
            <a:solidFill>
              <a:schemeClr val="dk2"/>
            </a:solidFill>
            <a:prstDash val="solid"/>
            <a:round/>
            <a:headEnd len="med" w="med" type="none"/>
            <a:tailEnd len="med" w="med" type="triangle"/>
          </a:ln>
        </p:spPr>
      </p:cxnSp>
      <p:cxnSp>
        <p:nvCxnSpPr>
          <p:cNvPr id="3906" name="Google Shape;3906;p280"/>
          <p:cNvCxnSpPr>
            <a:stCxn id="3890" idx="2"/>
            <a:endCxn id="3889" idx="6"/>
          </p:cNvCxnSpPr>
          <p:nvPr/>
        </p:nvCxnSpPr>
        <p:spPr>
          <a:xfrm flipH="1">
            <a:off x="3381350" y="2407400"/>
            <a:ext cx="1714200" cy="705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0" name="Shape 3910"/>
        <p:cNvGrpSpPr/>
        <p:nvPr/>
      </p:nvGrpSpPr>
      <p:grpSpPr>
        <a:xfrm>
          <a:off x="0" y="0"/>
          <a:ext cx="0" cy="0"/>
          <a:chOff x="0" y="0"/>
          <a:chExt cx="0" cy="0"/>
        </a:xfrm>
      </p:grpSpPr>
      <p:sp>
        <p:nvSpPr>
          <p:cNvPr id="3911" name="Google Shape;3911;p281"/>
          <p:cNvSpPr/>
          <p:nvPr/>
        </p:nvSpPr>
        <p:spPr>
          <a:xfrm>
            <a:off x="2820750" y="400475"/>
            <a:ext cx="517500" cy="53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281"/>
          <p:cNvSpPr/>
          <p:nvPr/>
        </p:nvSpPr>
        <p:spPr>
          <a:xfrm>
            <a:off x="2820750" y="3915125"/>
            <a:ext cx="517500" cy="533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281"/>
          <p:cNvSpPr/>
          <p:nvPr/>
        </p:nvSpPr>
        <p:spPr>
          <a:xfrm>
            <a:off x="5151450" y="3915125"/>
            <a:ext cx="517500" cy="5334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281"/>
          <p:cNvSpPr/>
          <p:nvPr/>
        </p:nvSpPr>
        <p:spPr>
          <a:xfrm>
            <a:off x="2863925" y="2211225"/>
            <a:ext cx="517500" cy="5334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281"/>
          <p:cNvSpPr/>
          <p:nvPr/>
        </p:nvSpPr>
        <p:spPr>
          <a:xfrm>
            <a:off x="5095550" y="2140700"/>
            <a:ext cx="517500" cy="5334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281"/>
          <p:cNvSpPr/>
          <p:nvPr/>
        </p:nvSpPr>
        <p:spPr>
          <a:xfrm>
            <a:off x="5095550" y="366275"/>
            <a:ext cx="517500" cy="5334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17" name="Google Shape;3917;p281"/>
          <p:cNvCxnSpPr>
            <a:stCxn id="3911" idx="4"/>
            <a:endCxn id="3914" idx="0"/>
          </p:cNvCxnSpPr>
          <p:nvPr/>
        </p:nvCxnSpPr>
        <p:spPr>
          <a:xfrm>
            <a:off x="3079500" y="933875"/>
            <a:ext cx="43200" cy="1277400"/>
          </a:xfrm>
          <a:prstGeom prst="straightConnector1">
            <a:avLst/>
          </a:prstGeom>
          <a:noFill/>
          <a:ln cap="flat" cmpd="sng" w="19050">
            <a:solidFill>
              <a:schemeClr val="dk2"/>
            </a:solidFill>
            <a:prstDash val="solid"/>
            <a:round/>
            <a:headEnd len="med" w="med" type="none"/>
            <a:tailEnd len="med" w="med" type="triangle"/>
          </a:ln>
        </p:spPr>
      </p:cxnSp>
      <p:cxnSp>
        <p:nvCxnSpPr>
          <p:cNvPr id="3918" name="Google Shape;3918;p281"/>
          <p:cNvCxnSpPr>
            <a:stCxn id="3916" idx="4"/>
            <a:endCxn id="3915" idx="0"/>
          </p:cNvCxnSpPr>
          <p:nvPr/>
        </p:nvCxnSpPr>
        <p:spPr>
          <a:xfrm>
            <a:off x="5354300" y="899675"/>
            <a:ext cx="0" cy="1241100"/>
          </a:xfrm>
          <a:prstGeom prst="straightConnector1">
            <a:avLst/>
          </a:prstGeom>
          <a:noFill/>
          <a:ln cap="flat" cmpd="sng" w="19050">
            <a:solidFill>
              <a:schemeClr val="dk2"/>
            </a:solidFill>
            <a:prstDash val="solid"/>
            <a:round/>
            <a:headEnd len="med" w="med" type="none"/>
            <a:tailEnd len="med" w="med" type="triangle"/>
          </a:ln>
        </p:spPr>
      </p:cxnSp>
      <p:cxnSp>
        <p:nvCxnSpPr>
          <p:cNvPr id="3919" name="Google Shape;3919;p281"/>
          <p:cNvCxnSpPr>
            <a:stCxn id="3914" idx="4"/>
            <a:endCxn id="3912" idx="0"/>
          </p:cNvCxnSpPr>
          <p:nvPr/>
        </p:nvCxnSpPr>
        <p:spPr>
          <a:xfrm flipH="1">
            <a:off x="3079475" y="2744625"/>
            <a:ext cx="43200" cy="1170600"/>
          </a:xfrm>
          <a:prstGeom prst="straightConnector1">
            <a:avLst/>
          </a:prstGeom>
          <a:noFill/>
          <a:ln cap="flat" cmpd="sng" w="19050">
            <a:solidFill>
              <a:schemeClr val="dk2"/>
            </a:solidFill>
            <a:prstDash val="solid"/>
            <a:round/>
            <a:headEnd len="med" w="med" type="none"/>
            <a:tailEnd len="med" w="med" type="triangle"/>
          </a:ln>
        </p:spPr>
      </p:cxnSp>
      <p:cxnSp>
        <p:nvCxnSpPr>
          <p:cNvPr id="3920" name="Google Shape;3920;p281"/>
          <p:cNvCxnSpPr>
            <a:stCxn id="3915" idx="4"/>
            <a:endCxn id="3913" idx="0"/>
          </p:cNvCxnSpPr>
          <p:nvPr/>
        </p:nvCxnSpPr>
        <p:spPr>
          <a:xfrm>
            <a:off x="5354300" y="2674100"/>
            <a:ext cx="55800" cy="1241100"/>
          </a:xfrm>
          <a:prstGeom prst="straightConnector1">
            <a:avLst/>
          </a:prstGeom>
          <a:noFill/>
          <a:ln cap="flat" cmpd="sng" w="19050">
            <a:solidFill>
              <a:schemeClr val="dk2"/>
            </a:solidFill>
            <a:prstDash val="solid"/>
            <a:round/>
            <a:headEnd len="med" w="med" type="none"/>
            <a:tailEnd len="med" w="med" type="triangle"/>
          </a:ln>
        </p:spPr>
      </p:cxnSp>
      <p:cxnSp>
        <p:nvCxnSpPr>
          <p:cNvPr id="3921" name="Google Shape;3921;p281"/>
          <p:cNvCxnSpPr>
            <a:stCxn id="3913" idx="2"/>
            <a:endCxn id="3912" idx="6"/>
          </p:cNvCxnSpPr>
          <p:nvPr/>
        </p:nvCxnSpPr>
        <p:spPr>
          <a:xfrm rot="10800000">
            <a:off x="3338250" y="4181825"/>
            <a:ext cx="1813200" cy="0"/>
          </a:xfrm>
          <a:prstGeom prst="straightConnector1">
            <a:avLst/>
          </a:prstGeom>
          <a:noFill/>
          <a:ln cap="flat" cmpd="sng" w="19050">
            <a:solidFill>
              <a:schemeClr val="dk2"/>
            </a:solidFill>
            <a:prstDash val="solid"/>
            <a:round/>
            <a:headEnd len="med" w="med" type="none"/>
            <a:tailEnd len="med" w="med" type="triangle"/>
          </a:ln>
        </p:spPr>
      </p:cxnSp>
      <p:cxnSp>
        <p:nvCxnSpPr>
          <p:cNvPr id="3922" name="Google Shape;3922;p281"/>
          <p:cNvCxnSpPr>
            <a:stCxn id="3911" idx="6"/>
            <a:endCxn id="3916" idx="2"/>
          </p:cNvCxnSpPr>
          <p:nvPr/>
        </p:nvCxnSpPr>
        <p:spPr>
          <a:xfrm flipH="1" rot="10800000">
            <a:off x="3338250" y="632975"/>
            <a:ext cx="1757400" cy="34200"/>
          </a:xfrm>
          <a:prstGeom prst="straightConnector1">
            <a:avLst/>
          </a:prstGeom>
          <a:noFill/>
          <a:ln cap="flat" cmpd="sng" w="19050">
            <a:solidFill>
              <a:schemeClr val="dk2"/>
            </a:solidFill>
            <a:prstDash val="solid"/>
            <a:round/>
            <a:headEnd len="med" w="med" type="none"/>
            <a:tailEnd len="med" w="med" type="triangle"/>
          </a:ln>
        </p:spPr>
      </p:cxnSp>
      <p:cxnSp>
        <p:nvCxnSpPr>
          <p:cNvPr id="3923" name="Google Shape;3923;p281"/>
          <p:cNvCxnSpPr>
            <a:endCxn id="3916" idx="3"/>
          </p:cNvCxnSpPr>
          <p:nvPr/>
        </p:nvCxnSpPr>
        <p:spPr>
          <a:xfrm flipH="1" rot="10800000">
            <a:off x="3305636" y="821560"/>
            <a:ext cx="1865700" cy="1467900"/>
          </a:xfrm>
          <a:prstGeom prst="straightConnector1">
            <a:avLst/>
          </a:prstGeom>
          <a:noFill/>
          <a:ln cap="flat" cmpd="sng" w="19050">
            <a:solidFill>
              <a:schemeClr val="dk2"/>
            </a:solidFill>
            <a:prstDash val="solid"/>
            <a:round/>
            <a:headEnd len="med" w="med" type="none"/>
            <a:tailEnd len="med" w="med" type="triangle"/>
          </a:ln>
        </p:spPr>
      </p:cxnSp>
      <p:cxnSp>
        <p:nvCxnSpPr>
          <p:cNvPr id="3924" name="Google Shape;3924;p281"/>
          <p:cNvCxnSpPr>
            <a:endCxn id="3912" idx="7"/>
          </p:cNvCxnSpPr>
          <p:nvPr/>
        </p:nvCxnSpPr>
        <p:spPr>
          <a:xfrm flipH="1">
            <a:off x="3262464" y="2595840"/>
            <a:ext cx="1908900" cy="1397400"/>
          </a:xfrm>
          <a:prstGeom prst="straightConnector1">
            <a:avLst/>
          </a:prstGeom>
          <a:noFill/>
          <a:ln cap="flat" cmpd="sng" w="19050">
            <a:solidFill>
              <a:schemeClr val="dk2"/>
            </a:solidFill>
            <a:prstDash val="solid"/>
            <a:round/>
            <a:headEnd len="med" w="med" type="none"/>
            <a:tailEnd len="med" w="med" type="triangle"/>
          </a:ln>
        </p:spPr>
      </p:cxnSp>
      <p:sp>
        <p:nvSpPr>
          <p:cNvPr id="3925" name="Google Shape;3925;p281"/>
          <p:cNvSpPr/>
          <p:nvPr/>
        </p:nvSpPr>
        <p:spPr>
          <a:xfrm>
            <a:off x="6924350" y="1966475"/>
            <a:ext cx="517500" cy="5334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281"/>
          <p:cNvSpPr/>
          <p:nvPr/>
        </p:nvSpPr>
        <p:spPr>
          <a:xfrm>
            <a:off x="6924350" y="899675"/>
            <a:ext cx="517500" cy="5334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27" name="Google Shape;3927;p281"/>
          <p:cNvCxnSpPr>
            <a:stCxn id="3926" idx="4"/>
            <a:endCxn id="3925" idx="0"/>
          </p:cNvCxnSpPr>
          <p:nvPr/>
        </p:nvCxnSpPr>
        <p:spPr>
          <a:xfrm>
            <a:off x="7183100" y="1433075"/>
            <a:ext cx="0" cy="533400"/>
          </a:xfrm>
          <a:prstGeom prst="straightConnector1">
            <a:avLst/>
          </a:prstGeom>
          <a:noFill/>
          <a:ln cap="flat" cmpd="sng" w="19050">
            <a:solidFill>
              <a:schemeClr val="dk2"/>
            </a:solidFill>
            <a:prstDash val="solid"/>
            <a:round/>
            <a:headEnd len="med" w="med" type="none"/>
            <a:tailEnd len="med" w="med" type="triangle"/>
          </a:ln>
        </p:spPr>
      </p:cxnSp>
      <p:cxnSp>
        <p:nvCxnSpPr>
          <p:cNvPr id="3928" name="Google Shape;3928;p281"/>
          <p:cNvCxnSpPr>
            <a:stCxn id="3925" idx="7"/>
            <a:endCxn id="3926" idx="5"/>
          </p:cNvCxnSpPr>
          <p:nvPr/>
        </p:nvCxnSpPr>
        <p:spPr>
          <a:xfrm rot="10800000">
            <a:off x="7366064" y="1354890"/>
            <a:ext cx="0" cy="689700"/>
          </a:xfrm>
          <a:prstGeom prst="straightConnector1">
            <a:avLst/>
          </a:prstGeom>
          <a:noFill/>
          <a:ln cap="flat" cmpd="sng" w="19050">
            <a:solidFill>
              <a:schemeClr val="dk2"/>
            </a:solidFill>
            <a:prstDash val="solid"/>
            <a:round/>
            <a:headEnd len="med" w="med" type="none"/>
            <a:tailEnd len="med" w="med" type="triangle"/>
          </a:ln>
        </p:spPr>
      </p:cxnSp>
      <p:cxnSp>
        <p:nvCxnSpPr>
          <p:cNvPr id="3929" name="Google Shape;3929;p281"/>
          <p:cNvCxnSpPr>
            <a:stCxn id="3926" idx="3"/>
            <a:endCxn id="3915" idx="7"/>
          </p:cNvCxnSpPr>
          <p:nvPr/>
        </p:nvCxnSpPr>
        <p:spPr>
          <a:xfrm flipH="1">
            <a:off x="5537336" y="1354960"/>
            <a:ext cx="1462800" cy="864000"/>
          </a:xfrm>
          <a:prstGeom prst="straightConnector1">
            <a:avLst/>
          </a:prstGeom>
          <a:noFill/>
          <a:ln cap="flat" cmpd="sng" w="19050">
            <a:solidFill>
              <a:schemeClr val="dk2"/>
            </a:solidFill>
            <a:prstDash val="solid"/>
            <a:round/>
            <a:headEnd len="med" w="med" type="none"/>
            <a:tailEnd len="med" w="med" type="triangle"/>
          </a:ln>
        </p:spPr>
      </p:cxnSp>
      <p:cxnSp>
        <p:nvCxnSpPr>
          <p:cNvPr id="3930" name="Google Shape;3930;p281"/>
          <p:cNvCxnSpPr>
            <a:stCxn id="3925" idx="3"/>
            <a:endCxn id="3913" idx="7"/>
          </p:cNvCxnSpPr>
          <p:nvPr/>
        </p:nvCxnSpPr>
        <p:spPr>
          <a:xfrm flipH="1">
            <a:off x="5593136" y="2421760"/>
            <a:ext cx="1407000" cy="1571400"/>
          </a:xfrm>
          <a:prstGeom prst="straightConnector1">
            <a:avLst/>
          </a:prstGeom>
          <a:noFill/>
          <a:ln cap="flat" cmpd="sng" w="19050">
            <a:solidFill>
              <a:schemeClr val="dk2"/>
            </a:solidFill>
            <a:prstDash val="solid"/>
            <a:round/>
            <a:headEnd len="med" w="med" type="none"/>
            <a:tailEnd len="med" w="med" type="triangle"/>
          </a:ln>
        </p:spPr>
      </p:cxnSp>
      <p:cxnSp>
        <p:nvCxnSpPr>
          <p:cNvPr id="3931" name="Google Shape;3931;p281"/>
          <p:cNvCxnSpPr>
            <a:stCxn id="3915" idx="2"/>
            <a:endCxn id="3914" idx="6"/>
          </p:cNvCxnSpPr>
          <p:nvPr/>
        </p:nvCxnSpPr>
        <p:spPr>
          <a:xfrm flipH="1">
            <a:off x="3381350" y="2407400"/>
            <a:ext cx="1714200" cy="70500"/>
          </a:xfrm>
          <a:prstGeom prst="straightConnector1">
            <a:avLst/>
          </a:prstGeom>
          <a:noFill/>
          <a:ln cap="flat" cmpd="sng" w="19050">
            <a:solidFill>
              <a:schemeClr val="dk2"/>
            </a:solidFill>
            <a:prstDash val="solid"/>
            <a:round/>
            <a:headEnd len="med" w="med" type="none"/>
            <a:tailEnd len="med" w="med" type="triangle"/>
          </a:ln>
        </p:spPr>
      </p:cxnSp>
      <p:sp>
        <p:nvSpPr>
          <p:cNvPr id="3932" name="Google Shape;3932;p281"/>
          <p:cNvSpPr/>
          <p:nvPr/>
        </p:nvSpPr>
        <p:spPr>
          <a:xfrm>
            <a:off x="2360847" y="271883"/>
            <a:ext cx="3562625" cy="3053225"/>
          </a:xfrm>
          <a:custGeom>
            <a:rect b="b" l="l" r="r" t="t"/>
            <a:pathLst>
              <a:path extrusionOk="0" h="122129" w="142505">
                <a:moveTo>
                  <a:pt x="98567" y="3138"/>
                </a:moveTo>
                <a:cubicBezTo>
                  <a:pt x="92490" y="3138"/>
                  <a:pt x="87080" y="7112"/>
                  <a:pt x="81369" y="9189"/>
                </a:cubicBezTo>
                <a:cubicBezTo>
                  <a:pt x="73202" y="12159"/>
                  <a:pt x="64808" y="15196"/>
                  <a:pt x="57801" y="20336"/>
                </a:cubicBezTo>
                <a:cubicBezTo>
                  <a:pt x="51864" y="24691"/>
                  <a:pt x="47802" y="31404"/>
                  <a:pt x="41558" y="35305"/>
                </a:cubicBezTo>
                <a:cubicBezTo>
                  <a:pt x="30548" y="42184"/>
                  <a:pt x="18504" y="49027"/>
                  <a:pt x="11302" y="59828"/>
                </a:cubicBezTo>
                <a:cubicBezTo>
                  <a:pt x="1789" y="74095"/>
                  <a:pt x="-6374" y="100577"/>
                  <a:pt x="7162" y="111104"/>
                </a:cubicBezTo>
                <a:cubicBezTo>
                  <a:pt x="19379" y="120605"/>
                  <a:pt x="36987" y="123156"/>
                  <a:pt x="52387" y="121614"/>
                </a:cubicBezTo>
                <a:cubicBezTo>
                  <a:pt x="58727" y="120979"/>
                  <a:pt x="64813" y="118414"/>
                  <a:pt x="71177" y="118111"/>
                </a:cubicBezTo>
                <a:cubicBezTo>
                  <a:pt x="92244" y="117109"/>
                  <a:pt x="119391" y="121879"/>
                  <a:pt x="133281" y="106008"/>
                </a:cubicBezTo>
                <a:cubicBezTo>
                  <a:pt x="142071" y="95965"/>
                  <a:pt x="140356" y="80127"/>
                  <a:pt x="141562" y="66835"/>
                </a:cubicBezTo>
                <a:cubicBezTo>
                  <a:pt x="143351" y="47125"/>
                  <a:pt x="143088" y="25617"/>
                  <a:pt x="134237" y="7915"/>
                </a:cubicBezTo>
                <a:cubicBezTo>
                  <a:pt x="128678" y="-3204"/>
                  <a:pt x="109352" y="-199"/>
                  <a:pt x="97293" y="2820"/>
                </a:cubicBezTo>
              </a:path>
            </a:pathLst>
          </a:custGeom>
          <a:noFill/>
          <a:ln cap="flat" cmpd="sng" w="28575">
            <a:solidFill>
              <a:schemeClr val="dk2"/>
            </a:solidFill>
            <a:prstDash val="solid"/>
            <a:round/>
            <a:headEnd len="med" w="med" type="none"/>
            <a:tailEnd len="med" w="med" type="none"/>
          </a:ln>
        </p:spPr>
      </p:sp>
      <p:sp>
        <p:nvSpPr>
          <p:cNvPr id="3933" name="Google Shape;3933;p281"/>
          <p:cNvSpPr/>
          <p:nvPr/>
        </p:nvSpPr>
        <p:spPr>
          <a:xfrm>
            <a:off x="6554998" y="598186"/>
            <a:ext cx="1232250" cy="2265650"/>
          </a:xfrm>
          <a:custGeom>
            <a:rect b="b" l="l" r="r" t="t"/>
            <a:pathLst>
              <a:path extrusionOk="0" h="90626" w="49290">
                <a:moveTo>
                  <a:pt x="29530" y="278"/>
                </a:moveTo>
                <a:cubicBezTo>
                  <a:pt x="21256" y="-758"/>
                  <a:pt x="10009" y="2055"/>
                  <a:pt x="6281" y="9514"/>
                </a:cubicBezTo>
                <a:cubicBezTo>
                  <a:pt x="-2932" y="27949"/>
                  <a:pt x="-1712" y="53405"/>
                  <a:pt x="8511" y="71299"/>
                </a:cubicBezTo>
                <a:cubicBezTo>
                  <a:pt x="12618" y="78488"/>
                  <a:pt x="16721" y="88082"/>
                  <a:pt x="24753" y="90090"/>
                </a:cubicBezTo>
                <a:cubicBezTo>
                  <a:pt x="29803" y="91352"/>
                  <a:pt x="36088" y="90292"/>
                  <a:pt x="40040" y="86905"/>
                </a:cubicBezTo>
                <a:cubicBezTo>
                  <a:pt x="45819" y="81952"/>
                  <a:pt x="47952" y="73429"/>
                  <a:pt x="48958" y="65885"/>
                </a:cubicBezTo>
                <a:cubicBezTo>
                  <a:pt x="50639" y="53273"/>
                  <a:pt x="45356" y="40648"/>
                  <a:pt x="42270" y="28304"/>
                </a:cubicBezTo>
                <a:cubicBezTo>
                  <a:pt x="39725" y="18125"/>
                  <a:pt x="37893" y="3593"/>
                  <a:pt x="27938" y="278"/>
                </a:cubicBezTo>
              </a:path>
            </a:pathLst>
          </a:custGeom>
          <a:noFill/>
          <a:ln cap="flat" cmpd="sng" w="28575">
            <a:solidFill>
              <a:schemeClr val="dk2"/>
            </a:solidFill>
            <a:prstDash val="solid"/>
            <a:round/>
            <a:headEnd len="med" w="med" type="none"/>
            <a:tailEnd len="med" w="med" type="none"/>
          </a:ln>
        </p:spPr>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pic>
        <p:nvPicPr>
          <p:cNvPr id="287" name="Google Shape;287;p39"/>
          <p:cNvPicPr preferRelativeResize="0"/>
          <p:nvPr/>
        </p:nvPicPr>
        <p:blipFill>
          <a:blip r:embed="rId3">
            <a:alphaModFix/>
          </a:blip>
          <a:stretch>
            <a:fillRect/>
          </a:stretch>
        </p:blipFill>
        <p:spPr>
          <a:xfrm>
            <a:off x="152400" y="152400"/>
            <a:ext cx="8839202" cy="4620715"/>
          </a:xfrm>
          <a:prstGeom prst="rect">
            <a:avLst/>
          </a:prstGeom>
          <a:noFill/>
          <a:ln>
            <a:noFill/>
          </a:ln>
        </p:spPr>
      </p:pic>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7" name="Shape 3937"/>
        <p:cNvGrpSpPr/>
        <p:nvPr/>
      </p:nvGrpSpPr>
      <p:grpSpPr>
        <a:xfrm>
          <a:off x="0" y="0"/>
          <a:ext cx="0" cy="0"/>
          <a:chOff x="0" y="0"/>
          <a:chExt cx="0" cy="0"/>
        </a:xfrm>
      </p:grpSpPr>
      <p:sp>
        <p:nvSpPr>
          <p:cNvPr id="3938" name="Google Shape;3938;p282"/>
          <p:cNvSpPr/>
          <p:nvPr/>
        </p:nvSpPr>
        <p:spPr>
          <a:xfrm>
            <a:off x="3319975" y="1549075"/>
            <a:ext cx="517500" cy="5334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282"/>
          <p:cNvSpPr/>
          <p:nvPr/>
        </p:nvSpPr>
        <p:spPr>
          <a:xfrm>
            <a:off x="3352975" y="442475"/>
            <a:ext cx="517500" cy="533400"/>
          </a:xfrm>
          <a:prstGeom prst="ellipse">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282"/>
          <p:cNvSpPr/>
          <p:nvPr/>
        </p:nvSpPr>
        <p:spPr>
          <a:xfrm>
            <a:off x="4572000" y="2518250"/>
            <a:ext cx="517500" cy="5334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282"/>
          <p:cNvSpPr/>
          <p:nvPr/>
        </p:nvSpPr>
        <p:spPr>
          <a:xfrm>
            <a:off x="2802475" y="2735275"/>
            <a:ext cx="517500" cy="533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282"/>
          <p:cNvSpPr/>
          <p:nvPr/>
        </p:nvSpPr>
        <p:spPr>
          <a:xfrm>
            <a:off x="4741750" y="1204475"/>
            <a:ext cx="517500" cy="5334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43" name="Google Shape;3943;p282"/>
          <p:cNvCxnSpPr>
            <a:stCxn id="3942" idx="2"/>
            <a:endCxn id="3938" idx="6"/>
          </p:cNvCxnSpPr>
          <p:nvPr/>
        </p:nvCxnSpPr>
        <p:spPr>
          <a:xfrm flipH="1">
            <a:off x="3837550" y="1471175"/>
            <a:ext cx="904200" cy="344700"/>
          </a:xfrm>
          <a:prstGeom prst="straightConnector1">
            <a:avLst/>
          </a:prstGeom>
          <a:noFill/>
          <a:ln cap="flat" cmpd="sng" w="28575">
            <a:solidFill>
              <a:schemeClr val="dk2"/>
            </a:solidFill>
            <a:prstDash val="solid"/>
            <a:round/>
            <a:headEnd len="med" w="med" type="none"/>
            <a:tailEnd len="med" w="med" type="triangle"/>
          </a:ln>
        </p:spPr>
      </p:cxnSp>
      <p:cxnSp>
        <p:nvCxnSpPr>
          <p:cNvPr id="3944" name="Google Shape;3944;p282"/>
          <p:cNvCxnSpPr>
            <a:stCxn id="3938" idx="3"/>
            <a:endCxn id="3941" idx="0"/>
          </p:cNvCxnSpPr>
          <p:nvPr/>
        </p:nvCxnSpPr>
        <p:spPr>
          <a:xfrm flipH="1">
            <a:off x="3061261" y="2004360"/>
            <a:ext cx="334500" cy="730800"/>
          </a:xfrm>
          <a:prstGeom prst="straightConnector1">
            <a:avLst/>
          </a:prstGeom>
          <a:noFill/>
          <a:ln cap="flat" cmpd="sng" w="28575">
            <a:solidFill>
              <a:schemeClr val="dk2"/>
            </a:solidFill>
            <a:prstDash val="solid"/>
            <a:round/>
            <a:headEnd len="med" w="med" type="none"/>
            <a:tailEnd len="med" w="med" type="triangle"/>
          </a:ln>
        </p:spPr>
      </p:cxnSp>
      <p:cxnSp>
        <p:nvCxnSpPr>
          <p:cNvPr id="3945" name="Google Shape;3945;p282"/>
          <p:cNvCxnSpPr>
            <a:endCxn id="3938" idx="0"/>
          </p:cNvCxnSpPr>
          <p:nvPr/>
        </p:nvCxnSpPr>
        <p:spPr>
          <a:xfrm flipH="1">
            <a:off x="3578725" y="975775"/>
            <a:ext cx="33000" cy="573300"/>
          </a:xfrm>
          <a:prstGeom prst="straightConnector1">
            <a:avLst/>
          </a:prstGeom>
          <a:noFill/>
          <a:ln cap="flat" cmpd="sng" w="28575">
            <a:solidFill>
              <a:schemeClr val="dk2"/>
            </a:solidFill>
            <a:prstDash val="solid"/>
            <a:round/>
            <a:headEnd len="med" w="med" type="none"/>
            <a:tailEnd len="med" w="med" type="triangle"/>
          </a:ln>
        </p:spPr>
      </p:cxnSp>
      <p:cxnSp>
        <p:nvCxnSpPr>
          <p:cNvPr id="3946" name="Google Shape;3946;p282"/>
          <p:cNvCxnSpPr>
            <a:stCxn id="3938" idx="5"/>
            <a:endCxn id="3940" idx="1"/>
          </p:cNvCxnSpPr>
          <p:nvPr/>
        </p:nvCxnSpPr>
        <p:spPr>
          <a:xfrm>
            <a:off x="3761689" y="2004360"/>
            <a:ext cx="886200" cy="591900"/>
          </a:xfrm>
          <a:prstGeom prst="straightConnector1">
            <a:avLst/>
          </a:prstGeom>
          <a:noFill/>
          <a:ln cap="flat" cmpd="sng" w="28575">
            <a:solidFill>
              <a:schemeClr val="dk2"/>
            </a:solidFill>
            <a:prstDash val="solid"/>
            <a:round/>
            <a:headEnd len="med" w="med" type="none"/>
            <a:tailEnd len="med" w="med" type="triangle"/>
          </a:ln>
        </p:spPr>
      </p:cxnSp>
      <p:cxnSp>
        <p:nvCxnSpPr>
          <p:cNvPr id="3947" name="Google Shape;3947;p282"/>
          <p:cNvCxnSpPr>
            <a:stCxn id="3942" idx="4"/>
            <a:endCxn id="3940" idx="0"/>
          </p:cNvCxnSpPr>
          <p:nvPr/>
        </p:nvCxnSpPr>
        <p:spPr>
          <a:xfrm flipH="1">
            <a:off x="4830700" y="1737875"/>
            <a:ext cx="169800" cy="780300"/>
          </a:xfrm>
          <a:prstGeom prst="straightConnector1">
            <a:avLst/>
          </a:prstGeom>
          <a:noFill/>
          <a:ln cap="flat" cmpd="sng" w="28575">
            <a:solidFill>
              <a:schemeClr val="dk2"/>
            </a:solidFill>
            <a:prstDash val="solid"/>
            <a:round/>
            <a:headEnd len="med" w="med" type="none"/>
            <a:tailEnd len="med" w="med" type="triangle"/>
          </a:ln>
        </p:spPr>
      </p:cxnSp>
      <p:cxnSp>
        <p:nvCxnSpPr>
          <p:cNvPr id="3948" name="Google Shape;3948;p282"/>
          <p:cNvCxnSpPr>
            <a:stCxn id="3940" idx="2"/>
            <a:endCxn id="3941" idx="6"/>
          </p:cNvCxnSpPr>
          <p:nvPr/>
        </p:nvCxnSpPr>
        <p:spPr>
          <a:xfrm flipH="1">
            <a:off x="3320100" y="2784950"/>
            <a:ext cx="1251900" cy="216900"/>
          </a:xfrm>
          <a:prstGeom prst="straightConnector1">
            <a:avLst/>
          </a:prstGeom>
          <a:noFill/>
          <a:ln cap="flat" cmpd="sng" w="28575">
            <a:solidFill>
              <a:schemeClr val="dk2"/>
            </a:solidFill>
            <a:prstDash val="solid"/>
            <a:round/>
            <a:headEnd len="med" w="med" type="none"/>
            <a:tailEnd len="med" w="med" type="triangle"/>
          </a:ln>
        </p:spPr>
      </p:cxnSp>
      <p:sp>
        <p:nvSpPr>
          <p:cNvPr id="3949" name="Google Shape;3949;p282"/>
          <p:cNvSpPr txBox="1"/>
          <p:nvPr/>
        </p:nvSpPr>
        <p:spPr>
          <a:xfrm>
            <a:off x="6250225" y="1624275"/>
            <a:ext cx="2301000" cy="17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DAG of strongly connected components</a:t>
            </a:r>
            <a:endParaRPr sz="2400"/>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3" name="Shape 3953"/>
        <p:cNvGrpSpPr/>
        <p:nvPr/>
      </p:nvGrpSpPr>
      <p:grpSpPr>
        <a:xfrm>
          <a:off x="0" y="0"/>
          <a:ext cx="0" cy="0"/>
          <a:chOff x="0" y="0"/>
          <a:chExt cx="0" cy="0"/>
        </a:xfrm>
      </p:grpSpPr>
      <p:sp>
        <p:nvSpPr>
          <p:cNvPr id="3954" name="Google Shape;3954;p28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Given a directed graph G, is it </a:t>
            </a:r>
            <a:r>
              <a:rPr lang="en">
                <a:solidFill>
                  <a:srgbClr val="A61C00"/>
                </a:solidFill>
              </a:rPr>
              <a:t>strongly connected</a:t>
            </a:r>
            <a:r>
              <a:rPr lang="en"/>
              <a:t>?</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8" name="Shape 3958"/>
        <p:cNvGrpSpPr/>
        <p:nvPr/>
      </p:nvGrpSpPr>
      <p:grpSpPr>
        <a:xfrm>
          <a:off x="0" y="0"/>
          <a:ext cx="0" cy="0"/>
          <a:chOff x="0" y="0"/>
          <a:chExt cx="0" cy="0"/>
        </a:xfrm>
      </p:grpSpPr>
      <p:sp>
        <p:nvSpPr>
          <p:cNvPr id="3959" name="Google Shape;3959;p284"/>
          <p:cNvSpPr/>
          <p:nvPr/>
        </p:nvSpPr>
        <p:spPr>
          <a:xfrm>
            <a:off x="1173850" y="1162475"/>
            <a:ext cx="422100" cy="42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3960" name="Google Shape;3960;p284"/>
          <p:cNvSpPr/>
          <p:nvPr/>
        </p:nvSpPr>
        <p:spPr>
          <a:xfrm>
            <a:off x="3155050" y="1162475"/>
            <a:ext cx="422100" cy="42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3961" name="Google Shape;3961;p284"/>
          <p:cNvSpPr/>
          <p:nvPr/>
        </p:nvSpPr>
        <p:spPr>
          <a:xfrm>
            <a:off x="1173850" y="3067475"/>
            <a:ext cx="422100" cy="42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3962" name="Google Shape;3962;p284"/>
          <p:cNvSpPr/>
          <p:nvPr/>
        </p:nvSpPr>
        <p:spPr>
          <a:xfrm>
            <a:off x="3155050" y="3067475"/>
            <a:ext cx="422100" cy="42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cxnSp>
        <p:nvCxnSpPr>
          <p:cNvPr id="3963" name="Google Shape;3963;p284"/>
          <p:cNvCxnSpPr>
            <a:stCxn id="3959" idx="4"/>
            <a:endCxn id="3961" idx="0"/>
          </p:cNvCxnSpPr>
          <p:nvPr/>
        </p:nvCxnSpPr>
        <p:spPr>
          <a:xfrm>
            <a:off x="1384900" y="1584575"/>
            <a:ext cx="0" cy="1482900"/>
          </a:xfrm>
          <a:prstGeom prst="straightConnector1">
            <a:avLst/>
          </a:prstGeom>
          <a:noFill/>
          <a:ln cap="flat" cmpd="sng" w="38100">
            <a:solidFill>
              <a:schemeClr val="dk2"/>
            </a:solidFill>
            <a:prstDash val="solid"/>
            <a:round/>
            <a:headEnd len="med" w="med" type="none"/>
            <a:tailEnd len="med" w="med" type="triangle"/>
          </a:ln>
        </p:spPr>
      </p:cxnSp>
      <p:cxnSp>
        <p:nvCxnSpPr>
          <p:cNvPr id="3964" name="Google Shape;3964;p284"/>
          <p:cNvCxnSpPr>
            <a:endCxn id="3962" idx="2"/>
          </p:cNvCxnSpPr>
          <p:nvPr/>
        </p:nvCxnSpPr>
        <p:spPr>
          <a:xfrm>
            <a:off x="1595950" y="3278525"/>
            <a:ext cx="1559100" cy="0"/>
          </a:xfrm>
          <a:prstGeom prst="straightConnector1">
            <a:avLst/>
          </a:prstGeom>
          <a:noFill/>
          <a:ln cap="flat" cmpd="sng" w="38100">
            <a:solidFill>
              <a:schemeClr val="dk2"/>
            </a:solidFill>
            <a:prstDash val="solid"/>
            <a:round/>
            <a:headEnd len="med" w="med" type="none"/>
            <a:tailEnd len="med" w="med" type="triangle"/>
          </a:ln>
        </p:spPr>
      </p:cxnSp>
      <p:cxnSp>
        <p:nvCxnSpPr>
          <p:cNvPr id="3965" name="Google Shape;3965;p284"/>
          <p:cNvCxnSpPr>
            <a:stCxn id="3962" idx="0"/>
            <a:endCxn id="3960" idx="4"/>
          </p:cNvCxnSpPr>
          <p:nvPr/>
        </p:nvCxnSpPr>
        <p:spPr>
          <a:xfrm rot="10800000">
            <a:off x="3366100" y="1584575"/>
            <a:ext cx="0" cy="1482900"/>
          </a:xfrm>
          <a:prstGeom prst="straightConnector1">
            <a:avLst/>
          </a:prstGeom>
          <a:noFill/>
          <a:ln cap="flat" cmpd="sng" w="38100">
            <a:solidFill>
              <a:schemeClr val="dk2"/>
            </a:solidFill>
            <a:prstDash val="solid"/>
            <a:round/>
            <a:headEnd len="med" w="med" type="none"/>
            <a:tailEnd len="med" w="med" type="triangle"/>
          </a:ln>
        </p:spPr>
      </p:cxnSp>
      <p:cxnSp>
        <p:nvCxnSpPr>
          <p:cNvPr id="3966" name="Google Shape;3966;p284"/>
          <p:cNvCxnSpPr>
            <a:stCxn id="3960" idx="2"/>
            <a:endCxn id="3959" idx="6"/>
          </p:cNvCxnSpPr>
          <p:nvPr/>
        </p:nvCxnSpPr>
        <p:spPr>
          <a:xfrm rot="10800000">
            <a:off x="1595950" y="1373525"/>
            <a:ext cx="1559100" cy="0"/>
          </a:xfrm>
          <a:prstGeom prst="straightConnector1">
            <a:avLst/>
          </a:prstGeom>
          <a:noFill/>
          <a:ln cap="flat" cmpd="sng" w="38100">
            <a:solidFill>
              <a:schemeClr val="dk2"/>
            </a:solidFill>
            <a:prstDash val="solid"/>
            <a:round/>
            <a:headEnd len="med" w="med" type="none"/>
            <a:tailEnd len="med" w="med" type="triangle"/>
          </a:ln>
        </p:spPr>
      </p:cxnSp>
      <p:sp>
        <p:nvSpPr>
          <p:cNvPr id="3967" name="Google Shape;3967;p284"/>
          <p:cNvSpPr/>
          <p:nvPr/>
        </p:nvSpPr>
        <p:spPr>
          <a:xfrm>
            <a:off x="5060050" y="1162475"/>
            <a:ext cx="422100" cy="42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3968" name="Google Shape;3968;p284"/>
          <p:cNvSpPr/>
          <p:nvPr/>
        </p:nvSpPr>
        <p:spPr>
          <a:xfrm>
            <a:off x="7041250" y="1162475"/>
            <a:ext cx="422100" cy="42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3969" name="Google Shape;3969;p284"/>
          <p:cNvSpPr/>
          <p:nvPr/>
        </p:nvSpPr>
        <p:spPr>
          <a:xfrm>
            <a:off x="5060050" y="3067475"/>
            <a:ext cx="422100" cy="42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3970" name="Google Shape;3970;p284"/>
          <p:cNvSpPr/>
          <p:nvPr/>
        </p:nvSpPr>
        <p:spPr>
          <a:xfrm>
            <a:off x="7041250" y="3067475"/>
            <a:ext cx="422100" cy="42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cxnSp>
        <p:nvCxnSpPr>
          <p:cNvPr id="3971" name="Google Shape;3971;p284"/>
          <p:cNvCxnSpPr>
            <a:stCxn id="3967" idx="4"/>
            <a:endCxn id="3969" idx="0"/>
          </p:cNvCxnSpPr>
          <p:nvPr/>
        </p:nvCxnSpPr>
        <p:spPr>
          <a:xfrm>
            <a:off x="5271100" y="1584575"/>
            <a:ext cx="0" cy="1482900"/>
          </a:xfrm>
          <a:prstGeom prst="straightConnector1">
            <a:avLst/>
          </a:prstGeom>
          <a:noFill/>
          <a:ln cap="flat" cmpd="sng" w="38100">
            <a:solidFill>
              <a:schemeClr val="dk2"/>
            </a:solidFill>
            <a:prstDash val="solid"/>
            <a:round/>
            <a:headEnd len="med" w="med" type="none"/>
            <a:tailEnd len="med" w="med" type="triangle"/>
          </a:ln>
        </p:spPr>
      </p:cxnSp>
      <p:cxnSp>
        <p:nvCxnSpPr>
          <p:cNvPr id="3972" name="Google Shape;3972;p284"/>
          <p:cNvCxnSpPr>
            <a:endCxn id="3970" idx="2"/>
          </p:cNvCxnSpPr>
          <p:nvPr/>
        </p:nvCxnSpPr>
        <p:spPr>
          <a:xfrm>
            <a:off x="5482150" y="3278525"/>
            <a:ext cx="1559100" cy="0"/>
          </a:xfrm>
          <a:prstGeom prst="straightConnector1">
            <a:avLst/>
          </a:prstGeom>
          <a:noFill/>
          <a:ln cap="flat" cmpd="sng" w="38100">
            <a:solidFill>
              <a:schemeClr val="dk2"/>
            </a:solidFill>
            <a:prstDash val="solid"/>
            <a:round/>
            <a:headEnd len="med" w="med" type="none"/>
            <a:tailEnd len="med" w="med" type="triangle"/>
          </a:ln>
        </p:spPr>
      </p:cxnSp>
      <p:cxnSp>
        <p:nvCxnSpPr>
          <p:cNvPr id="3973" name="Google Shape;3973;p284"/>
          <p:cNvCxnSpPr>
            <a:stCxn id="3970" idx="0"/>
            <a:endCxn id="3968" idx="4"/>
          </p:cNvCxnSpPr>
          <p:nvPr/>
        </p:nvCxnSpPr>
        <p:spPr>
          <a:xfrm rot="10800000">
            <a:off x="7252300" y="1584575"/>
            <a:ext cx="0" cy="1482900"/>
          </a:xfrm>
          <a:prstGeom prst="straightConnector1">
            <a:avLst/>
          </a:prstGeom>
          <a:noFill/>
          <a:ln cap="flat" cmpd="sng" w="38100">
            <a:solidFill>
              <a:schemeClr val="dk2"/>
            </a:solidFill>
            <a:prstDash val="solid"/>
            <a:round/>
            <a:headEnd len="med" w="med" type="none"/>
            <a:tailEnd len="med" w="med" type="triangle"/>
          </a:ln>
        </p:spPr>
      </p:cxnSp>
      <p:cxnSp>
        <p:nvCxnSpPr>
          <p:cNvPr id="3974" name="Google Shape;3974;p284"/>
          <p:cNvCxnSpPr>
            <a:stCxn id="3967" idx="6"/>
            <a:endCxn id="3968" idx="2"/>
          </p:cNvCxnSpPr>
          <p:nvPr/>
        </p:nvCxnSpPr>
        <p:spPr>
          <a:xfrm>
            <a:off x="5482150" y="1373525"/>
            <a:ext cx="1559100" cy="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8" name="Shape 3978"/>
        <p:cNvGrpSpPr/>
        <p:nvPr/>
      </p:nvGrpSpPr>
      <p:grpSpPr>
        <a:xfrm>
          <a:off x="0" y="0"/>
          <a:ext cx="0" cy="0"/>
          <a:chOff x="0" y="0"/>
          <a:chExt cx="0" cy="0"/>
        </a:xfrm>
      </p:grpSpPr>
      <p:sp>
        <p:nvSpPr>
          <p:cNvPr id="3979" name="Google Shape;3979;p285"/>
          <p:cNvSpPr/>
          <p:nvPr/>
        </p:nvSpPr>
        <p:spPr>
          <a:xfrm>
            <a:off x="945250" y="1162475"/>
            <a:ext cx="422100" cy="42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3980" name="Google Shape;3980;p285"/>
          <p:cNvSpPr/>
          <p:nvPr/>
        </p:nvSpPr>
        <p:spPr>
          <a:xfrm>
            <a:off x="2926450" y="1162475"/>
            <a:ext cx="422100" cy="42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3981" name="Google Shape;3981;p285"/>
          <p:cNvSpPr/>
          <p:nvPr/>
        </p:nvSpPr>
        <p:spPr>
          <a:xfrm>
            <a:off x="945250" y="3067475"/>
            <a:ext cx="422100" cy="42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3982" name="Google Shape;3982;p285"/>
          <p:cNvSpPr/>
          <p:nvPr/>
        </p:nvSpPr>
        <p:spPr>
          <a:xfrm>
            <a:off x="2926450" y="3067475"/>
            <a:ext cx="422100" cy="42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cxnSp>
        <p:nvCxnSpPr>
          <p:cNvPr id="3983" name="Google Shape;3983;p285"/>
          <p:cNvCxnSpPr>
            <a:stCxn id="3979" idx="4"/>
            <a:endCxn id="3981" idx="0"/>
          </p:cNvCxnSpPr>
          <p:nvPr/>
        </p:nvCxnSpPr>
        <p:spPr>
          <a:xfrm>
            <a:off x="1156300" y="1584575"/>
            <a:ext cx="0" cy="1482900"/>
          </a:xfrm>
          <a:prstGeom prst="straightConnector1">
            <a:avLst/>
          </a:prstGeom>
          <a:noFill/>
          <a:ln cap="flat" cmpd="sng" w="38100">
            <a:solidFill>
              <a:schemeClr val="dk2"/>
            </a:solidFill>
            <a:prstDash val="solid"/>
            <a:round/>
            <a:headEnd len="med" w="med" type="none"/>
            <a:tailEnd len="med" w="med" type="triangle"/>
          </a:ln>
        </p:spPr>
      </p:cxnSp>
      <p:cxnSp>
        <p:nvCxnSpPr>
          <p:cNvPr id="3984" name="Google Shape;3984;p285"/>
          <p:cNvCxnSpPr>
            <a:endCxn id="3982" idx="2"/>
          </p:cNvCxnSpPr>
          <p:nvPr/>
        </p:nvCxnSpPr>
        <p:spPr>
          <a:xfrm>
            <a:off x="1367350" y="3278525"/>
            <a:ext cx="1559100" cy="0"/>
          </a:xfrm>
          <a:prstGeom prst="straightConnector1">
            <a:avLst/>
          </a:prstGeom>
          <a:noFill/>
          <a:ln cap="flat" cmpd="sng" w="38100">
            <a:solidFill>
              <a:schemeClr val="dk2"/>
            </a:solidFill>
            <a:prstDash val="solid"/>
            <a:round/>
            <a:headEnd len="med" w="med" type="none"/>
            <a:tailEnd len="med" w="med" type="triangle"/>
          </a:ln>
        </p:spPr>
      </p:cxnSp>
      <p:cxnSp>
        <p:nvCxnSpPr>
          <p:cNvPr id="3985" name="Google Shape;3985;p285"/>
          <p:cNvCxnSpPr>
            <a:stCxn id="3979" idx="6"/>
            <a:endCxn id="3980" idx="2"/>
          </p:cNvCxnSpPr>
          <p:nvPr/>
        </p:nvCxnSpPr>
        <p:spPr>
          <a:xfrm>
            <a:off x="1367350" y="1373525"/>
            <a:ext cx="1559100" cy="0"/>
          </a:xfrm>
          <a:prstGeom prst="straightConnector1">
            <a:avLst/>
          </a:prstGeom>
          <a:noFill/>
          <a:ln cap="flat" cmpd="sng" w="38100">
            <a:solidFill>
              <a:schemeClr val="dk2"/>
            </a:solidFill>
            <a:prstDash val="solid"/>
            <a:round/>
            <a:headEnd len="med" w="med" type="none"/>
            <a:tailEnd len="med" w="med" type="triangle"/>
          </a:ln>
        </p:spPr>
      </p:cxnSp>
      <p:cxnSp>
        <p:nvCxnSpPr>
          <p:cNvPr id="3986" name="Google Shape;3986;p285"/>
          <p:cNvCxnSpPr>
            <a:stCxn id="3980" idx="4"/>
            <a:endCxn id="3982" idx="0"/>
          </p:cNvCxnSpPr>
          <p:nvPr/>
        </p:nvCxnSpPr>
        <p:spPr>
          <a:xfrm>
            <a:off x="3137500" y="1584575"/>
            <a:ext cx="0" cy="1482900"/>
          </a:xfrm>
          <a:prstGeom prst="straightConnector1">
            <a:avLst/>
          </a:prstGeom>
          <a:noFill/>
          <a:ln cap="flat" cmpd="sng" w="38100">
            <a:solidFill>
              <a:schemeClr val="dk2"/>
            </a:solidFill>
            <a:prstDash val="solid"/>
            <a:round/>
            <a:headEnd len="med" w="med" type="none"/>
            <a:tailEnd len="med" w="med" type="triangle"/>
          </a:ln>
        </p:spPr>
      </p:cxnSp>
      <p:sp>
        <p:nvSpPr>
          <p:cNvPr id="3987" name="Google Shape;3987;p285"/>
          <p:cNvSpPr/>
          <p:nvPr/>
        </p:nvSpPr>
        <p:spPr>
          <a:xfrm>
            <a:off x="5517250" y="400475"/>
            <a:ext cx="422100" cy="42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3988" name="Google Shape;3988;p285"/>
          <p:cNvSpPr/>
          <p:nvPr/>
        </p:nvSpPr>
        <p:spPr>
          <a:xfrm>
            <a:off x="7498450" y="400475"/>
            <a:ext cx="422100" cy="42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3989" name="Google Shape;3989;p285"/>
          <p:cNvSpPr/>
          <p:nvPr/>
        </p:nvSpPr>
        <p:spPr>
          <a:xfrm>
            <a:off x="5517250" y="2305475"/>
            <a:ext cx="422100" cy="42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3990" name="Google Shape;3990;p285"/>
          <p:cNvSpPr/>
          <p:nvPr/>
        </p:nvSpPr>
        <p:spPr>
          <a:xfrm>
            <a:off x="7498450" y="2305475"/>
            <a:ext cx="422100" cy="42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cxnSp>
        <p:nvCxnSpPr>
          <p:cNvPr id="3991" name="Google Shape;3991;p285"/>
          <p:cNvCxnSpPr>
            <a:stCxn id="3987" idx="4"/>
            <a:endCxn id="3989" idx="0"/>
          </p:cNvCxnSpPr>
          <p:nvPr/>
        </p:nvCxnSpPr>
        <p:spPr>
          <a:xfrm>
            <a:off x="5728300" y="822575"/>
            <a:ext cx="0" cy="1482900"/>
          </a:xfrm>
          <a:prstGeom prst="straightConnector1">
            <a:avLst/>
          </a:prstGeom>
          <a:noFill/>
          <a:ln cap="flat" cmpd="sng" w="38100">
            <a:solidFill>
              <a:schemeClr val="dk2"/>
            </a:solidFill>
            <a:prstDash val="solid"/>
            <a:round/>
            <a:headEnd len="med" w="med" type="none"/>
            <a:tailEnd len="med" w="med" type="triangle"/>
          </a:ln>
        </p:spPr>
      </p:cxnSp>
      <p:cxnSp>
        <p:nvCxnSpPr>
          <p:cNvPr id="3992" name="Google Shape;3992;p285"/>
          <p:cNvCxnSpPr>
            <a:endCxn id="3990" idx="2"/>
          </p:cNvCxnSpPr>
          <p:nvPr/>
        </p:nvCxnSpPr>
        <p:spPr>
          <a:xfrm>
            <a:off x="5939350" y="2516525"/>
            <a:ext cx="1559100" cy="0"/>
          </a:xfrm>
          <a:prstGeom prst="straightConnector1">
            <a:avLst/>
          </a:prstGeom>
          <a:noFill/>
          <a:ln cap="flat" cmpd="sng" w="38100">
            <a:solidFill>
              <a:schemeClr val="dk2"/>
            </a:solidFill>
            <a:prstDash val="solid"/>
            <a:round/>
            <a:headEnd len="med" w="med" type="none"/>
            <a:tailEnd len="med" w="med" type="triangle"/>
          </a:ln>
        </p:spPr>
      </p:cxnSp>
      <p:cxnSp>
        <p:nvCxnSpPr>
          <p:cNvPr id="3993" name="Google Shape;3993;p285"/>
          <p:cNvCxnSpPr>
            <a:stCxn id="3990" idx="0"/>
            <a:endCxn id="3988" idx="4"/>
          </p:cNvCxnSpPr>
          <p:nvPr/>
        </p:nvCxnSpPr>
        <p:spPr>
          <a:xfrm rot="10800000">
            <a:off x="7709500" y="822575"/>
            <a:ext cx="0" cy="1482900"/>
          </a:xfrm>
          <a:prstGeom prst="straightConnector1">
            <a:avLst/>
          </a:prstGeom>
          <a:noFill/>
          <a:ln cap="flat" cmpd="sng" w="38100">
            <a:solidFill>
              <a:schemeClr val="dk2"/>
            </a:solidFill>
            <a:prstDash val="solid"/>
            <a:round/>
            <a:headEnd len="med" w="med" type="none"/>
            <a:tailEnd len="med" w="med" type="triangle"/>
          </a:ln>
        </p:spPr>
      </p:cxnSp>
      <p:cxnSp>
        <p:nvCxnSpPr>
          <p:cNvPr id="3994" name="Google Shape;3994;p285"/>
          <p:cNvCxnSpPr>
            <a:stCxn id="3988" idx="2"/>
            <a:endCxn id="3987" idx="6"/>
          </p:cNvCxnSpPr>
          <p:nvPr/>
        </p:nvCxnSpPr>
        <p:spPr>
          <a:xfrm rot="10800000">
            <a:off x="5939350" y="611525"/>
            <a:ext cx="1559100" cy="0"/>
          </a:xfrm>
          <a:prstGeom prst="straightConnector1">
            <a:avLst/>
          </a:prstGeom>
          <a:noFill/>
          <a:ln cap="flat" cmpd="sng" w="38100">
            <a:solidFill>
              <a:schemeClr val="dk2"/>
            </a:solidFill>
            <a:prstDash val="solid"/>
            <a:round/>
            <a:headEnd len="med" w="med" type="none"/>
            <a:tailEnd len="med" w="med" type="triangle"/>
          </a:ln>
        </p:spPr>
      </p:cxnSp>
      <p:sp>
        <p:nvSpPr>
          <p:cNvPr id="3995" name="Google Shape;3995;p285"/>
          <p:cNvSpPr/>
          <p:nvPr/>
        </p:nvSpPr>
        <p:spPr>
          <a:xfrm>
            <a:off x="7498450" y="4134275"/>
            <a:ext cx="422100" cy="42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3996" name="Google Shape;3996;p285"/>
          <p:cNvSpPr/>
          <p:nvPr/>
        </p:nvSpPr>
        <p:spPr>
          <a:xfrm>
            <a:off x="5517250" y="4134275"/>
            <a:ext cx="422100" cy="42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3997" name="Google Shape;3997;p285"/>
          <p:cNvCxnSpPr>
            <a:stCxn id="3990" idx="4"/>
            <a:endCxn id="3995" idx="0"/>
          </p:cNvCxnSpPr>
          <p:nvPr/>
        </p:nvCxnSpPr>
        <p:spPr>
          <a:xfrm>
            <a:off x="7709500" y="2727575"/>
            <a:ext cx="0" cy="1406700"/>
          </a:xfrm>
          <a:prstGeom prst="straightConnector1">
            <a:avLst/>
          </a:prstGeom>
          <a:noFill/>
          <a:ln cap="flat" cmpd="sng" w="38100">
            <a:solidFill>
              <a:schemeClr val="dk2"/>
            </a:solidFill>
            <a:prstDash val="solid"/>
            <a:round/>
            <a:headEnd len="med" w="med" type="none"/>
            <a:tailEnd len="med" w="med" type="triangle"/>
          </a:ln>
        </p:spPr>
      </p:cxnSp>
      <p:cxnSp>
        <p:nvCxnSpPr>
          <p:cNvPr id="3998" name="Google Shape;3998;p285"/>
          <p:cNvCxnSpPr>
            <a:stCxn id="3995" idx="2"/>
            <a:endCxn id="3996" idx="6"/>
          </p:cNvCxnSpPr>
          <p:nvPr/>
        </p:nvCxnSpPr>
        <p:spPr>
          <a:xfrm rot="10800000">
            <a:off x="5939350" y="4345325"/>
            <a:ext cx="1559100" cy="0"/>
          </a:xfrm>
          <a:prstGeom prst="straightConnector1">
            <a:avLst/>
          </a:prstGeom>
          <a:noFill/>
          <a:ln cap="flat" cmpd="sng" w="38100">
            <a:solidFill>
              <a:schemeClr val="dk2"/>
            </a:solidFill>
            <a:prstDash val="solid"/>
            <a:round/>
            <a:headEnd len="med" w="med" type="none"/>
            <a:tailEnd len="med" w="med" type="triangle"/>
          </a:ln>
        </p:spPr>
      </p:cxnSp>
      <p:cxnSp>
        <p:nvCxnSpPr>
          <p:cNvPr id="3999" name="Google Shape;3999;p285"/>
          <p:cNvCxnSpPr>
            <a:endCxn id="3989" idx="4"/>
          </p:cNvCxnSpPr>
          <p:nvPr/>
        </p:nvCxnSpPr>
        <p:spPr>
          <a:xfrm rot="10800000">
            <a:off x="5728300" y="2727575"/>
            <a:ext cx="0" cy="14067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3" name="Shape 4003"/>
        <p:cNvGrpSpPr/>
        <p:nvPr/>
      </p:nvGrpSpPr>
      <p:grpSpPr>
        <a:xfrm>
          <a:off x="0" y="0"/>
          <a:ext cx="0" cy="0"/>
          <a:chOff x="0" y="0"/>
          <a:chExt cx="0" cy="0"/>
        </a:xfrm>
      </p:grpSpPr>
      <p:sp>
        <p:nvSpPr>
          <p:cNvPr id="4004" name="Google Shape;4004;p286"/>
          <p:cNvSpPr txBox="1"/>
          <p:nvPr>
            <p:ph type="title"/>
          </p:nvPr>
        </p:nvSpPr>
        <p:spPr>
          <a:xfrm>
            <a:off x="311700" y="302550"/>
            <a:ext cx="8520600" cy="410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If DFS(v) visits all vertices in G, there exists a path from v to every vertex in G.</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Suppose there also exists a path from every vertex in G to v. Is G strongly connected?</a:t>
            </a:r>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8" name="Shape 4008"/>
        <p:cNvGrpSpPr/>
        <p:nvPr/>
      </p:nvGrpSpPr>
      <p:grpSpPr>
        <a:xfrm>
          <a:off x="0" y="0"/>
          <a:ext cx="0" cy="0"/>
          <a:chOff x="0" y="0"/>
          <a:chExt cx="0" cy="0"/>
        </a:xfrm>
      </p:grpSpPr>
      <p:sp>
        <p:nvSpPr>
          <p:cNvPr id="4009" name="Google Shape;4009;p28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do we determine that there exists a path from every vertex in G to v?</a:t>
            </a:r>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3" name="Shape 4013"/>
        <p:cNvGrpSpPr/>
        <p:nvPr/>
      </p:nvGrpSpPr>
      <p:grpSpPr>
        <a:xfrm>
          <a:off x="0" y="0"/>
          <a:ext cx="0" cy="0"/>
          <a:chOff x="0" y="0"/>
          <a:chExt cx="0" cy="0"/>
        </a:xfrm>
      </p:grpSpPr>
      <p:sp>
        <p:nvSpPr>
          <p:cNvPr id="4014" name="Google Shape;4014;p28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 1: In reverse(G), there should exist a path from v to every vertex in G.</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8" name="Shape 4018"/>
        <p:cNvGrpSpPr/>
        <p:nvPr/>
      </p:nvGrpSpPr>
      <p:grpSpPr>
        <a:xfrm>
          <a:off x="0" y="0"/>
          <a:ext cx="0" cy="0"/>
          <a:chOff x="0" y="0"/>
          <a:chExt cx="0" cy="0"/>
        </a:xfrm>
      </p:grpSpPr>
      <p:sp>
        <p:nvSpPr>
          <p:cNvPr id="4019" name="Google Shape;4019;p28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 2: Use arrival times.</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3" name="Shape 4023"/>
        <p:cNvGrpSpPr/>
        <p:nvPr/>
      </p:nvGrpSpPr>
      <p:grpSpPr>
        <a:xfrm>
          <a:off x="0" y="0"/>
          <a:ext cx="0" cy="0"/>
          <a:chOff x="0" y="0"/>
          <a:chExt cx="0" cy="0"/>
        </a:xfrm>
      </p:grpSpPr>
      <p:sp>
        <p:nvSpPr>
          <p:cNvPr id="4024" name="Google Shape;4024;p29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There should exist an edge (back or cross) going out of every subtree. </a:t>
            </a:r>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8" name="Shape 4028"/>
        <p:cNvGrpSpPr/>
        <p:nvPr/>
      </p:nvGrpSpPr>
      <p:grpSpPr>
        <a:xfrm>
          <a:off x="0" y="0"/>
          <a:ext cx="0" cy="0"/>
          <a:chOff x="0" y="0"/>
          <a:chExt cx="0" cy="0"/>
        </a:xfrm>
      </p:grpSpPr>
      <p:sp>
        <p:nvSpPr>
          <p:cNvPr id="4029" name="Google Shape;4029;p29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Make DFS(v) return the node with the smallest arrival time to which there is an edge from the subtree rooted at v.</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Different word problems can map to the same graph problem. </a:t>
            </a:r>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3" name="Shape 4033"/>
        <p:cNvGrpSpPr/>
        <p:nvPr/>
      </p:nvGrpSpPr>
      <p:grpSpPr>
        <a:xfrm>
          <a:off x="0" y="0"/>
          <a:ext cx="0" cy="0"/>
          <a:chOff x="0" y="0"/>
          <a:chExt cx="0" cy="0"/>
        </a:xfrm>
      </p:grpSpPr>
      <p:sp>
        <p:nvSpPr>
          <p:cNvPr id="4034" name="Google Shape;4034;p292"/>
          <p:cNvSpPr txBox="1"/>
          <p:nvPr>
            <p:ph idx="4294967295" type="body"/>
          </p:nvPr>
        </p:nvSpPr>
        <p:spPr>
          <a:xfrm>
            <a:off x="181200" y="195700"/>
            <a:ext cx="8520600" cy="49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class Graph {</a:t>
            </a:r>
            <a:br>
              <a:rPr lang="en" sz="1400"/>
            </a:br>
            <a:r>
              <a:rPr lang="en" sz="1400"/>
              <a:t>  time = 0</a:t>
            </a:r>
            <a:br>
              <a:rPr lang="en" sz="1400"/>
            </a:br>
            <a:r>
              <a:rPr lang="en" sz="1400"/>
              <a:t>  //arr, dep are two arrays recording arrival and departure times of each vertex; initialized to -1</a:t>
            </a:r>
            <a:endParaRPr sz="1400"/>
          </a:p>
          <a:p>
            <a:pPr indent="0" lvl="0" marL="0" rtl="0" algn="l">
              <a:spcBef>
                <a:spcPts val="1600"/>
              </a:spcBef>
              <a:spcAft>
                <a:spcPts val="0"/>
              </a:spcAft>
              <a:buNone/>
            </a:pPr>
            <a:r>
              <a:rPr lang="en" sz="1400"/>
              <a:t>  void DFS(int v) {</a:t>
            </a:r>
            <a:br>
              <a:rPr lang="en" sz="1400"/>
            </a:br>
            <a:r>
              <a:rPr lang="en" sz="1400"/>
              <a:t>       visited[v] = 1</a:t>
            </a:r>
            <a:br>
              <a:rPr lang="en" sz="1400"/>
            </a:br>
            <a:r>
              <a:rPr lang="en" sz="1400"/>
              <a:t>       </a:t>
            </a:r>
            <a:r>
              <a:rPr b="1" lang="en" sz="1400"/>
              <a:t>arr[v] = time++</a:t>
            </a:r>
            <a:br>
              <a:rPr b="1" lang="en" sz="1400"/>
            </a:br>
            <a:r>
              <a:rPr lang="en" sz="1400"/>
              <a:t>       for w in adjList[v]:</a:t>
            </a:r>
            <a:br>
              <a:rPr lang="en" sz="1400"/>
            </a:br>
            <a:r>
              <a:rPr lang="en" sz="1400"/>
              <a:t>	   if visited[w] == 0:</a:t>
            </a:r>
            <a:br>
              <a:rPr lang="en" sz="1400"/>
            </a:br>
            <a:r>
              <a:rPr lang="en" sz="1400"/>
              <a:t>                   </a:t>
            </a:r>
            <a:r>
              <a:rPr lang="en" sz="1400">
                <a:solidFill>
                  <a:srgbClr val="38761D"/>
                </a:solidFill>
              </a:rPr>
              <a:t>// v,w is a tree edge</a:t>
            </a:r>
            <a:br>
              <a:rPr lang="en" sz="1400"/>
            </a:br>
            <a:r>
              <a:rPr lang="en" sz="1400"/>
              <a:t>                   DFS(w)</a:t>
            </a:r>
            <a:br>
              <a:rPr lang="en" sz="1400"/>
            </a:br>
            <a:r>
              <a:rPr lang="en" sz="1400"/>
              <a:t>            else: //visited[w] == 1 </a:t>
            </a:r>
            <a:br>
              <a:rPr lang="en" sz="1400"/>
            </a:br>
            <a:r>
              <a:rPr lang="en" sz="1400"/>
              <a:t>               </a:t>
            </a:r>
            <a:r>
              <a:rPr lang="en" sz="1400">
                <a:solidFill>
                  <a:srgbClr val="CC0000"/>
                </a:solidFill>
              </a:rPr>
              <a:t> </a:t>
            </a:r>
            <a:r>
              <a:rPr b="1" lang="en" sz="1400">
                <a:solidFill>
                  <a:srgbClr val="FF9900"/>
                </a:solidFill>
              </a:rPr>
              <a:t>if arr[v] &lt; arr[w] and dep[v] &gt; dep[w]:  </a:t>
            </a:r>
            <a:br>
              <a:rPr b="1" lang="en" sz="1400">
                <a:solidFill>
                  <a:srgbClr val="FF9900"/>
                </a:solidFill>
              </a:rPr>
            </a:br>
            <a:r>
              <a:rPr b="1" lang="en" sz="1400">
                <a:solidFill>
                  <a:srgbClr val="FF9900"/>
                </a:solidFill>
              </a:rPr>
              <a:t>                     //forward edge</a:t>
            </a:r>
            <a:br>
              <a:rPr lang="en" sz="1400">
                <a:solidFill>
                  <a:srgbClr val="CC0000"/>
                </a:solidFill>
              </a:rPr>
            </a:br>
            <a:r>
              <a:rPr lang="en" sz="1400"/>
              <a:t>              </a:t>
            </a:r>
            <a:r>
              <a:rPr lang="en" sz="1400">
                <a:solidFill>
                  <a:srgbClr val="BF9000"/>
                </a:solidFill>
              </a:rPr>
              <a:t>  </a:t>
            </a:r>
            <a:r>
              <a:rPr b="1" lang="en" sz="1400">
                <a:solidFill>
                  <a:srgbClr val="980000"/>
                </a:solidFill>
              </a:rPr>
              <a:t>if arr[v] &gt; arr[w] and dep[v] &lt; dep[w]:</a:t>
            </a:r>
            <a:br>
              <a:rPr b="1" lang="en" sz="1400">
                <a:solidFill>
                  <a:srgbClr val="980000"/>
                </a:solidFill>
              </a:rPr>
            </a:br>
            <a:r>
              <a:rPr b="1" lang="en" sz="1400">
                <a:solidFill>
                  <a:srgbClr val="980000"/>
                </a:solidFill>
              </a:rPr>
              <a:t>                     //back edge (but exclude edge to parent!)</a:t>
            </a:r>
            <a:br>
              <a:rPr lang="en" sz="1400">
                <a:solidFill>
                  <a:srgbClr val="BF9000"/>
                </a:solidFill>
              </a:rPr>
            </a:br>
            <a:r>
              <a:rPr lang="en" sz="1400"/>
              <a:t>	      </a:t>
            </a:r>
            <a:r>
              <a:rPr b="1" lang="en" sz="1400">
                <a:solidFill>
                  <a:srgbClr val="FF00FF"/>
                </a:solidFill>
              </a:rPr>
              <a:t> if arr[w] &lt; dep[w] &lt; arr[v] &lt; dep[v]:</a:t>
            </a:r>
            <a:br>
              <a:rPr b="1" lang="en" sz="1400">
                <a:solidFill>
                  <a:srgbClr val="FF00FF"/>
                </a:solidFill>
              </a:rPr>
            </a:br>
            <a:r>
              <a:rPr b="1" lang="en" sz="1400">
                <a:solidFill>
                  <a:srgbClr val="FF00FF"/>
                </a:solidFill>
              </a:rPr>
              <a:t>                     //cross edge</a:t>
            </a:r>
            <a:br>
              <a:rPr b="1" lang="en" sz="1400">
                <a:solidFill>
                  <a:srgbClr val="FF00FF"/>
                </a:solidFill>
              </a:rPr>
            </a:br>
            <a:r>
              <a:rPr lang="en" sz="1400"/>
              <a:t>       </a:t>
            </a:r>
            <a:r>
              <a:rPr b="1" lang="en" sz="1400"/>
              <a:t>dep[v] = time++</a:t>
            </a:r>
            <a:br>
              <a:rPr b="1" lang="en" sz="1400"/>
            </a:br>
            <a:r>
              <a:rPr lang="en" sz="1400"/>
              <a:t>}</a:t>
            </a:r>
            <a:endParaRPr sz="1400"/>
          </a:p>
          <a:p>
            <a:pPr indent="0" lvl="0" marL="0" rtl="0" algn="l">
              <a:spcBef>
                <a:spcPts val="1600"/>
              </a:spcBef>
              <a:spcAft>
                <a:spcPts val="1600"/>
              </a:spcAft>
              <a:buNone/>
            </a:pPr>
            <a:r>
              <a:rPr lang="en" sz="1400"/>
              <a:t>}</a:t>
            </a:r>
            <a:endParaRPr sz="1400"/>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8" name="Shape 4038"/>
        <p:cNvGrpSpPr/>
        <p:nvPr/>
      </p:nvGrpSpPr>
      <p:grpSpPr>
        <a:xfrm>
          <a:off x="0" y="0"/>
          <a:ext cx="0" cy="0"/>
          <a:chOff x="0" y="0"/>
          <a:chExt cx="0" cy="0"/>
        </a:xfrm>
      </p:grpSpPr>
      <p:sp>
        <p:nvSpPr>
          <p:cNvPr id="4039" name="Google Shape;4039;p293"/>
          <p:cNvSpPr txBox="1"/>
          <p:nvPr>
            <p:ph idx="4294967295" type="body"/>
          </p:nvPr>
        </p:nvSpPr>
        <p:spPr>
          <a:xfrm>
            <a:off x="181200" y="-32900"/>
            <a:ext cx="8520600" cy="49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class Graph {</a:t>
            </a:r>
            <a:br>
              <a:rPr lang="en" sz="1400"/>
            </a:br>
            <a:r>
              <a:rPr lang="en" sz="1400"/>
              <a:t>  time = 0; </a:t>
            </a:r>
            <a:r>
              <a:rPr b="1" lang="en" sz="1400"/>
              <a:t>flag = true</a:t>
            </a:r>
            <a:br>
              <a:rPr lang="en" sz="1400"/>
            </a:br>
            <a:r>
              <a:rPr lang="en" sz="1400"/>
              <a:t>  //arr, dep are two arrays recording arrival and departure times of each vertex; initialized to -1</a:t>
            </a:r>
            <a:endParaRPr sz="1400"/>
          </a:p>
          <a:p>
            <a:pPr indent="0" lvl="0" marL="0" rtl="0" algn="l">
              <a:spcBef>
                <a:spcPts val="1600"/>
              </a:spcBef>
              <a:spcAft>
                <a:spcPts val="0"/>
              </a:spcAft>
              <a:buNone/>
            </a:pPr>
            <a:r>
              <a:rPr lang="en" sz="1400"/>
              <a:t>  </a:t>
            </a:r>
            <a:r>
              <a:rPr b="1" lang="en" sz="1400"/>
              <a:t>int</a:t>
            </a:r>
            <a:r>
              <a:rPr lang="en" sz="1400"/>
              <a:t> DFS(int v) {</a:t>
            </a:r>
            <a:br>
              <a:rPr lang="en" sz="1400"/>
            </a:br>
            <a:r>
              <a:rPr lang="en" sz="1400"/>
              <a:t>       visited[v] = 1</a:t>
            </a:r>
            <a:br>
              <a:rPr lang="en" sz="1400"/>
            </a:br>
            <a:r>
              <a:rPr lang="en" sz="1400"/>
              <a:t>       </a:t>
            </a:r>
            <a:r>
              <a:rPr lang="en" sz="1400"/>
              <a:t>arr[v] = time++</a:t>
            </a:r>
            <a:br>
              <a:rPr lang="en" sz="1400"/>
            </a:br>
            <a:r>
              <a:rPr lang="en" sz="1400"/>
              <a:t>       </a:t>
            </a:r>
            <a:r>
              <a:rPr b="1" lang="en" sz="1400"/>
              <a:t>s</a:t>
            </a:r>
            <a:r>
              <a:rPr b="1" lang="en" sz="1400"/>
              <a:t>at = arr[v] //smallest arrival time to any node from this subtree. </a:t>
            </a:r>
            <a:br>
              <a:rPr b="1" lang="en" sz="1400"/>
            </a:br>
            <a:r>
              <a:rPr lang="en" sz="1400"/>
              <a:t>       for w in adjList[v]:</a:t>
            </a:r>
            <a:br>
              <a:rPr lang="en" sz="1400"/>
            </a:br>
            <a:r>
              <a:rPr lang="en" sz="1400"/>
              <a:t>	   if visited[w] == 0:</a:t>
            </a:r>
            <a:br>
              <a:rPr lang="en" sz="1400"/>
            </a:br>
            <a:r>
              <a:rPr lang="en" sz="1400"/>
              <a:t>                   </a:t>
            </a:r>
            <a:r>
              <a:rPr lang="en" sz="1400">
                <a:solidFill>
                  <a:srgbClr val="38761D"/>
                </a:solidFill>
              </a:rPr>
              <a:t>// v,w is a tree edge</a:t>
            </a:r>
            <a:br>
              <a:rPr lang="en" sz="1400"/>
            </a:br>
            <a:r>
              <a:rPr lang="en" sz="1400"/>
              <a:t>                   </a:t>
            </a:r>
            <a:r>
              <a:rPr b="1" lang="en" sz="1400"/>
              <a:t>s</a:t>
            </a:r>
            <a:r>
              <a:rPr b="1" lang="en" sz="1400"/>
              <a:t>at = min(sat, DFS(w))</a:t>
            </a:r>
            <a:br>
              <a:rPr lang="en" sz="1400"/>
            </a:br>
            <a:r>
              <a:rPr lang="en" sz="1400"/>
              <a:t>            else: //visited[w] == 1 </a:t>
            </a:r>
            <a:br>
              <a:rPr lang="en" sz="1400"/>
            </a:br>
            <a:r>
              <a:rPr lang="en" sz="1400"/>
              <a:t>               </a:t>
            </a:r>
            <a:r>
              <a:rPr lang="en" sz="1400">
                <a:solidFill>
                  <a:srgbClr val="FF9900"/>
                </a:solidFill>
              </a:rPr>
              <a:t> if arr[v] &lt; arr[w] and dep[v] &gt; dep[w]:  </a:t>
            </a:r>
            <a:br>
              <a:rPr lang="en" sz="1400">
                <a:solidFill>
                  <a:srgbClr val="FF9900"/>
                </a:solidFill>
              </a:rPr>
            </a:br>
            <a:r>
              <a:rPr lang="en" sz="1400">
                <a:solidFill>
                  <a:srgbClr val="FF9900"/>
                </a:solidFill>
              </a:rPr>
              <a:t>                     //forward edge</a:t>
            </a:r>
            <a:br>
              <a:rPr lang="en" sz="1400">
                <a:solidFill>
                  <a:srgbClr val="FF9900"/>
                </a:solidFill>
              </a:rPr>
            </a:br>
            <a:r>
              <a:rPr lang="en" sz="1400"/>
              <a:t>              </a:t>
            </a:r>
            <a:r>
              <a:rPr lang="en" sz="1400">
                <a:solidFill>
                  <a:srgbClr val="980000"/>
                </a:solidFill>
              </a:rPr>
              <a:t>  if arr[v] &gt; arr[w] and dep[v] &lt; dep[w]:</a:t>
            </a:r>
            <a:br>
              <a:rPr lang="en" sz="1400">
                <a:solidFill>
                  <a:srgbClr val="980000"/>
                </a:solidFill>
              </a:rPr>
            </a:br>
            <a:r>
              <a:rPr lang="en" sz="1400">
                <a:solidFill>
                  <a:srgbClr val="980000"/>
                </a:solidFill>
              </a:rPr>
              <a:t>                     </a:t>
            </a:r>
            <a:r>
              <a:rPr b="1" lang="en" sz="1400">
                <a:solidFill>
                  <a:srgbClr val="980000"/>
                </a:solidFill>
              </a:rPr>
              <a:t>s</a:t>
            </a:r>
            <a:r>
              <a:rPr b="1" lang="en" sz="1400">
                <a:solidFill>
                  <a:srgbClr val="980000"/>
                </a:solidFill>
              </a:rPr>
              <a:t>at = min(sat, DFS(w)) </a:t>
            </a:r>
            <a:r>
              <a:rPr lang="en" sz="1400">
                <a:solidFill>
                  <a:srgbClr val="980000"/>
                </a:solidFill>
              </a:rPr>
              <a:t>//back edge</a:t>
            </a:r>
            <a:br>
              <a:rPr lang="en" sz="1400">
                <a:solidFill>
                  <a:srgbClr val="980000"/>
                </a:solidFill>
              </a:rPr>
            </a:br>
            <a:r>
              <a:rPr lang="en" sz="1400"/>
              <a:t>	  </a:t>
            </a:r>
            <a:r>
              <a:rPr lang="en" sz="1400">
                <a:solidFill>
                  <a:srgbClr val="FF00FF"/>
                </a:solidFill>
              </a:rPr>
              <a:t>     if arr[w] &lt; dep[w] &lt; arr[v] &lt; dep[v]:</a:t>
            </a:r>
            <a:br>
              <a:rPr lang="en" sz="1400">
                <a:solidFill>
                  <a:srgbClr val="FF00FF"/>
                </a:solidFill>
              </a:rPr>
            </a:br>
            <a:r>
              <a:rPr lang="en" sz="1400">
                <a:solidFill>
                  <a:srgbClr val="FF00FF"/>
                </a:solidFill>
              </a:rPr>
              <a:t>                     </a:t>
            </a:r>
            <a:r>
              <a:rPr b="1" lang="en" sz="1400">
                <a:solidFill>
                  <a:srgbClr val="FF00FF"/>
                </a:solidFill>
              </a:rPr>
              <a:t>s</a:t>
            </a:r>
            <a:r>
              <a:rPr b="1" lang="en" sz="1400">
                <a:solidFill>
                  <a:srgbClr val="FF00FF"/>
                </a:solidFill>
              </a:rPr>
              <a:t>at = min(sat, DFS(w))</a:t>
            </a:r>
            <a:r>
              <a:rPr lang="en" sz="1400">
                <a:solidFill>
                  <a:srgbClr val="FF00FF"/>
                </a:solidFill>
              </a:rPr>
              <a:t> //cross edge</a:t>
            </a:r>
            <a:br>
              <a:rPr lang="en" sz="1400">
                <a:solidFill>
                  <a:srgbClr val="FF00FF"/>
                </a:solidFill>
              </a:rPr>
            </a:br>
            <a:r>
              <a:rPr lang="en" sz="1400"/>
              <a:t>       </a:t>
            </a:r>
            <a:r>
              <a:rPr lang="en" sz="1400"/>
              <a:t>dep[v] = time++; </a:t>
            </a:r>
            <a:r>
              <a:rPr b="1" lang="en" sz="1400"/>
              <a:t>if sat == arr[v] then flag = false;</a:t>
            </a:r>
            <a:r>
              <a:rPr lang="en" sz="1400"/>
              <a:t> //but ok for root to have sat == arr[v]</a:t>
            </a:r>
            <a:br>
              <a:rPr b="1" lang="en" sz="1400"/>
            </a:br>
            <a:r>
              <a:rPr lang="en" sz="1400"/>
              <a:t>}</a:t>
            </a:r>
            <a:endParaRPr sz="1400"/>
          </a:p>
          <a:p>
            <a:pPr indent="0" lvl="0" marL="0" rtl="0" algn="l">
              <a:spcBef>
                <a:spcPts val="1600"/>
              </a:spcBef>
              <a:spcAft>
                <a:spcPts val="1600"/>
              </a:spcAft>
              <a:buNone/>
            </a:pPr>
            <a:r>
              <a:rPr lang="en" sz="1400"/>
              <a:t>}</a:t>
            </a:r>
            <a:endParaRPr sz="1400"/>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3" name="Shape 4043"/>
        <p:cNvGrpSpPr/>
        <p:nvPr/>
      </p:nvGrpSpPr>
      <p:grpSpPr>
        <a:xfrm>
          <a:off x="0" y="0"/>
          <a:ext cx="0" cy="0"/>
          <a:chOff x="0" y="0"/>
          <a:chExt cx="0" cy="0"/>
        </a:xfrm>
      </p:grpSpPr>
      <p:sp>
        <p:nvSpPr>
          <p:cNvPr id="4044" name="Google Shape;4044;p29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Given an undirected graph G, does it have a </a:t>
            </a:r>
            <a:r>
              <a:rPr lang="en">
                <a:solidFill>
                  <a:srgbClr val="A61C00"/>
                </a:solidFill>
              </a:rPr>
              <a:t>bridge</a:t>
            </a:r>
            <a:r>
              <a:rPr lang="en"/>
              <a:t>?</a:t>
            </a:r>
            <a:endParaRPr/>
          </a:p>
          <a:p>
            <a:pPr indent="0" lvl="0" marL="0" rtl="0" algn="ctr">
              <a:spcBef>
                <a:spcPts val="0"/>
              </a:spcBef>
              <a:spcAft>
                <a:spcPts val="0"/>
              </a:spcAft>
              <a:buNone/>
            </a:pPr>
            <a:r>
              <a:rPr lang="en"/>
              <a:t>Does it have an </a:t>
            </a:r>
            <a:r>
              <a:rPr lang="en">
                <a:solidFill>
                  <a:srgbClr val="85200C"/>
                </a:solidFill>
              </a:rPr>
              <a:t>articulation point</a:t>
            </a:r>
            <a:r>
              <a:rPr lang="en"/>
              <a:t>? </a:t>
            </a:r>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8" name="Shape 4048"/>
        <p:cNvGrpSpPr/>
        <p:nvPr/>
      </p:nvGrpSpPr>
      <p:grpSpPr>
        <a:xfrm>
          <a:off x="0" y="0"/>
          <a:ext cx="0" cy="0"/>
          <a:chOff x="0" y="0"/>
          <a:chExt cx="0" cy="0"/>
        </a:xfrm>
      </p:grpSpPr>
      <p:sp>
        <p:nvSpPr>
          <p:cNvPr id="4049" name="Google Shape;4049;p29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Find all strongly connected components of a directed graph G. </a:t>
            </a:r>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3" name="Shape 4053"/>
        <p:cNvGrpSpPr/>
        <p:nvPr/>
      </p:nvGrpSpPr>
      <p:grpSpPr>
        <a:xfrm>
          <a:off x="0" y="0"/>
          <a:ext cx="0" cy="0"/>
          <a:chOff x="0" y="0"/>
          <a:chExt cx="0" cy="0"/>
        </a:xfrm>
      </p:grpSpPr>
      <p:sp>
        <p:nvSpPr>
          <p:cNvPr id="4054" name="Google Shape;4054;p2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Kosaraju’s algorithm</a:t>
            </a:r>
            <a:endParaRPr/>
          </a:p>
        </p:txBody>
      </p:sp>
      <p:sp>
        <p:nvSpPr>
          <p:cNvPr id="4055" name="Google Shape;4055;p2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Do a DFS on G and mark the departure times (or finish times) of all the vertices. (This may involve multiple DFS calls from unvisited vertices)</a:t>
            </a:r>
            <a:endParaRPr/>
          </a:p>
          <a:p>
            <a:pPr indent="-342900" lvl="0" marL="457200" rtl="0" algn="l">
              <a:spcBef>
                <a:spcPts val="0"/>
              </a:spcBef>
              <a:spcAft>
                <a:spcPts val="0"/>
              </a:spcAft>
              <a:buSzPts val="1800"/>
              <a:buAutoNum type="arabicPeriod"/>
            </a:pPr>
            <a:r>
              <a:rPr lang="en"/>
              <a:t>Reverse all edges to create a new graph G</a:t>
            </a:r>
            <a:r>
              <a:rPr baseline="-25000" lang="en"/>
              <a:t>r</a:t>
            </a:r>
            <a:endParaRPr baseline="-25000"/>
          </a:p>
          <a:p>
            <a:pPr indent="-342900" lvl="0" marL="457200" rtl="0" algn="l">
              <a:spcBef>
                <a:spcPts val="0"/>
              </a:spcBef>
              <a:spcAft>
                <a:spcPts val="0"/>
              </a:spcAft>
              <a:buSzPts val="1800"/>
              <a:buAutoNum type="arabicPeriod"/>
            </a:pPr>
            <a:r>
              <a:rPr lang="en"/>
              <a:t>Do a DFS on </a:t>
            </a:r>
            <a:r>
              <a:rPr lang="en"/>
              <a:t>G</a:t>
            </a:r>
            <a:r>
              <a:rPr baseline="-25000" lang="en"/>
              <a:t>r </a:t>
            </a:r>
            <a:r>
              <a:rPr lang="en"/>
              <a:t>with new DFS calls initiated on vertices in decreasing order of departure times in step 1. </a:t>
            </a:r>
            <a:endParaRPr/>
          </a:p>
          <a:p>
            <a:pPr indent="-342900" lvl="0" marL="457200" rtl="0" algn="l">
              <a:spcBef>
                <a:spcPts val="0"/>
              </a:spcBef>
              <a:spcAft>
                <a:spcPts val="0"/>
              </a:spcAft>
              <a:buSzPts val="1800"/>
              <a:buAutoNum type="arabicPeriod"/>
            </a:pPr>
            <a:r>
              <a:rPr lang="en"/>
              <a:t>Every DFS tree will be a strongly connected component in the original graph G. </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9" name="Shape 4059"/>
        <p:cNvGrpSpPr/>
        <p:nvPr/>
      </p:nvGrpSpPr>
      <p:grpSpPr>
        <a:xfrm>
          <a:off x="0" y="0"/>
          <a:ext cx="0" cy="0"/>
          <a:chOff x="0" y="0"/>
          <a:chExt cx="0" cy="0"/>
        </a:xfrm>
      </p:grpSpPr>
      <p:sp>
        <p:nvSpPr>
          <p:cNvPr id="4060" name="Google Shape;4060;p297"/>
          <p:cNvSpPr txBox="1"/>
          <p:nvPr>
            <p:ph type="title"/>
          </p:nvPr>
        </p:nvSpPr>
        <p:spPr>
          <a:xfrm>
            <a:off x="311700" y="2150850"/>
            <a:ext cx="8520600" cy="1742700"/>
          </a:xfrm>
          <a:prstGeom prst="rect">
            <a:avLst/>
          </a:prstGeom>
        </p:spPr>
        <p:txBody>
          <a:bodyPr anchorCtr="0" anchor="ctr" bIns="91425" lIns="91425" spcFirstLastPara="1" rIns="91425" wrap="square" tIns="91425">
            <a:noAutofit/>
          </a:bodyPr>
          <a:lstStyle/>
          <a:p>
            <a:pPr indent="0" lvl="0" marL="0" rtl="0" algn="l">
              <a:lnSpc>
                <a:spcPct val="80000"/>
              </a:lnSpc>
              <a:spcBef>
                <a:spcPts val="700"/>
              </a:spcBef>
              <a:spcAft>
                <a:spcPts val="0"/>
              </a:spcAft>
              <a:buClr>
                <a:schemeClr val="dk1"/>
              </a:buClr>
              <a:buSzPts val="1100"/>
              <a:buFont typeface="Arial"/>
              <a:buNone/>
            </a:pPr>
            <a:r>
              <a:rPr lang="en" sz="2800">
                <a:solidFill>
                  <a:srgbClr val="333399"/>
                </a:solidFill>
                <a:latin typeface="Calibri"/>
                <a:ea typeface="Calibri"/>
                <a:cs typeface="Calibri"/>
                <a:sym typeface="Calibri"/>
              </a:rPr>
              <a:t>Uninformed search:</a:t>
            </a:r>
            <a:endParaRPr sz="2800">
              <a:solidFill>
                <a:srgbClr val="333399"/>
              </a:solidFill>
              <a:latin typeface="Calibri"/>
              <a:ea typeface="Calibri"/>
              <a:cs typeface="Calibri"/>
              <a:sym typeface="Calibri"/>
            </a:endParaRPr>
          </a:p>
          <a:p>
            <a:pPr indent="0" lvl="0" marL="0" rtl="0" algn="l">
              <a:lnSpc>
                <a:spcPct val="80000"/>
              </a:lnSpc>
              <a:spcBef>
                <a:spcPts val="600"/>
              </a:spcBef>
              <a:spcAft>
                <a:spcPts val="0"/>
              </a:spcAft>
              <a:buClr>
                <a:schemeClr val="dk1"/>
              </a:buClr>
              <a:buSzPts val="1100"/>
              <a:buFont typeface="Arial"/>
              <a:buNone/>
            </a:pPr>
            <a:r>
              <a:rPr lang="en" sz="2400">
                <a:latin typeface="Calibri"/>
                <a:ea typeface="Calibri"/>
                <a:cs typeface="Calibri"/>
                <a:sym typeface="Calibri"/>
              </a:rPr>
              <a:t>Explores options in every “direction”</a:t>
            </a:r>
            <a:endParaRPr sz="2400">
              <a:latin typeface="Calibri"/>
              <a:ea typeface="Calibri"/>
              <a:cs typeface="Calibri"/>
              <a:sym typeface="Calibri"/>
            </a:endParaRPr>
          </a:p>
          <a:p>
            <a:pPr indent="0" lvl="0" marL="0" rtl="0" algn="l">
              <a:lnSpc>
                <a:spcPct val="80000"/>
              </a:lnSpc>
              <a:spcBef>
                <a:spcPts val="600"/>
              </a:spcBef>
              <a:spcAft>
                <a:spcPts val="0"/>
              </a:spcAft>
              <a:buNone/>
            </a:pPr>
            <a:r>
              <a:rPr lang="en" sz="2400">
                <a:latin typeface="Calibri"/>
                <a:ea typeface="Calibri"/>
                <a:cs typeface="Calibri"/>
                <a:sym typeface="Calibri"/>
              </a:rPr>
              <a:t>No information about goal location</a:t>
            </a:r>
            <a:endParaRPr sz="2400">
              <a:latin typeface="Calibri"/>
              <a:ea typeface="Calibri"/>
              <a:cs typeface="Calibri"/>
              <a:sym typeface="Calibri"/>
            </a:endParaRPr>
          </a:p>
          <a:p>
            <a:pPr indent="0" lvl="0" marL="0" rtl="0" algn="l">
              <a:lnSpc>
                <a:spcPct val="80000"/>
              </a:lnSpc>
              <a:spcBef>
                <a:spcPts val="700"/>
              </a:spcBef>
              <a:spcAft>
                <a:spcPts val="0"/>
              </a:spcAft>
              <a:buNone/>
            </a:pPr>
            <a:r>
              <a:rPr lang="en" sz="2800">
                <a:solidFill>
                  <a:srgbClr val="333399"/>
                </a:solidFill>
                <a:latin typeface="Calibri"/>
                <a:ea typeface="Calibri"/>
                <a:cs typeface="Calibri"/>
                <a:sym typeface="Calibri"/>
              </a:rPr>
              <a:t>Informed search:</a:t>
            </a:r>
            <a:endParaRPr sz="2800">
              <a:solidFill>
                <a:srgbClr val="333399"/>
              </a:solidFill>
              <a:latin typeface="Calibri"/>
              <a:ea typeface="Calibri"/>
              <a:cs typeface="Calibri"/>
              <a:sym typeface="Calibri"/>
            </a:endParaRPr>
          </a:p>
          <a:p>
            <a:pPr indent="0" lvl="0" marL="0" rtl="0" algn="l">
              <a:lnSpc>
                <a:spcPct val="80000"/>
              </a:lnSpc>
              <a:spcBef>
                <a:spcPts val="600"/>
              </a:spcBef>
              <a:spcAft>
                <a:spcPts val="0"/>
              </a:spcAft>
              <a:buNone/>
            </a:pPr>
            <a:r>
              <a:rPr lang="en" sz="2400">
                <a:latin typeface="Calibri"/>
                <a:ea typeface="Calibri"/>
                <a:cs typeface="Calibri"/>
                <a:sym typeface="Calibri"/>
              </a:rPr>
              <a:t>Uses a heuristic</a:t>
            </a:r>
            <a:br>
              <a:rPr lang="en" sz="2400">
                <a:latin typeface="Calibri"/>
                <a:ea typeface="Calibri"/>
                <a:cs typeface="Calibri"/>
                <a:sym typeface="Calibri"/>
              </a:rPr>
            </a:br>
            <a:r>
              <a:rPr lang="en" sz="1800"/>
              <a:t>For any search problem, you know the goal.  Now, you have an idea of how far away you are from the goal.</a:t>
            </a:r>
            <a:endParaRPr sz="1800"/>
          </a:p>
          <a:p>
            <a:pPr indent="0" lvl="0" marL="0" rtl="0" algn="l">
              <a:lnSpc>
                <a:spcPct val="80000"/>
              </a:lnSpc>
              <a:spcBef>
                <a:spcPts val="600"/>
              </a:spcBef>
              <a:spcAft>
                <a:spcPts val="0"/>
              </a:spcAft>
              <a:buClr>
                <a:schemeClr val="dk1"/>
              </a:buClr>
              <a:buSzPts val="1100"/>
              <a:buFont typeface="Arial"/>
              <a:buNone/>
            </a:pPr>
            <a:r>
              <a:t/>
            </a:r>
            <a:endParaRPr sz="2400">
              <a:latin typeface="Calibri"/>
              <a:ea typeface="Calibri"/>
              <a:cs typeface="Calibri"/>
              <a:sym typeface="Calibri"/>
            </a:endParaRPr>
          </a:p>
          <a:p>
            <a:pPr indent="0" lvl="0" marL="0" rtl="0" algn="ctr">
              <a:spcBef>
                <a:spcPts val="0"/>
              </a:spcBef>
              <a:spcAft>
                <a:spcPts val="0"/>
              </a:spcAft>
              <a:buNone/>
            </a:pPr>
            <a:r>
              <a:t/>
            </a:r>
            <a:endParaRPr/>
          </a:p>
        </p:txBody>
      </p:sp>
      <p:sp>
        <p:nvSpPr>
          <p:cNvPr id="4061" name="Google Shape;4061;p297"/>
          <p:cNvSpPr txBox="1"/>
          <p:nvPr/>
        </p:nvSpPr>
        <p:spPr>
          <a:xfrm>
            <a:off x="304800" y="4419600"/>
            <a:ext cx="30000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https://inst.eecs.berkeley.edu/~cs188/sp19/</a:t>
            </a:r>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5" name="Shape 4065"/>
        <p:cNvGrpSpPr/>
        <p:nvPr/>
      </p:nvGrpSpPr>
      <p:grpSpPr>
        <a:xfrm>
          <a:off x="0" y="0"/>
          <a:ext cx="0" cy="0"/>
          <a:chOff x="0" y="0"/>
          <a:chExt cx="0" cy="0"/>
        </a:xfrm>
      </p:grpSpPr>
      <p:sp>
        <p:nvSpPr>
          <p:cNvPr id="4066" name="Google Shape;4066;p298"/>
          <p:cNvSpPr txBox="1"/>
          <p:nvPr>
            <p:ph type="title"/>
          </p:nvPr>
        </p:nvSpPr>
        <p:spPr>
          <a:xfrm>
            <a:off x="311700" y="84275"/>
            <a:ext cx="8520600" cy="2269200"/>
          </a:xfrm>
          <a:prstGeom prst="rect">
            <a:avLst/>
          </a:prstGeom>
        </p:spPr>
        <p:txBody>
          <a:bodyPr anchorCtr="0" anchor="ctr" bIns="91425" lIns="91425" spcFirstLastPara="1" rIns="91425" wrap="square" tIns="91425">
            <a:noAutofit/>
          </a:bodyPr>
          <a:lstStyle/>
          <a:p>
            <a:pPr indent="0" lvl="0" marL="0" rtl="0" algn="l">
              <a:lnSpc>
                <a:spcPct val="115000"/>
              </a:lnSpc>
              <a:spcBef>
                <a:spcPts val="700"/>
              </a:spcBef>
              <a:spcAft>
                <a:spcPts val="0"/>
              </a:spcAft>
              <a:buClr>
                <a:schemeClr val="dk1"/>
              </a:buClr>
              <a:buSzPts val="1100"/>
              <a:buFont typeface="Arial"/>
              <a:buNone/>
            </a:pPr>
            <a:r>
              <a:rPr lang="en" sz="2800">
                <a:solidFill>
                  <a:srgbClr val="333399"/>
                </a:solidFill>
                <a:latin typeface="Calibri"/>
                <a:ea typeface="Calibri"/>
                <a:cs typeface="Calibri"/>
                <a:sym typeface="Calibri"/>
              </a:rPr>
              <a:t>A heuristic is:</a:t>
            </a:r>
            <a:endParaRPr sz="2800">
              <a:solidFill>
                <a:srgbClr val="333399"/>
              </a:solidFill>
              <a:latin typeface="Calibri"/>
              <a:ea typeface="Calibri"/>
              <a:cs typeface="Calibri"/>
              <a:sym typeface="Calibri"/>
            </a:endParaRPr>
          </a:p>
          <a:p>
            <a:pPr indent="0" lvl="0" marL="0" rtl="0" algn="l">
              <a:lnSpc>
                <a:spcPct val="115000"/>
              </a:lnSpc>
              <a:spcBef>
                <a:spcPts val="500"/>
              </a:spcBef>
              <a:spcAft>
                <a:spcPts val="0"/>
              </a:spcAft>
              <a:buClr>
                <a:schemeClr val="dk1"/>
              </a:buClr>
              <a:buSzPts val="1100"/>
              <a:buFont typeface="Arial"/>
              <a:buNone/>
            </a:pPr>
            <a:r>
              <a:rPr lang="en" sz="2000">
                <a:latin typeface="Calibri"/>
                <a:ea typeface="Calibri"/>
                <a:cs typeface="Calibri"/>
                <a:sym typeface="Calibri"/>
              </a:rPr>
              <a:t>A function that </a:t>
            </a:r>
            <a:r>
              <a:rPr i="1" lang="en" sz="2000">
                <a:latin typeface="Calibri"/>
                <a:ea typeface="Calibri"/>
                <a:cs typeface="Calibri"/>
                <a:sym typeface="Calibri"/>
              </a:rPr>
              <a:t>estimates</a:t>
            </a:r>
            <a:r>
              <a:rPr lang="en" sz="2000">
                <a:latin typeface="Calibri"/>
                <a:ea typeface="Calibri"/>
                <a:cs typeface="Calibri"/>
                <a:sym typeface="Calibri"/>
              </a:rPr>
              <a:t> how close a state is to a goal</a:t>
            </a:r>
            <a:endParaRPr sz="2000">
              <a:latin typeface="Calibri"/>
              <a:ea typeface="Calibri"/>
              <a:cs typeface="Calibri"/>
              <a:sym typeface="Calibri"/>
            </a:endParaRPr>
          </a:p>
          <a:p>
            <a:pPr indent="0" lvl="0" marL="0" rtl="0" algn="l">
              <a:lnSpc>
                <a:spcPct val="115000"/>
              </a:lnSpc>
              <a:spcBef>
                <a:spcPts val="500"/>
              </a:spcBef>
              <a:spcAft>
                <a:spcPts val="0"/>
              </a:spcAft>
              <a:buClr>
                <a:schemeClr val="dk1"/>
              </a:buClr>
              <a:buSzPts val="1100"/>
              <a:buFont typeface="Arial"/>
              <a:buNone/>
            </a:pPr>
            <a:r>
              <a:rPr lang="en" sz="2000">
                <a:latin typeface="Calibri"/>
                <a:ea typeface="Calibri"/>
                <a:cs typeface="Calibri"/>
                <a:sym typeface="Calibri"/>
              </a:rPr>
              <a:t>Designed for a particular search problem</a:t>
            </a:r>
            <a:endParaRPr sz="2000">
              <a:latin typeface="Calibri"/>
              <a:ea typeface="Calibri"/>
              <a:cs typeface="Calibri"/>
              <a:sym typeface="Calibri"/>
            </a:endParaRPr>
          </a:p>
          <a:p>
            <a:pPr indent="0" lvl="0" marL="0" rtl="0" algn="l">
              <a:lnSpc>
                <a:spcPct val="115000"/>
              </a:lnSpc>
              <a:spcBef>
                <a:spcPts val="500"/>
              </a:spcBef>
              <a:spcAft>
                <a:spcPts val="0"/>
              </a:spcAft>
              <a:buClr>
                <a:schemeClr val="dk1"/>
              </a:buClr>
              <a:buSzPts val="1100"/>
              <a:buFont typeface="Arial"/>
              <a:buNone/>
            </a:pPr>
            <a:r>
              <a:rPr lang="en" sz="2000">
                <a:latin typeface="Calibri"/>
                <a:ea typeface="Calibri"/>
                <a:cs typeface="Calibri"/>
                <a:sym typeface="Calibri"/>
              </a:rPr>
              <a:t>Examples: Manhattan distance, Euclidean distance for pathing</a:t>
            </a:r>
            <a:endParaRPr sz="2000">
              <a:latin typeface="Calibri"/>
              <a:ea typeface="Calibri"/>
              <a:cs typeface="Calibri"/>
              <a:sym typeface="Calibri"/>
            </a:endParaRPr>
          </a:p>
          <a:p>
            <a:pPr indent="0" lvl="0" marL="0" rtl="0" algn="ctr">
              <a:spcBef>
                <a:spcPts val="0"/>
              </a:spcBef>
              <a:spcAft>
                <a:spcPts val="0"/>
              </a:spcAft>
              <a:buNone/>
            </a:pPr>
            <a:r>
              <a:t/>
            </a:r>
            <a:endParaRPr/>
          </a:p>
        </p:txBody>
      </p:sp>
      <p:pic>
        <p:nvPicPr>
          <p:cNvPr id="4067" name="Google Shape;4067;p298"/>
          <p:cNvPicPr preferRelativeResize="0"/>
          <p:nvPr/>
        </p:nvPicPr>
        <p:blipFill>
          <a:blip r:embed="rId3">
            <a:alphaModFix/>
          </a:blip>
          <a:stretch>
            <a:fillRect/>
          </a:stretch>
        </p:blipFill>
        <p:spPr>
          <a:xfrm>
            <a:off x="1434275" y="2163525"/>
            <a:ext cx="5518310" cy="2485225"/>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1" name="Shape 4071"/>
        <p:cNvGrpSpPr/>
        <p:nvPr/>
      </p:nvGrpSpPr>
      <p:grpSpPr>
        <a:xfrm>
          <a:off x="0" y="0"/>
          <a:ext cx="0" cy="0"/>
          <a:chOff x="0" y="0"/>
          <a:chExt cx="0" cy="0"/>
        </a:xfrm>
      </p:grpSpPr>
      <p:sp>
        <p:nvSpPr>
          <p:cNvPr id="4072" name="Google Shape;4072;p29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073" name="Google Shape;4073;p299"/>
          <p:cNvPicPr preferRelativeResize="0"/>
          <p:nvPr/>
        </p:nvPicPr>
        <p:blipFill>
          <a:blip r:embed="rId3">
            <a:alphaModFix/>
          </a:blip>
          <a:stretch>
            <a:fillRect/>
          </a:stretch>
        </p:blipFill>
        <p:spPr>
          <a:xfrm>
            <a:off x="152400" y="597150"/>
            <a:ext cx="8941174" cy="4393950"/>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7" name="Shape 4077"/>
        <p:cNvGrpSpPr/>
        <p:nvPr/>
      </p:nvGrpSpPr>
      <p:grpSpPr>
        <a:xfrm>
          <a:off x="0" y="0"/>
          <a:ext cx="0" cy="0"/>
          <a:chOff x="0" y="0"/>
          <a:chExt cx="0" cy="0"/>
        </a:xfrm>
      </p:grpSpPr>
      <p:sp>
        <p:nvSpPr>
          <p:cNvPr id="4078" name="Google Shape;4078;p30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079" name="Google Shape;4079;p300"/>
          <p:cNvPicPr preferRelativeResize="0"/>
          <p:nvPr/>
        </p:nvPicPr>
        <p:blipFill>
          <a:blip r:embed="rId3">
            <a:alphaModFix/>
          </a:blip>
          <a:stretch>
            <a:fillRect/>
          </a:stretch>
        </p:blipFill>
        <p:spPr>
          <a:xfrm>
            <a:off x="228600" y="616625"/>
            <a:ext cx="8790876" cy="3231475"/>
          </a:xfrm>
          <a:prstGeom prst="rect">
            <a:avLst/>
          </a:prstGeom>
          <a:noFill/>
          <a:ln>
            <a:noFill/>
          </a:ln>
        </p:spPr>
      </p:pic>
      <p:sp>
        <p:nvSpPr>
          <p:cNvPr id="4080" name="Google Shape;4080;p300"/>
          <p:cNvSpPr txBox="1"/>
          <p:nvPr/>
        </p:nvSpPr>
        <p:spPr>
          <a:xfrm>
            <a:off x="326450" y="286625"/>
            <a:ext cx="38376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Best-first search</a:t>
            </a:r>
            <a:endParaRPr sz="3600"/>
          </a:p>
        </p:txBody>
      </p:sp>
      <p:sp>
        <p:nvSpPr>
          <p:cNvPr id="4081" name="Google Shape;4081;p300"/>
          <p:cNvSpPr txBox="1"/>
          <p:nvPr/>
        </p:nvSpPr>
        <p:spPr>
          <a:xfrm>
            <a:off x="429950" y="3879825"/>
            <a:ext cx="8041800" cy="5892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700"/>
              </a:spcBef>
              <a:spcAft>
                <a:spcPts val="0"/>
              </a:spcAft>
              <a:buClr>
                <a:schemeClr val="dk1"/>
              </a:buClr>
              <a:buSzPts val="1100"/>
              <a:buFont typeface="Arial"/>
              <a:buNone/>
            </a:pPr>
            <a:r>
              <a:rPr lang="en" sz="2800">
                <a:solidFill>
                  <a:srgbClr val="333399"/>
                </a:solidFill>
                <a:latin typeface="Calibri"/>
                <a:ea typeface="Calibri"/>
                <a:cs typeface="Calibri"/>
                <a:sym typeface="Calibri"/>
              </a:rPr>
              <a:t>Strategy: expand a node that you think is closest to a goal state</a:t>
            </a:r>
            <a:endParaRPr sz="2800">
              <a:solidFill>
                <a:srgbClr val="333399"/>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5" name="Shape 4085"/>
        <p:cNvGrpSpPr/>
        <p:nvPr/>
      </p:nvGrpSpPr>
      <p:grpSpPr>
        <a:xfrm>
          <a:off x="0" y="0"/>
          <a:ext cx="0" cy="0"/>
          <a:chOff x="0" y="0"/>
          <a:chExt cx="0" cy="0"/>
        </a:xfrm>
      </p:grpSpPr>
      <p:sp>
        <p:nvSpPr>
          <p:cNvPr id="4086" name="Google Shape;4086;p30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7" name="Google Shape;4087;p301"/>
          <p:cNvSpPr txBox="1"/>
          <p:nvPr/>
        </p:nvSpPr>
        <p:spPr>
          <a:xfrm>
            <a:off x="254775" y="550525"/>
            <a:ext cx="7269600" cy="3772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600"/>
              </a:spcBef>
              <a:spcAft>
                <a:spcPts val="0"/>
              </a:spcAft>
              <a:buNone/>
            </a:pPr>
            <a:r>
              <a:rPr lang="en" sz="2300">
                <a:solidFill>
                  <a:srgbClr val="3333FF"/>
                </a:solidFill>
                <a:latin typeface="Calibri"/>
                <a:ea typeface="Calibri"/>
                <a:cs typeface="Calibri"/>
                <a:sym typeface="Calibri"/>
              </a:rPr>
              <a:t>Dijkstra</a:t>
            </a:r>
            <a:r>
              <a:rPr lang="en" sz="2300">
                <a:solidFill>
                  <a:srgbClr val="333399"/>
                </a:solidFill>
                <a:latin typeface="Calibri"/>
                <a:ea typeface="Calibri"/>
                <a:cs typeface="Calibri"/>
                <a:sym typeface="Calibri"/>
              </a:rPr>
              <a:t> </a:t>
            </a:r>
            <a:r>
              <a:rPr lang="en" sz="2300">
                <a:solidFill>
                  <a:schemeClr val="dk1"/>
                </a:solidFill>
                <a:latin typeface="Calibri"/>
                <a:ea typeface="Calibri"/>
                <a:cs typeface="Calibri"/>
                <a:sym typeface="Calibri"/>
              </a:rPr>
              <a:t>orders by path cost, or </a:t>
            </a:r>
            <a:r>
              <a:rPr i="1" lang="en" sz="2300">
                <a:solidFill>
                  <a:schemeClr val="dk1"/>
                </a:solidFill>
                <a:latin typeface="Calibri"/>
                <a:ea typeface="Calibri"/>
                <a:cs typeface="Calibri"/>
                <a:sym typeface="Calibri"/>
              </a:rPr>
              <a:t>backward cost  </a:t>
            </a:r>
            <a:r>
              <a:rPr lang="en" sz="2300">
                <a:solidFill>
                  <a:schemeClr val="dk1"/>
                </a:solidFill>
                <a:latin typeface="Calibri"/>
                <a:ea typeface="Calibri"/>
                <a:cs typeface="Calibri"/>
                <a:sym typeface="Calibri"/>
              </a:rPr>
              <a:t>g(n)</a:t>
            </a:r>
            <a:endParaRPr sz="2300">
              <a:solidFill>
                <a:schemeClr val="dk1"/>
              </a:solidFill>
              <a:latin typeface="Calibri"/>
              <a:ea typeface="Calibri"/>
              <a:cs typeface="Calibri"/>
              <a:sym typeface="Calibri"/>
            </a:endParaRPr>
          </a:p>
          <a:p>
            <a:pPr indent="0" lvl="0" marL="0" rtl="0" algn="l">
              <a:lnSpc>
                <a:spcPct val="90000"/>
              </a:lnSpc>
              <a:spcBef>
                <a:spcPts val="600"/>
              </a:spcBef>
              <a:spcAft>
                <a:spcPts val="0"/>
              </a:spcAft>
              <a:buNone/>
            </a:pPr>
            <a:r>
              <a:rPr lang="en" sz="2300">
                <a:solidFill>
                  <a:srgbClr val="CC0000"/>
                </a:solidFill>
                <a:latin typeface="Calibri"/>
                <a:ea typeface="Calibri"/>
                <a:cs typeface="Calibri"/>
                <a:sym typeface="Calibri"/>
              </a:rPr>
              <a:t>Best-first</a:t>
            </a:r>
            <a:r>
              <a:rPr lang="en" sz="2300">
                <a:solidFill>
                  <a:srgbClr val="333399"/>
                </a:solidFill>
                <a:latin typeface="Calibri"/>
                <a:ea typeface="Calibri"/>
                <a:cs typeface="Calibri"/>
                <a:sym typeface="Calibri"/>
              </a:rPr>
              <a:t> </a:t>
            </a:r>
            <a:r>
              <a:rPr lang="en" sz="2300">
                <a:solidFill>
                  <a:schemeClr val="dk1"/>
                </a:solidFill>
                <a:latin typeface="Calibri"/>
                <a:ea typeface="Calibri"/>
                <a:cs typeface="Calibri"/>
                <a:sym typeface="Calibri"/>
              </a:rPr>
              <a:t>orders by goal proximity, or </a:t>
            </a:r>
            <a:r>
              <a:rPr i="1" lang="en" sz="2300">
                <a:solidFill>
                  <a:schemeClr val="dk1"/>
                </a:solidFill>
                <a:latin typeface="Calibri"/>
                <a:ea typeface="Calibri"/>
                <a:cs typeface="Calibri"/>
                <a:sym typeface="Calibri"/>
              </a:rPr>
              <a:t>forward cost  </a:t>
            </a:r>
            <a:r>
              <a:rPr lang="en" sz="2300">
                <a:solidFill>
                  <a:schemeClr val="dk1"/>
                </a:solidFill>
                <a:latin typeface="Calibri"/>
                <a:ea typeface="Calibri"/>
                <a:cs typeface="Calibri"/>
                <a:sym typeface="Calibri"/>
              </a:rPr>
              <a:t>h(n)</a:t>
            </a:r>
            <a:endParaRPr sz="2300">
              <a:solidFill>
                <a:schemeClr val="dk1"/>
              </a:solidFill>
              <a:latin typeface="Calibri"/>
              <a:ea typeface="Calibri"/>
              <a:cs typeface="Calibri"/>
              <a:sym typeface="Calibri"/>
            </a:endParaRPr>
          </a:p>
          <a:p>
            <a:pPr indent="0" lvl="0" marL="0" rtl="0" algn="l">
              <a:lnSpc>
                <a:spcPct val="90000"/>
              </a:lnSpc>
              <a:spcBef>
                <a:spcPts val="600"/>
              </a:spcBef>
              <a:spcAft>
                <a:spcPts val="0"/>
              </a:spcAft>
              <a:buNone/>
            </a:pPr>
            <a:r>
              <a:rPr lang="en" sz="2300">
                <a:solidFill>
                  <a:srgbClr val="CC00CC"/>
                </a:solidFill>
                <a:latin typeface="Calibri"/>
                <a:ea typeface="Calibri"/>
                <a:cs typeface="Calibri"/>
                <a:sym typeface="Calibri"/>
              </a:rPr>
              <a:t>A* Search</a:t>
            </a:r>
            <a:r>
              <a:rPr lang="en" sz="2300">
                <a:solidFill>
                  <a:schemeClr val="dk1"/>
                </a:solidFill>
                <a:latin typeface="Calibri"/>
                <a:ea typeface="Calibri"/>
                <a:cs typeface="Calibri"/>
                <a:sym typeface="Calibri"/>
              </a:rPr>
              <a:t> orders by the sum: f(n) = g(n) + h(n)</a:t>
            </a:r>
            <a:endParaRPr sz="23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pic>
        <p:nvPicPr>
          <p:cNvPr id="297" name="Google Shape;297;p41"/>
          <p:cNvPicPr preferRelativeResize="0"/>
          <p:nvPr/>
        </p:nvPicPr>
        <p:blipFill>
          <a:blip r:embed="rId3">
            <a:alphaModFix/>
          </a:blip>
          <a:stretch>
            <a:fillRect/>
          </a:stretch>
        </p:blipFill>
        <p:spPr>
          <a:xfrm>
            <a:off x="990600" y="152400"/>
            <a:ext cx="6677025" cy="4572000"/>
          </a:xfrm>
          <a:prstGeom prst="rect">
            <a:avLst/>
          </a:prstGeom>
          <a:noFill/>
          <a:ln>
            <a:noFill/>
          </a:ln>
        </p:spPr>
      </p:pic>
      <p:sp>
        <p:nvSpPr>
          <p:cNvPr id="298" name="Google Shape;298;p41"/>
          <p:cNvSpPr txBox="1"/>
          <p:nvPr/>
        </p:nvSpPr>
        <p:spPr>
          <a:xfrm>
            <a:off x="445600" y="315350"/>
            <a:ext cx="3729900" cy="10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Connected graph</a:t>
            </a:r>
            <a:endParaRPr sz="3600"/>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1" name="Shape 4091"/>
        <p:cNvGrpSpPr/>
        <p:nvPr/>
      </p:nvGrpSpPr>
      <p:grpSpPr>
        <a:xfrm>
          <a:off x="0" y="0"/>
          <a:ext cx="0" cy="0"/>
          <a:chOff x="0" y="0"/>
          <a:chExt cx="0" cy="0"/>
        </a:xfrm>
      </p:grpSpPr>
      <p:sp>
        <p:nvSpPr>
          <p:cNvPr id="4092" name="Google Shape;4092;p30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093" name="Google Shape;4093;p302"/>
          <p:cNvPicPr preferRelativeResize="0"/>
          <p:nvPr/>
        </p:nvPicPr>
        <p:blipFill>
          <a:blip r:embed="rId3">
            <a:alphaModFix/>
          </a:blip>
          <a:stretch>
            <a:fillRect/>
          </a:stretch>
        </p:blipFill>
        <p:spPr>
          <a:xfrm>
            <a:off x="478850" y="660825"/>
            <a:ext cx="7849601" cy="3979925"/>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7" name="Shape 4097"/>
        <p:cNvGrpSpPr/>
        <p:nvPr/>
      </p:nvGrpSpPr>
      <p:grpSpPr>
        <a:xfrm>
          <a:off x="0" y="0"/>
          <a:ext cx="0" cy="0"/>
          <a:chOff x="0" y="0"/>
          <a:chExt cx="0" cy="0"/>
        </a:xfrm>
      </p:grpSpPr>
      <p:sp>
        <p:nvSpPr>
          <p:cNvPr id="4098" name="Google Shape;4098;p30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099" name="Google Shape;4099;p303"/>
          <p:cNvPicPr preferRelativeResize="0"/>
          <p:nvPr/>
        </p:nvPicPr>
        <p:blipFill>
          <a:blip r:embed="rId3">
            <a:alphaModFix/>
          </a:blip>
          <a:stretch>
            <a:fillRect/>
          </a:stretch>
        </p:blipFill>
        <p:spPr>
          <a:xfrm>
            <a:off x="152400" y="32400"/>
            <a:ext cx="5206075" cy="4958700"/>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3" name="Shape 4103"/>
        <p:cNvGrpSpPr/>
        <p:nvPr/>
      </p:nvGrpSpPr>
      <p:grpSpPr>
        <a:xfrm>
          <a:off x="0" y="0"/>
          <a:ext cx="0" cy="0"/>
          <a:chOff x="0" y="0"/>
          <a:chExt cx="0" cy="0"/>
        </a:xfrm>
      </p:grpSpPr>
      <p:pic>
        <p:nvPicPr>
          <p:cNvPr id="4104" name="Google Shape;4104;p304"/>
          <p:cNvPicPr preferRelativeResize="0"/>
          <p:nvPr/>
        </p:nvPicPr>
        <p:blipFill>
          <a:blip r:embed="rId3">
            <a:alphaModFix/>
          </a:blip>
          <a:stretch>
            <a:fillRect/>
          </a:stretch>
        </p:blipFill>
        <p:spPr>
          <a:xfrm>
            <a:off x="152400" y="152400"/>
            <a:ext cx="4120589" cy="4838700"/>
          </a:xfrm>
          <a:prstGeom prst="rect">
            <a:avLst/>
          </a:prstGeom>
          <a:noFill/>
          <a:ln>
            <a:noFill/>
          </a:ln>
        </p:spPr>
      </p:pic>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8" name="Shape 4108"/>
        <p:cNvGrpSpPr/>
        <p:nvPr/>
      </p:nvGrpSpPr>
      <p:grpSpPr>
        <a:xfrm>
          <a:off x="0" y="0"/>
          <a:ext cx="0" cy="0"/>
          <a:chOff x="0" y="0"/>
          <a:chExt cx="0" cy="0"/>
        </a:xfrm>
      </p:grpSpPr>
      <p:sp>
        <p:nvSpPr>
          <p:cNvPr id="4109" name="Google Shape;4109;p305"/>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Objects and Pointers </a:t>
            </a:r>
            <a:endParaRPr/>
          </a:p>
        </p:txBody>
      </p:sp>
      <p:sp>
        <p:nvSpPr>
          <p:cNvPr id="4110" name="Google Shape;4110;p305"/>
          <p:cNvSpPr txBox="1"/>
          <p:nvPr>
            <p:ph idx="1" type="body"/>
          </p:nvPr>
        </p:nvSpPr>
        <p:spPr>
          <a:xfrm>
            <a:off x="311700" y="847675"/>
            <a:ext cx="8520600" cy="42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implement a Graph, one popular way to implement it is by having a Vertex class with several member variables, and </a:t>
            </a:r>
            <a:r>
              <a:rPr i="1" lang="en"/>
              <a:t>one of them is a pointer to a list of neighboring Vertices. </a:t>
            </a:r>
            <a:endParaRPr i="1"/>
          </a:p>
          <a:p>
            <a:pPr indent="0" lvl="0" marL="0" rtl="0" algn="l">
              <a:spcBef>
                <a:spcPts val="1600"/>
              </a:spcBef>
              <a:spcAft>
                <a:spcPts val="0"/>
              </a:spcAft>
              <a:buNone/>
            </a:pPr>
            <a:r>
              <a:rPr lang="en"/>
              <a:t>This is different from what we saw for pure adjacency lists. In the pure Adjacency list implementation, </a:t>
            </a:r>
            <a:r>
              <a:rPr i="1" lang="en"/>
              <a:t>no vertex attributes are being stored in the structure</a:t>
            </a:r>
            <a:r>
              <a:rPr lang="en"/>
              <a:t>. </a:t>
            </a:r>
            <a:endParaRPr/>
          </a:p>
          <a:p>
            <a:pPr indent="0" lvl="0" marL="0" rtl="0" algn="l">
              <a:spcBef>
                <a:spcPts val="1600"/>
              </a:spcBef>
              <a:spcAft>
                <a:spcPts val="1600"/>
              </a:spcAft>
              <a:buNone/>
            </a:pPr>
            <a:r>
              <a:rPr lang="en"/>
              <a:t>In the </a:t>
            </a:r>
            <a:r>
              <a:rPr b="1" lang="en">
                <a:solidFill>
                  <a:srgbClr val="38761D"/>
                </a:solidFill>
              </a:rPr>
              <a:t>"Objects and Pointers"</a:t>
            </a:r>
            <a:r>
              <a:rPr lang="en"/>
              <a:t> approach, the vertex objects can have a bunch of attributes, and a pointer to the list of neighbors is just one of the attributes. For example, if you create a transportation graph with vertices as cities and edges as roads connecting cities, then for a city like San Francisco, you may want to store population size, area, elevation above sea level, annual rainfall and other attributes. You're not just storing the neighboring cities. Think about how/where you will store these attributes.</a:t>
            </a:r>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4" name="Shape 4114"/>
        <p:cNvGrpSpPr/>
        <p:nvPr/>
      </p:nvGrpSpPr>
      <p:grpSpPr>
        <a:xfrm>
          <a:off x="0" y="0"/>
          <a:ext cx="0" cy="0"/>
          <a:chOff x="0" y="0"/>
          <a:chExt cx="0" cy="0"/>
        </a:xfrm>
      </p:grpSpPr>
      <p:sp>
        <p:nvSpPr>
          <p:cNvPr id="4115" name="Google Shape;4115;p306"/>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 Graph Representations focus on edges</a:t>
            </a:r>
            <a:endParaRPr/>
          </a:p>
        </p:txBody>
      </p:sp>
      <p:sp>
        <p:nvSpPr>
          <p:cNvPr id="4116" name="Google Shape;4116;p306"/>
          <p:cNvSpPr txBox="1"/>
          <p:nvPr>
            <p:ph idx="1" type="body"/>
          </p:nvPr>
        </p:nvSpPr>
        <p:spPr>
          <a:xfrm>
            <a:off x="311700" y="542875"/>
            <a:ext cx="8520600" cy="45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Whether you look at pure Adjacency lists, adjacency maps or adjacency matrices, the focus in all of them is only on storing the edge information (presence/absence of edges, and associated weights on edges). No information about vertex attributes is being stored in them. You need to maintain vertices separately. </a:t>
            </a:r>
            <a:endParaRPr/>
          </a:p>
          <a:p>
            <a:pPr indent="0" lvl="0" marL="0" rtl="0" algn="l">
              <a:spcBef>
                <a:spcPts val="1600"/>
              </a:spcBef>
              <a:spcAft>
                <a:spcPts val="0"/>
              </a:spcAft>
              <a:buNone/>
            </a:pPr>
            <a:r>
              <a:rPr lang="en"/>
              <a:t>“Objects and pointers” is the approach where you store vertex attributes in the same structure with adjacency lists/maps. </a:t>
            </a:r>
            <a:endParaRPr/>
          </a:p>
          <a:p>
            <a:pPr indent="0" lvl="0" marL="0" rtl="0" algn="l">
              <a:spcBef>
                <a:spcPts val="1600"/>
              </a:spcBef>
              <a:spcAft>
                <a:spcPts val="0"/>
              </a:spcAft>
              <a:buNone/>
            </a:pPr>
            <a:r>
              <a:rPr lang="en"/>
              <a:t>In some cases, even the edge attributes may be stored outside the Adjacency list/map/matrix structure, and the Adjacency structure may only store pointers to the Edge objects that have all the detailed edge attribute information. </a:t>
            </a:r>
            <a:endParaRPr/>
          </a:p>
          <a:p>
            <a:pPr indent="0" lvl="0" marL="0" rtl="0" algn="l">
              <a:spcBef>
                <a:spcPts val="1600"/>
              </a:spcBef>
              <a:spcAft>
                <a:spcPts val="1600"/>
              </a:spcAft>
              <a:buNone/>
            </a:pPr>
            <a:r>
              <a:rPr lang="en"/>
              <a:t>These Edge objects can even be linked together in an unordered </a:t>
            </a:r>
            <a:r>
              <a:rPr b="1" lang="en">
                <a:solidFill>
                  <a:srgbClr val="38761D"/>
                </a:solidFill>
              </a:rPr>
              <a:t>“Edge List”</a:t>
            </a:r>
            <a:r>
              <a:rPr lang="en"/>
              <a:t>, with each Edge object having (aside from other edge attributes) two pointers to the two end-point vertex objects. </a:t>
            </a:r>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0" name="Shape 4120"/>
        <p:cNvGrpSpPr/>
        <p:nvPr/>
      </p:nvGrpSpPr>
      <p:grpSpPr>
        <a:xfrm>
          <a:off x="0" y="0"/>
          <a:ext cx="0" cy="0"/>
          <a:chOff x="0" y="0"/>
          <a:chExt cx="0" cy="0"/>
        </a:xfrm>
      </p:grpSpPr>
      <p:sp>
        <p:nvSpPr>
          <p:cNvPr id="4121" name="Google Shape;4121;p307"/>
          <p:cNvSpPr/>
          <p:nvPr/>
        </p:nvSpPr>
        <p:spPr>
          <a:xfrm>
            <a:off x="2516025" y="143325"/>
            <a:ext cx="2770800" cy="374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Eulerian cycle or path problem</a:t>
            </a:r>
            <a:endParaRPr/>
          </a:p>
        </p:txBody>
      </p:sp>
      <p:sp>
        <p:nvSpPr>
          <p:cNvPr id="4122" name="Google Shape;4122;p307"/>
          <p:cNvSpPr/>
          <p:nvPr/>
        </p:nvSpPr>
        <p:spPr>
          <a:xfrm>
            <a:off x="2516025" y="724550"/>
            <a:ext cx="2770800" cy="374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Graph representations</a:t>
            </a:r>
            <a:endParaRPr/>
          </a:p>
        </p:txBody>
      </p:sp>
      <p:cxnSp>
        <p:nvCxnSpPr>
          <p:cNvPr id="4123" name="Google Shape;4123;p307"/>
          <p:cNvCxnSpPr>
            <a:stCxn id="4121" idx="2"/>
            <a:endCxn id="4122" idx="0"/>
          </p:cNvCxnSpPr>
          <p:nvPr/>
        </p:nvCxnSpPr>
        <p:spPr>
          <a:xfrm>
            <a:off x="3901425" y="517425"/>
            <a:ext cx="0" cy="207000"/>
          </a:xfrm>
          <a:prstGeom prst="straightConnector1">
            <a:avLst/>
          </a:prstGeom>
          <a:noFill/>
          <a:ln cap="flat" cmpd="sng" w="9525">
            <a:solidFill>
              <a:schemeClr val="dk2"/>
            </a:solidFill>
            <a:prstDash val="solid"/>
            <a:round/>
            <a:headEnd len="med" w="med" type="none"/>
            <a:tailEnd len="med" w="med" type="triangle"/>
          </a:ln>
        </p:spPr>
      </p:cxnSp>
      <p:sp>
        <p:nvSpPr>
          <p:cNvPr id="4124" name="Google Shape;4124;p307"/>
          <p:cNvSpPr/>
          <p:nvPr/>
        </p:nvSpPr>
        <p:spPr>
          <a:xfrm>
            <a:off x="2516025" y="1305775"/>
            <a:ext cx="2770800" cy="374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General graph traversal</a:t>
            </a:r>
            <a:endParaRPr/>
          </a:p>
        </p:txBody>
      </p:sp>
      <p:cxnSp>
        <p:nvCxnSpPr>
          <p:cNvPr id="4125" name="Google Shape;4125;p307"/>
          <p:cNvCxnSpPr>
            <a:stCxn id="4122" idx="2"/>
            <a:endCxn id="4124" idx="0"/>
          </p:cNvCxnSpPr>
          <p:nvPr/>
        </p:nvCxnSpPr>
        <p:spPr>
          <a:xfrm>
            <a:off x="3901425" y="1098650"/>
            <a:ext cx="0" cy="207000"/>
          </a:xfrm>
          <a:prstGeom prst="straightConnector1">
            <a:avLst/>
          </a:prstGeom>
          <a:noFill/>
          <a:ln cap="flat" cmpd="sng" w="9525">
            <a:solidFill>
              <a:schemeClr val="dk2"/>
            </a:solidFill>
            <a:prstDash val="solid"/>
            <a:round/>
            <a:headEnd len="med" w="med" type="none"/>
            <a:tailEnd len="med" w="med" type="triangle"/>
          </a:ln>
        </p:spPr>
      </p:cxnSp>
      <p:sp>
        <p:nvSpPr>
          <p:cNvPr id="4126" name="Google Shape;4126;p307"/>
          <p:cNvSpPr/>
          <p:nvPr/>
        </p:nvSpPr>
        <p:spPr>
          <a:xfrm>
            <a:off x="573275" y="2022375"/>
            <a:ext cx="891900" cy="5493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BFS</a:t>
            </a:r>
            <a:endParaRPr/>
          </a:p>
        </p:txBody>
      </p:sp>
      <p:sp>
        <p:nvSpPr>
          <p:cNvPr id="4127" name="Google Shape;4127;p307"/>
          <p:cNvSpPr/>
          <p:nvPr/>
        </p:nvSpPr>
        <p:spPr>
          <a:xfrm>
            <a:off x="4307075" y="2022375"/>
            <a:ext cx="891900" cy="5493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DFS</a:t>
            </a:r>
            <a:endParaRPr/>
          </a:p>
        </p:txBody>
      </p:sp>
      <p:sp>
        <p:nvSpPr>
          <p:cNvPr id="4128" name="Google Shape;4128;p307"/>
          <p:cNvSpPr/>
          <p:nvPr/>
        </p:nvSpPr>
        <p:spPr>
          <a:xfrm>
            <a:off x="1692675" y="2022375"/>
            <a:ext cx="1194300" cy="5493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Dijkstra</a:t>
            </a:r>
            <a:endParaRPr/>
          </a:p>
        </p:txBody>
      </p:sp>
      <p:sp>
        <p:nvSpPr>
          <p:cNvPr id="4129" name="Google Shape;4129;p307"/>
          <p:cNvSpPr/>
          <p:nvPr/>
        </p:nvSpPr>
        <p:spPr>
          <a:xfrm>
            <a:off x="3164075" y="2022375"/>
            <a:ext cx="891900" cy="54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Prim</a:t>
            </a:r>
            <a:endParaRPr/>
          </a:p>
        </p:txBody>
      </p:sp>
      <p:cxnSp>
        <p:nvCxnSpPr>
          <p:cNvPr id="4130" name="Google Shape;4130;p307"/>
          <p:cNvCxnSpPr>
            <a:endCxn id="4126" idx="0"/>
          </p:cNvCxnSpPr>
          <p:nvPr/>
        </p:nvCxnSpPr>
        <p:spPr>
          <a:xfrm flipH="1">
            <a:off x="1019225" y="1680075"/>
            <a:ext cx="1640100" cy="342300"/>
          </a:xfrm>
          <a:prstGeom prst="straightConnector1">
            <a:avLst/>
          </a:prstGeom>
          <a:noFill/>
          <a:ln cap="flat" cmpd="sng" w="9525">
            <a:solidFill>
              <a:schemeClr val="dk2"/>
            </a:solidFill>
            <a:prstDash val="solid"/>
            <a:round/>
            <a:headEnd len="med" w="med" type="none"/>
            <a:tailEnd len="med" w="med" type="triangle"/>
          </a:ln>
        </p:spPr>
      </p:cxnSp>
      <p:cxnSp>
        <p:nvCxnSpPr>
          <p:cNvPr id="4131" name="Google Shape;4131;p307"/>
          <p:cNvCxnSpPr>
            <a:endCxn id="4128" idx="0"/>
          </p:cNvCxnSpPr>
          <p:nvPr/>
        </p:nvCxnSpPr>
        <p:spPr>
          <a:xfrm flipH="1">
            <a:off x="2289825" y="1695975"/>
            <a:ext cx="823500" cy="326400"/>
          </a:xfrm>
          <a:prstGeom prst="straightConnector1">
            <a:avLst/>
          </a:prstGeom>
          <a:noFill/>
          <a:ln cap="flat" cmpd="sng" w="9525">
            <a:solidFill>
              <a:schemeClr val="dk2"/>
            </a:solidFill>
            <a:prstDash val="solid"/>
            <a:round/>
            <a:headEnd len="med" w="med" type="none"/>
            <a:tailEnd len="med" w="med" type="triangle"/>
          </a:ln>
        </p:spPr>
      </p:cxnSp>
      <p:cxnSp>
        <p:nvCxnSpPr>
          <p:cNvPr id="4132" name="Google Shape;4132;p307"/>
          <p:cNvCxnSpPr>
            <a:endCxn id="4129" idx="0"/>
          </p:cNvCxnSpPr>
          <p:nvPr/>
        </p:nvCxnSpPr>
        <p:spPr>
          <a:xfrm flipH="1">
            <a:off x="3610025" y="1695975"/>
            <a:ext cx="36600" cy="326400"/>
          </a:xfrm>
          <a:prstGeom prst="straightConnector1">
            <a:avLst/>
          </a:prstGeom>
          <a:noFill/>
          <a:ln cap="flat" cmpd="sng" w="9525">
            <a:solidFill>
              <a:schemeClr val="dk2"/>
            </a:solidFill>
            <a:prstDash val="solid"/>
            <a:round/>
            <a:headEnd len="med" w="med" type="none"/>
            <a:tailEnd len="med" w="med" type="triangle"/>
          </a:ln>
        </p:spPr>
      </p:cxnSp>
      <p:cxnSp>
        <p:nvCxnSpPr>
          <p:cNvPr id="4133" name="Google Shape;4133;p307"/>
          <p:cNvCxnSpPr>
            <a:endCxn id="4127" idx="0"/>
          </p:cNvCxnSpPr>
          <p:nvPr/>
        </p:nvCxnSpPr>
        <p:spPr>
          <a:xfrm>
            <a:off x="4395125" y="1687875"/>
            <a:ext cx="357900" cy="334500"/>
          </a:xfrm>
          <a:prstGeom prst="straightConnector1">
            <a:avLst/>
          </a:prstGeom>
          <a:noFill/>
          <a:ln cap="flat" cmpd="sng" w="9525">
            <a:solidFill>
              <a:schemeClr val="dk2"/>
            </a:solidFill>
            <a:prstDash val="solid"/>
            <a:round/>
            <a:headEnd len="med" w="med" type="none"/>
            <a:tailEnd len="med" w="med" type="triangle"/>
          </a:ln>
        </p:spPr>
      </p:cxnSp>
      <p:sp>
        <p:nvSpPr>
          <p:cNvPr id="4134" name="Google Shape;4134;p307"/>
          <p:cNvSpPr/>
          <p:nvPr/>
        </p:nvSpPr>
        <p:spPr>
          <a:xfrm>
            <a:off x="374100" y="2945975"/>
            <a:ext cx="1194300" cy="6291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bipartite</a:t>
            </a:r>
            <a:endParaRPr/>
          </a:p>
        </p:txBody>
      </p:sp>
      <p:sp>
        <p:nvSpPr>
          <p:cNvPr id="4135" name="Google Shape;4135;p307"/>
          <p:cNvSpPr/>
          <p:nvPr/>
        </p:nvSpPr>
        <p:spPr>
          <a:xfrm>
            <a:off x="1770600" y="2945975"/>
            <a:ext cx="1767600" cy="1003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connected</a:t>
            </a:r>
            <a:br>
              <a:rPr lang="en"/>
            </a:br>
            <a:r>
              <a:rPr lang="en"/>
              <a:t>components &amp; cycles</a:t>
            </a:r>
            <a:endParaRPr/>
          </a:p>
        </p:txBody>
      </p:sp>
      <p:cxnSp>
        <p:nvCxnSpPr>
          <p:cNvPr id="4136" name="Google Shape;4136;p307"/>
          <p:cNvCxnSpPr>
            <a:stCxn id="4126" idx="4"/>
            <a:endCxn id="4134" idx="0"/>
          </p:cNvCxnSpPr>
          <p:nvPr/>
        </p:nvCxnSpPr>
        <p:spPr>
          <a:xfrm flipH="1">
            <a:off x="971225" y="2571675"/>
            <a:ext cx="48000" cy="374400"/>
          </a:xfrm>
          <a:prstGeom prst="straightConnector1">
            <a:avLst/>
          </a:prstGeom>
          <a:noFill/>
          <a:ln cap="flat" cmpd="sng" w="9525">
            <a:solidFill>
              <a:schemeClr val="dk2"/>
            </a:solidFill>
            <a:prstDash val="solid"/>
            <a:round/>
            <a:headEnd len="med" w="med" type="none"/>
            <a:tailEnd len="med" w="med" type="triangle"/>
          </a:ln>
        </p:spPr>
      </p:cxnSp>
      <p:cxnSp>
        <p:nvCxnSpPr>
          <p:cNvPr id="4137" name="Google Shape;4137;p307"/>
          <p:cNvCxnSpPr>
            <a:stCxn id="4126" idx="5"/>
          </p:cNvCxnSpPr>
          <p:nvPr/>
        </p:nvCxnSpPr>
        <p:spPr>
          <a:xfrm>
            <a:off x="1334559" y="2491232"/>
            <a:ext cx="1181400" cy="454800"/>
          </a:xfrm>
          <a:prstGeom prst="straightConnector1">
            <a:avLst/>
          </a:prstGeom>
          <a:noFill/>
          <a:ln cap="flat" cmpd="sng" w="9525">
            <a:solidFill>
              <a:schemeClr val="dk2"/>
            </a:solidFill>
            <a:prstDash val="solid"/>
            <a:round/>
            <a:headEnd len="med" w="med" type="none"/>
            <a:tailEnd len="med" w="med" type="triangle"/>
          </a:ln>
        </p:spPr>
      </p:cxnSp>
      <p:cxnSp>
        <p:nvCxnSpPr>
          <p:cNvPr id="4138" name="Google Shape;4138;p307"/>
          <p:cNvCxnSpPr>
            <a:stCxn id="4127" idx="4"/>
            <a:endCxn id="4135" idx="0"/>
          </p:cNvCxnSpPr>
          <p:nvPr/>
        </p:nvCxnSpPr>
        <p:spPr>
          <a:xfrm flipH="1">
            <a:off x="2654525" y="2571675"/>
            <a:ext cx="2098500" cy="374400"/>
          </a:xfrm>
          <a:prstGeom prst="straightConnector1">
            <a:avLst/>
          </a:prstGeom>
          <a:noFill/>
          <a:ln cap="flat" cmpd="sng" w="9525">
            <a:solidFill>
              <a:schemeClr val="dk2"/>
            </a:solidFill>
            <a:prstDash val="solid"/>
            <a:round/>
            <a:headEnd len="med" w="med" type="none"/>
            <a:tailEnd len="med" w="med" type="triangle"/>
          </a:ln>
        </p:spPr>
      </p:cxnSp>
      <p:sp>
        <p:nvSpPr>
          <p:cNvPr id="4139" name="Google Shape;4139;p307"/>
          <p:cNvSpPr/>
          <p:nvPr/>
        </p:nvSpPr>
        <p:spPr>
          <a:xfrm>
            <a:off x="3646625" y="2945975"/>
            <a:ext cx="1767600" cy="6291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Bellman-Ford</a:t>
            </a:r>
            <a:endParaRPr/>
          </a:p>
        </p:txBody>
      </p:sp>
      <p:cxnSp>
        <p:nvCxnSpPr>
          <p:cNvPr id="4140" name="Google Shape;4140;p307"/>
          <p:cNvCxnSpPr>
            <a:stCxn id="4128" idx="5"/>
            <a:endCxn id="4139" idx="0"/>
          </p:cNvCxnSpPr>
          <p:nvPr/>
        </p:nvCxnSpPr>
        <p:spPr>
          <a:xfrm>
            <a:off x="2712074" y="2491232"/>
            <a:ext cx="1818300" cy="454800"/>
          </a:xfrm>
          <a:prstGeom prst="straightConnector1">
            <a:avLst/>
          </a:prstGeom>
          <a:noFill/>
          <a:ln cap="flat" cmpd="sng" w="9525">
            <a:solidFill>
              <a:schemeClr val="dk2"/>
            </a:solidFill>
            <a:prstDash val="solid"/>
            <a:round/>
            <a:headEnd len="med" w="med" type="none"/>
            <a:tailEnd len="med" w="med" type="triangle"/>
          </a:ln>
        </p:spPr>
      </p:cxnSp>
      <p:sp>
        <p:nvSpPr>
          <p:cNvPr id="4141" name="Google Shape;4141;p307"/>
          <p:cNvSpPr/>
          <p:nvPr/>
        </p:nvSpPr>
        <p:spPr>
          <a:xfrm>
            <a:off x="5708100" y="2869775"/>
            <a:ext cx="1115400" cy="6291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top.sort</a:t>
            </a:r>
            <a:endParaRPr/>
          </a:p>
        </p:txBody>
      </p:sp>
      <p:cxnSp>
        <p:nvCxnSpPr>
          <p:cNvPr id="4142" name="Google Shape;4142;p307"/>
          <p:cNvCxnSpPr>
            <a:stCxn id="4127" idx="5"/>
            <a:endCxn id="4141" idx="1"/>
          </p:cNvCxnSpPr>
          <p:nvPr/>
        </p:nvCxnSpPr>
        <p:spPr>
          <a:xfrm>
            <a:off x="5068359" y="2491232"/>
            <a:ext cx="803100" cy="470700"/>
          </a:xfrm>
          <a:prstGeom prst="straightConnector1">
            <a:avLst/>
          </a:prstGeom>
          <a:noFill/>
          <a:ln cap="flat" cmpd="sng" w="9525">
            <a:solidFill>
              <a:schemeClr val="dk2"/>
            </a:solidFill>
            <a:prstDash val="solid"/>
            <a:round/>
            <a:headEnd len="med" w="med" type="none"/>
            <a:tailEnd len="med" w="med" type="triangle"/>
          </a:ln>
        </p:spPr>
      </p:cxnSp>
      <p:sp>
        <p:nvSpPr>
          <p:cNvPr id="4143" name="Google Shape;4143;p307"/>
          <p:cNvSpPr/>
          <p:nvPr/>
        </p:nvSpPr>
        <p:spPr>
          <a:xfrm>
            <a:off x="5756225" y="3796975"/>
            <a:ext cx="1011900" cy="62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SCC</a:t>
            </a:r>
            <a:endParaRPr/>
          </a:p>
        </p:txBody>
      </p:sp>
      <p:cxnSp>
        <p:nvCxnSpPr>
          <p:cNvPr id="4144" name="Google Shape;4144;p307"/>
          <p:cNvCxnSpPr>
            <a:stCxn id="4141" idx="4"/>
            <a:endCxn id="4143" idx="0"/>
          </p:cNvCxnSpPr>
          <p:nvPr/>
        </p:nvCxnSpPr>
        <p:spPr>
          <a:xfrm flipH="1">
            <a:off x="6262200" y="3498875"/>
            <a:ext cx="3600" cy="298200"/>
          </a:xfrm>
          <a:prstGeom prst="straightConnector1">
            <a:avLst/>
          </a:prstGeom>
          <a:noFill/>
          <a:ln cap="flat" cmpd="sng" w="9525">
            <a:solidFill>
              <a:schemeClr val="dk2"/>
            </a:solidFill>
            <a:prstDash val="solid"/>
            <a:round/>
            <a:headEnd len="med" w="med" type="none"/>
            <a:tailEnd len="med" w="med" type="triangle"/>
          </a:ln>
        </p:spPr>
      </p:cxnSp>
      <p:sp>
        <p:nvSpPr>
          <p:cNvPr id="4145" name="Google Shape;4145;p307"/>
          <p:cNvSpPr/>
          <p:nvPr/>
        </p:nvSpPr>
        <p:spPr>
          <a:xfrm>
            <a:off x="5526275" y="2022375"/>
            <a:ext cx="891900" cy="54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Best-first</a:t>
            </a:r>
            <a:endParaRPr/>
          </a:p>
        </p:txBody>
      </p:sp>
      <p:cxnSp>
        <p:nvCxnSpPr>
          <p:cNvPr id="4146" name="Google Shape;4146;p307"/>
          <p:cNvCxnSpPr>
            <a:endCxn id="4145" idx="0"/>
          </p:cNvCxnSpPr>
          <p:nvPr/>
        </p:nvCxnSpPr>
        <p:spPr>
          <a:xfrm>
            <a:off x="4960325" y="1687875"/>
            <a:ext cx="1011900" cy="334500"/>
          </a:xfrm>
          <a:prstGeom prst="straightConnector1">
            <a:avLst/>
          </a:prstGeom>
          <a:noFill/>
          <a:ln cap="flat" cmpd="sng" w="9525">
            <a:solidFill>
              <a:schemeClr val="dk2"/>
            </a:solidFill>
            <a:prstDash val="solid"/>
            <a:round/>
            <a:headEnd len="med" w="med" type="none"/>
            <a:tailEnd len="med" w="med" type="triangle"/>
          </a:ln>
        </p:spPr>
      </p:cxnSp>
      <p:sp>
        <p:nvSpPr>
          <p:cNvPr id="4147" name="Google Shape;4147;p307"/>
          <p:cNvSpPr/>
          <p:nvPr/>
        </p:nvSpPr>
        <p:spPr>
          <a:xfrm>
            <a:off x="6745475" y="2022375"/>
            <a:ext cx="891900" cy="54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a:t>
            </a:r>
            <a:endParaRPr/>
          </a:p>
        </p:txBody>
      </p:sp>
      <p:cxnSp>
        <p:nvCxnSpPr>
          <p:cNvPr id="4148" name="Google Shape;4148;p307"/>
          <p:cNvCxnSpPr>
            <a:stCxn id="4145" idx="6"/>
            <a:endCxn id="4147" idx="2"/>
          </p:cNvCxnSpPr>
          <p:nvPr/>
        </p:nvCxnSpPr>
        <p:spPr>
          <a:xfrm>
            <a:off x="6418175" y="2297025"/>
            <a:ext cx="327300" cy="0"/>
          </a:xfrm>
          <a:prstGeom prst="straightConnector1">
            <a:avLst/>
          </a:prstGeom>
          <a:noFill/>
          <a:ln cap="flat" cmpd="sng" w="9525">
            <a:solidFill>
              <a:schemeClr val="dk2"/>
            </a:solidFill>
            <a:prstDash val="solid"/>
            <a:round/>
            <a:headEnd len="med" w="med" type="none"/>
            <a:tailEnd len="med" w="med" type="triangle"/>
          </a:ln>
        </p:spPr>
      </p:cxnSp>
      <p:sp>
        <p:nvSpPr>
          <p:cNvPr id="4149" name="Google Shape;4149;p307"/>
          <p:cNvSpPr/>
          <p:nvPr/>
        </p:nvSpPr>
        <p:spPr>
          <a:xfrm>
            <a:off x="7269375" y="2746925"/>
            <a:ext cx="1640100" cy="1027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Bridges &amp; articulation points</a:t>
            </a:r>
            <a:endParaRPr/>
          </a:p>
        </p:txBody>
      </p:sp>
      <p:sp>
        <p:nvSpPr>
          <p:cNvPr id="4150" name="Google Shape;4150;p307"/>
          <p:cNvSpPr/>
          <p:nvPr/>
        </p:nvSpPr>
        <p:spPr>
          <a:xfrm>
            <a:off x="5207200" y="2388625"/>
            <a:ext cx="2309000" cy="541425"/>
          </a:xfrm>
          <a:custGeom>
            <a:rect b="b" l="l" r="r" t="t"/>
            <a:pathLst>
              <a:path extrusionOk="0" h="21657" w="92360">
                <a:moveTo>
                  <a:pt x="0" y="0"/>
                </a:moveTo>
                <a:cubicBezTo>
                  <a:pt x="5467" y="2283"/>
                  <a:pt x="17411" y="10086"/>
                  <a:pt x="32804" y="13695"/>
                </a:cubicBezTo>
                <a:cubicBezTo>
                  <a:pt x="48197" y="17305"/>
                  <a:pt x="82434" y="20330"/>
                  <a:pt x="92360" y="21657"/>
                </a:cubicBezTo>
              </a:path>
            </a:pathLst>
          </a:custGeom>
          <a:noFill/>
          <a:ln cap="flat" cmpd="sng" w="9525">
            <a:solidFill>
              <a:schemeClr val="dk2"/>
            </a:solidFill>
            <a:prstDash val="solid"/>
            <a:round/>
            <a:headEnd len="med" w="med" type="none"/>
            <a:tailEnd len="med" w="med" type="triangle"/>
          </a:ln>
        </p:spPr>
      </p:sp>
      <p:sp>
        <p:nvSpPr>
          <p:cNvPr id="4151" name="Google Shape;4151;p307"/>
          <p:cNvSpPr/>
          <p:nvPr/>
        </p:nvSpPr>
        <p:spPr>
          <a:xfrm>
            <a:off x="461800" y="3917350"/>
            <a:ext cx="175200" cy="1671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307"/>
          <p:cNvSpPr/>
          <p:nvPr/>
        </p:nvSpPr>
        <p:spPr>
          <a:xfrm>
            <a:off x="995200" y="3917350"/>
            <a:ext cx="175200" cy="1671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3" name="Google Shape;4153;p307"/>
          <p:cNvCxnSpPr>
            <a:stCxn id="4151" idx="0"/>
          </p:cNvCxnSpPr>
          <p:nvPr/>
        </p:nvCxnSpPr>
        <p:spPr>
          <a:xfrm flipH="1" rot="10800000">
            <a:off x="549400" y="3566950"/>
            <a:ext cx="222900" cy="350400"/>
          </a:xfrm>
          <a:prstGeom prst="straightConnector1">
            <a:avLst/>
          </a:prstGeom>
          <a:noFill/>
          <a:ln cap="flat" cmpd="sng" w="9525">
            <a:solidFill>
              <a:schemeClr val="dk2"/>
            </a:solidFill>
            <a:prstDash val="solid"/>
            <a:round/>
            <a:headEnd len="med" w="med" type="none"/>
            <a:tailEnd len="med" w="med" type="none"/>
          </a:ln>
        </p:spPr>
      </p:cxnSp>
      <p:cxnSp>
        <p:nvCxnSpPr>
          <p:cNvPr id="4154" name="Google Shape;4154;p307"/>
          <p:cNvCxnSpPr>
            <a:stCxn id="4152" idx="0"/>
            <a:endCxn id="4134" idx="4"/>
          </p:cNvCxnSpPr>
          <p:nvPr/>
        </p:nvCxnSpPr>
        <p:spPr>
          <a:xfrm rot="10800000">
            <a:off x="971200" y="3575050"/>
            <a:ext cx="111600" cy="342300"/>
          </a:xfrm>
          <a:prstGeom prst="straightConnector1">
            <a:avLst/>
          </a:prstGeom>
          <a:noFill/>
          <a:ln cap="flat" cmpd="sng" w="9525">
            <a:solidFill>
              <a:schemeClr val="dk2"/>
            </a:solidFill>
            <a:prstDash val="solid"/>
            <a:round/>
            <a:headEnd len="med" w="med" type="none"/>
            <a:tailEnd len="med" w="med" type="none"/>
          </a:ln>
        </p:spPr>
      </p:cxnSp>
      <p:sp>
        <p:nvSpPr>
          <p:cNvPr id="4155" name="Google Shape;4155;p307"/>
          <p:cNvSpPr/>
          <p:nvPr/>
        </p:nvSpPr>
        <p:spPr>
          <a:xfrm>
            <a:off x="233200" y="2621950"/>
            <a:ext cx="175200" cy="1671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6" name="Google Shape;4156;p307"/>
          <p:cNvCxnSpPr>
            <a:stCxn id="4155" idx="3"/>
            <a:endCxn id="4126" idx="3"/>
          </p:cNvCxnSpPr>
          <p:nvPr/>
        </p:nvCxnSpPr>
        <p:spPr>
          <a:xfrm flipH="1" rot="10800000">
            <a:off x="408400" y="2491300"/>
            <a:ext cx="295500" cy="214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0" name="Shape 4160"/>
        <p:cNvGrpSpPr/>
        <p:nvPr/>
      </p:nvGrpSpPr>
      <p:grpSpPr>
        <a:xfrm>
          <a:off x="0" y="0"/>
          <a:ext cx="0" cy="0"/>
          <a:chOff x="0" y="0"/>
          <a:chExt cx="0" cy="0"/>
        </a:xfrm>
      </p:grpSpPr>
      <p:pic>
        <p:nvPicPr>
          <p:cNvPr id="4161" name="Google Shape;4161;p308"/>
          <p:cNvPicPr preferRelativeResize="0"/>
          <p:nvPr/>
        </p:nvPicPr>
        <p:blipFill>
          <a:blip r:embed="rId3">
            <a:alphaModFix/>
          </a:blip>
          <a:stretch>
            <a:fillRect/>
          </a:stretch>
        </p:blipFill>
        <p:spPr>
          <a:xfrm>
            <a:off x="152400" y="152400"/>
            <a:ext cx="6951704" cy="4838700"/>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5" name="Shape 4165"/>
        <p:cNvGrpSpPr/>
        <p:nvPr/>
      </p:nvGrpSpPr>
      <p:grpSpPr>
        <a:xfrm>
          <a:off x="0" y="0"/>
          <a:ext cx="0" cy="0"/>
          <a:chOff x="0" y="0"/>
          <a:chExt cx="0" cy="0"/>
        </a:xfrm>
      </p:grpSpPr>
      <p:sp>
        <p:nvSpPr>
          <p:cNvPr id="4166" name="Google Shape;4166;p309"/>
          <p:cNvSpPr/>
          <p:nvPr/>
        </p:nvSpPr>
        <p:spPr>
          <a:xfrm>
            <a:off x="2237325" y="1619650"/>
            <a:ext cx="509700" cy="50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a:t>
            </a:r>
            <a:endParaRPr/>
          </a:p>
        </p:txBody>
      </p:sp>
      <p:sp>
        <p:nvSpPr>
          <p:cNvPr id="4167" name="Google Shape;4167;p309"/>
          <p:cNvSpPr/>
          <p:nvPr/>
        </p:nvSpPr>
        <p:spPr>
          <a:xfrm>
            <a:off x="4696200" y="1467250"/>
            <a:ext cx="509700" cy="50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x</a:t>
            </a:r>
            <a:endParaRPr/>
          </a:p>
        </p:txBody>
      </p:sp>
      <p:sp>
        <p:nvSpPr>
          <p:cNvPr id="4168" name="Google Shape;4168;p309"/>
          <p:cNvSpPr/>
          <p:nvPr/>
        </p:nvSpPr>
        <p:spPr>
          <a:xfrm>
            <a:off x="4740725" y="3249550"/>
            <a:ext cx="509700" cy="50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z</a:t>
            </a:r>
            <a:endParaRPr/>
          </a:p>
        </p:txBody>
      </p:sp>
      <p:sp>
        <p:nvSpPr>
          <p:cNvPr id="4169" name="Google Shape;4169;p309"/>
          <p:cNvSpPr/>
          <p:nvPr/>
        </p:nvSpPr>
        <p:spPr>
          <a:xfrm>
            <a:off x="2528325" y="3414475"/>
            <a:ext cx="509700" cy="50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4170" name="Google Shape;4170;p309"/>
          <p:cNvSpPr/>
          <p:nvPr/>
        </p:nvSpPr>
        <p:spPr>
          <a:xfrm>
            <a:off x="1186225" y="2650125"/>
            <a:ext cx="509700" cy="50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cxnSp>
        <p:nvCxnSpPr>
          <p:cNvPr id="4171" name="Google Shape;4171;p309"/>
          <p:cNvCxnSpPr>
            <a:stCxn id="4166" idx="7"/>
            <a:endCxn id="4167" idx="1"/>
          </p:cNvCxnSpPr>
          <p:nvPr/>
        </p:nvCxnSpPr>
        <p:spPr>
          <a:xfrm flipH="1" rot="10800000">
            <a:off x="2672381" y="1541894"/>
            <a:ext cx="2098500" cy="152400"/>
          </a:xfrm>
          <a:prstGeom prst="straightConnector1">
            <a:avLst/>
          </a:prstGeom>
          <a:noFill/>
          <a:ln cap="flat" cmpd="sng" w="28575">
            <a:solidFill>
              <a:schemeClr val="dk2"/>
            </a:solidFill>
            <a:prstDash val="solid"/>
            <a:round/>
            <a:headEnd len="med" w="med" type="none"/>
            <a:tailEnd len="med" w="med" type="triangle"/>
          </a:ln>
        </p:spPr>
      </p:cxnSp>
      <p:cxnSp>
        <p:nvCxnSpPr>
          <p:cNvPr id="4172" name="Google Shape;4172;p309"/>
          <p:cNvCxnSpPr/>
          <p:nvPr/>
        </p:nvCxnSpPr>
        <p:spPr>
          <a:xfrm>
            <a:off x="4874850" y="1976950"/>
            <a:ext cx="44400" cy="1272600"/>
          </a:xfrm>
          <a:prstGeom prst="straightConnector1">
            <a:avLst/>
          </a:prstGeom>
          <a:noFill/>
          <a:ln cap="flat" cmpd="sng" w="28575">
            <a:solidFill>
              <a:schemeClr val="dk2"/>
            </a:solidFill>
            <a:prstDash val="solid"/>
            <a:round/>
            <a:headEnd len="med" w="med" type="none"/>
            <a:tailEnd len="med" w="med" type="triangle"/>
          </a:ln>
        </p:spPr>
      </p:cxnSp>
      <p:cxnSp>
        <p:nvCxnSpPr>
          <p:cNvPr id="4173" name="Google Shape;4173;p309"/>
          <p:cNvCxnSpPr>
            <a:stCxn id="4166" idx="4"/>
            <a:endCxn id="4169" idx="1"/>
          </p:cNvCxnSpPr>
          <p:nvPr/>
        </p:nvCxnSpPr>
        <p:spPr>
          <a:xfrm>
            <a:off x="2492175" y="2129350"/>
            <a:ext cx="110700" cy="1359900"/>
          </a:xfrm>
          <a:prstGeom prst="straightConnector1">
            <a:avLst/>
          </a:prstGeom>
          <a:noFill/>
          <a:ln cap="flat" cmpd="sng" w="28575">
            <a:solidFill>
              <a:schemeClr val="dk2"/>
            </a:solidFill>
            <a:prstDash val="solid"/>
            <a:round/>
            <a:headEnd len="med" w="med" type="none"/>
            <a:tailEnd len="med" w="med" type="triangle"/>
          </a:ln>
        </p:spPr>
      </p:cxnSp>
      <p:cxnSp>
        <p:nvCxnSpPr>
          <p:cNvPr id="4174" name="Google Shape;4174;p309"/>
          <p:cNvCxnSpPr>
            <a:stCxn id="4169" idx="6"/>
            <a:endCxn id="4168" idx="2"/>
          </p:cNvCxnSpPr>
          <p:nvPr/>
        </p:nvCxnSpPr>
        <p:spPr>
          <a:xfrm flipH="1" rot="10800000">
            <a:off x="3038025" y="3504325"/>
            <a:ext cx="1702800" cy="165000"/>
          </a:xfrm>
          <a:prstGeom prst="straightConnector1">
            <a:avLst/>
          </a:prstGeom>
          <a:noFill/>
          <a:ln cap="flat" cmpd="sng" w="28575">
            <a:solidFill>
              <a:schemeClr val="dk2"/>
            </a:solidFill>
            <a:prstDash val="solid"/>
            <a:round/>
            <a:headEnd len="med" w="med" type="none"/>
            <a:tailEnd len="med" w="med" type="triangle"/>
          </a:ln>
        </p:spPr>
      </p:cxnSp>
      <p:cxnSp>
        <p:nvCxnSpPr>
          <p:cNvPr id="4175" name="Google Shape;4175;p309"/>
          <p:cNvCxnSpPr>
            <a:stCxn id="4168" idx="1"/>
          </p:cNvCxnSpPr>
          <p:nvPr/>
        </p:nvCxnSpPr>
        <p:spPr>
          <a:xfrm rot="10800000">
            <a:off x="1727769" y="2872994"/>
            <a:ext cx="3087600" cy="451200"/>
          </a:xfrm>
          <a:prstGeom prst="straightConnector1">
            <a:avLst/>
          </a:prstGeom>
          <a:noFill/>
          <a:ln cap="flat" cmpd="sng" w="28575">
            <a:solidFill>
              <a:schemeClr val="dk2"/>
            </a:solidFill>
            <a:prstDash val="solid"/>
            <a:round/>
            <a:headEnd len="med" w="med" type="none"/>
            <a:tailEnd len="med" w="med" type="triangle"/>
          </a:ln>
        </p:spPr>
      </p:cxnSp>
      <p:cxnSp>
        <p:nvCxnSpPr>
          <p:cNvPr id="4176" name="Google Shape;4176;p309"/>
          <p:cNvCxnSpPr>
            <a:endCxn id="4166" idx="3"/>
          </p:cNvCxnSpPr>
          <p:nvPr/>
        </p:nvCxnSpPr>
        <p:spPr>
          <a:xfrm flipH="1" rot="10800000">
            <a:off x="1621369" y="2054706"/>
            <a:ext cx="690600" cy="670200"/>
          </a:xfrm>
          <a:prstGeom prst="straightConnector1">
            <a:avLst/>
          </a:prstGeom>
          <a:noFill/>
          <a:ln cap="flat" cmpd="sng" w="28575">
            <a:solidFill>
              <a:schemeClr val="dk2"/>
            </a:solidFill>
            <a:prstDash val="solid"/>
            <a:round/>
            <a:headEnd len="med" w="med" type="none"/>
            <a:tailEnd len="med" w="med" type="triangle"/>
          </a:ln>
        </p:spPr>
      </p:cxnSp>
      <p:cxnSp>
        <p:nvCxnSpPr>
          <p:cNvPr id="4177" name="Google Shape;4177;p309"/>
          <p:cNvCxnSpPr>
            <a:stCxn id="4170" idx="5"/>
            <a:endCxn id="4169" idx="2"/>
          </p:cNvCxnSpPr>
          <p:nvPr/>
        </p:nvCxnSpPr>
        <p:spPr>
          <a:xfrm>
            <a:off x="1621281" y="3085181"/>
            <a:ext cx="906900" cy="584100"/>
          </a:xfrm>
          <a:prstGeom prst="straightConnector1">
            <a:avLst/>
          </a:prstGeom>
          <a:noFill/>
          <a:ln cap="flat" cmpd="sng" w="28575">
            <a:solidFill>
              <a:schemeClr val="dk2"/>
            </a:solidFill>
            <a:prstDash val="solid"/>
            <a:round/>
            <a:headEnd len="med" w="med" type="none"/>
            <a:tailEnd len="med" w="med" type="triangle"/>
          </a:ln>
        </p:spPr>
      </p:cxnSp>
      <p:sp>
        <p:nvSpPr>
          <p:cNvPr id="4178" name="Google Shape;4178;p309"/>
          <p:cNvSpPr txBox="1"/>
          <p:nvPr/>
        </p:nvSpPr>
        <p:spPr>
          <a:xfrm>
            <a:off x="1552600" y="2173650"/>
            <a:ext cx="4062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4179" name="Google Shape;4179;p309"/>
          <p:cNvSpPr txBox="1"/>
          <p:nvPr/>
        </p:nvSpPr>
        <p:spPr>
          <a:xfrm>
            <a:off x="1775550" y="3367950"/>
            <a:ext cx="2910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4180" name="Google Shape;4180;p309"/>
          <p:cNvSpPr txBox="1"/>
          <p:nvPr/>
        </p:nvSpPr>
        <p:spPr>
          <a:xfrm>
            <a:off x="2288525" y="2531950"/>
            <a:ext cx="2391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4181" name="Google Shape;4181;p309"/>
          <p:cNvCxnSpPr>
            <a:stCxn id="4169" idx="0"/>
            <a:endCxn id="4166" idx="5"/>
          </p:cNvCxnSpPr>
          <p:nvPr/>
        </p:nvCxnSpPr>
        <p:spPr>
          <a:xfrm rot="10800000">
            <a:off x="2672475" y="2054575"/>
            <a:ext cx="110700" cy="1359900"/>
          </a:xfrm>
          <a:prstGeom prst="straightConnector1">
            <a:avLst/>
          </a:prstGeom>
          <a:noFill/>
          <a:ln cap="flat" cmpd="sng" w="28575">
            <a:solidFill>
              <a:schemeClr val="dk2"/>
            </a:solidFill>
            <a:prstDash val="solid"/>
            <a:round/>
            <a:headEnd len="med" w="med" type="none"/>
            <a:tailEnd len="med" w="med" type="triangle"/>
          </a:ln>
        </p:spPr>
      </p:cxnSp>
      <p:sp>
        <p:nvSpPr>
          <p:cNvPr id="4182" name="Google Shape;4182;p309"/>
          <p:cNvSpPr txBox="1"/>
          <p:nvPr/>
        </p:nvSpPr>
        <p:spPr>
          <a:xfrm>
            <a:off x="2690050" y="2576300"/>
            <a:ext cx="1956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183" name="Google Shape;4183;p309"/>
          <p:cNvSpPr txBox="1"/>
          <p:nvPr/>
        </p:nvSpPr>
        <p:spPr>
          <a:xfrm>
            <a:off x="3272425" y="1288725"/>
            <a:ext cx="2391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184" name="Google Shape;4184;p309"/>
          <p:cNvSpPr txBox="1"/>
          <p:nvPr/>
        </p:nvSpPr>
        <p:spPr>
          <a:xfrm>
            <a:off x="3797900" y="2857275"/>
            <a:ext cx="4593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185" name="Google Shape;4185;p309"/>
          <p:cNvSpPr txBox="1"/>
          <p:nvPr/>
        </p:nvSpPr>
        <p:spPr>
          <a:xfrm>
            <a:off x="3702375" y="3565900"/>
            <a:ext cx="5097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4186" name="Google Shape;4186;p309"/>
          <p:cNvCxnSpPr>
            <a:stCxn id="4168" idx="7"/>
            <a:endCxn id="4167" idx="5"/>
          </p:cNvCxnSpPr>
          <p:nvPr/>
        </p:nvCxnSpPr>
        <p:spPr>
          <a:xfrm rot="10800000">
            <a:off x="5131381" y="1902194"/>
            <a:ext cx="44400" cy="1422000"/>
          </a:xfrm>
          <a:prstGeom prst="straightConnector1">
            <a:avLst/>
          </a:prstGeom>
          <a:noFill/>
          <a:ln cap="flat" cmpd="sng" w="28575">
            <a:solidFill>
              <a:schemeClr val="dk2"/>
            </a:solidFill>
            <a:prstDash val="solid"/>
            <a:round/>
            <a:headEnd len="med" w="med" type="none"/>
            <a:tailEnd len="med" w="med" type="triangle"/>
          </a:ln>
        </p:spPr>
      </p:cxnSp>
      <p:sp>
        <p:nvSpPr>
          <p:cNvPr id="4187" name="Google Shape;4187;p309"/>
          <p:cNvSpPr txBox="1"/>
          <p:nvPr/>
        </p:nvSpPr>
        <p:spPr>
          <a:xfrm>
            <a:off x="4597550" y="2296500"/>
            <a:ext cx="2391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188" name="Google Shape;4188;p309"/>
          <p:cNvSpPr txBox="1"/>
          <p:nvPr/>
        </p:nvSpPr>
        <p:spPr>
          <a:xfrm>
            <a:off x="5162850" y="2284000"/>
            <a:ext cx="2910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2" name="Shape 4192"/>
        <p:cNvGrpSpPr/>
        <p:nvPr/>
      </p:nvGrpSpPr>
      <p:grpSpPr>
        <a:xfrm>
          <a:off x="0" y="0"/>
          <a:ext cx="0" cy="0"/>
          <a:chOff x="0" y="0"/>
          <a:chExt cx="0" cy="0"/>
        </a:xfrm>
      </p:grpSpPr>
      <p:sp>
        <p:nvSpPr>
          <p:cNvPr id="4193" name="Google Shape;4193;p310"/>
          <p:cNvSpPr/>
          <p:nvPr/>
        </p:nvSpPr>
        <p:spPr>
          <a:xfrm>
            <a:off x="2237325" y="1619650"/>
            <a:ext cx="509700" cy="50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a:t>
            </a:r>
            <a:endParaRPr/>
          </a:p>
        </p:txBody>
      </p:sp>
      <p:sp>
        <p:nvSpPr>
          <p:cNvPr id="4194" name="Google Shape;4194;p310"/>
          <p:cNvSpPr/>
          <p:nvPr/>
        </p:nvSpPr>
        <p:spPr>
          <a:xfrm>
            <a:off x="4696200" y="1467250"/>
            <a:ext cx="509700" cy="50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x</a:t>
            </a:r>
            <a:endParaRPr/>
          </a:p>
        </p:txBody>
      </p:sp>
      <p:sp>
        <p:nvSpPr>
          <p:cNvPr id="4195" name="Google Shape;4195;p310"/>
          <p:cNvSpPr/>
          <p:nvPr/>
        </p:nvSpPr>
        <p:spPr>
          <a:xfrm>
            <a:off x="4740725" y="3249550"/>
            <a:ext cx="509700" cy="50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z</a:t>
            </a:r>
            <a:endParaRPr/>
          </a:p>
        </p:txBody>
      </p:sp>
      <p:sp>
        <p:nvSpPr>
          <p:cNvPr id="4196" name="Google Shape;4196;p310"/>
          <p:cNvSpPr/>
          <p:nvPr/>
        </p:nvSpPr>
        <p:spPr>
          <a:xfrm>
            <a:off x="2528325" y="3414475"/>
            <a:ext cx="509700" cy="50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4197" name="Google Shape;4197;p310"/>
          <p:cNvSpPr/>
          <p:nvPr/>
        </p:nvSpPr>
        <p:spPr>
          <a:xfrm>
            <a:off x="1186225" y="2650125"/>
            <a:ext cx="509700" cy="509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cxnSp>
        <p:nvCxnSpPr>
          <p:cNvPr id="4198" name="Google Shape;4198;p310"/>
          <p:cNvCxnSpPr>
            <a:stCxn id="4193" idx="7"/>
            <a:endCxn id="4194" idx="1"/>
          </p:cNvCxnSpPr>
          <p:nvPr/>
        </p:nvCxnSpPr>
        <p:spPr>
          <a:xfrm flipH="1" rot="10800000">
            <a:off x="2672381" y="1541894"/>
            <a:ext cx="2098500" cy="152400"/>
          </a:xfrm>
          <a:prstGeom prst="straightConnector1">
            <a:avLst/>
          </a:prstGeom>
          <a:noFill/>
          <a:ln cap="flat" cmpd="sng" w="28575">
            <a:solidFill>
              <a:schemeClr val="dk2"/>
            </a:solidFill>
            <a:prstDash val="solid"/>
            <a:round/>
            <a:headEnd len="med" w="med" type="none"/>
            <a:tailEnd len="med" w="med" type="triangle"/>
          </a:ln>
        </p:spPr>
      </p:cxnSp>
      <p:cxnSp>
        <p:nvCxnSpPr>
          <p:cNvPr id="4199" name="Google Shape;4199;p310"/>
          <p:cNvCxnSpPr/>
          <p:nvPr/>
        </p:nvCxnSpPr>
        <p:spPr>
          <a:xfrm>
            <a:off x="4874850" y="1976950"/>
            <a:ext cx="44400" cy="1272600"/>
          </a:xfrm>
          <a:prstGeom prst="straightConnector1">
            <a:avLst/>
          </a:prstGeom>
          <a:noFill/>
          <a:ln cap="flat" cmpd="sng" w="28575">
            <a:solidFill>
              <a:schemeClr val="dk2"/>
            </a:solidFill>
            <a:prstDash val="solid"/>
            <a:round/>
            <a:headEnd len="med" w="med" type="none"/>
            <a:tailEnd len="med" w="med" type="triangle"/>
          </a:ln>
        </p:spPr>
      </p:cxnSp>
      <p:cxnSp>
        <p:nvCxnSpPr>
          <p:cNvPr id="4200" name="Google Shape;4200;p310"/>
          <p:cNvCxnSpPr>
            <a:stCxn id="4193" idx="4"/>
            <a:endCxn id="4196" idx="1"/>
          </p:cNvCxnSpPr>
          <p:nvPr/>
        </p:nvCxnSpPr>
        <p:spPr>
          <a:xfrm>
            <a:off x="2492175" y="2129350"/>
            <a:ext cx="110700" cy="1359900"/>
          </a:xfrm>
          <a:prstGeom prst="straightConnector1">
            <a:avLst/>
          </a:prstGeom>
          <a:noFill/>
          <a:ln cap="flat" cmpd="sng" w="28575">
            <a:solidFill>
              <a:schemeClr val="dk2"/>
            </a:solidFill>
            <a:prstDash val="solid"/>
            <a:round/>
            <a:headEnd len="med" w="med" type="none"/>
            <a:tailEnd len="med" w="med" type="triangle"/>
          </a:ln>
        </p:spPr>
      </p:cxnSp>
      <p:cxnSp>
        <p:nvCxnSpPr>
          <p:cNvPr id="4201" name="Google Shape;4201;p310"/>
          <p:cNvCxnSpPr>
            <a:stCxn id="4196" idx="6"/>
            <a:endCxn id="4195" idx="2"/>
          </p:cNvCxnSpPr>
          <p:nvPr/>
        </p:nvCxnSpPr>
        <p:spPr>
          <a:xfrm flipH="1" rot="10800000">
            <a:off x="3038025" y="3504325"/>
            <a:ext cx="1702800" cy="165000"/>
          </a:xfrm>
          <a:prstGeom prst="straightConnector1">
            <a:avLst/>
          </a:prstGeom>
          <a:noFill/>
          <a:ln cap="flat" cmpd="sng" w="28575">
            <a:solidFill>
              <a:schemeClr val="dk2"/>
            </a:solidFill>
            <a:prstDash val="solid"/>
            <a:round/>
            <a:headEnd len="med" w="med" type="none"/>
            <a:tailEnd len="med" w="med" type="triangle"/>
          </a:ln>
        </p:spPr>
      </p:cxnSp>
      <p:cxnSp>
        <p:nvCxnSpPr>
          <p:cNvPr id="4202" name="Google Shape;4202;p310"/>
          <p:cNvCxnSpPr>
            <a:stCxn id="4195" idx="1"/>
          </p:cNvCxnSpPr>
          <p:nvPr/>
        </p:nvCxnSpPr>
        <p:spPr>
          <a:xfrm rot="10800000">
            <a:off x="1727769" y="2872994"/>
            <a:ext cx="3087600" cy="451200"/>
          </a:xfrm>
          <a:prstGeom prst="straightConnector1">
            <a:avLst/>
          </a:prstGeom>
          <a:noFill/>
          <a:ln cap="flat" cmpd="sng" w="28575">
            <a:solidFill>
              <a:schemeClr val="dk2"/>
            </a:solidFill>
            <a:prstDash val="solid"/>
            <a:round/>
            <a:headEnd len="med" w="med" type="none"/>
            <a:tailEnd len="med" w="med" type="triangle"/>
          </a:ln>
        </p:spPr>
      </p:cxnSp>
      <p:cxnSp>
        <p:nvCxnSpPr>
          <p:cNvPr id="4203" name="Google Shape;4203;p310"/>
          <p:cNvCxnSpPr>
            <a:endCxn id="4193" idx="3"/>
          </p:cNvCxnSpPr>
          <p:nvPr/>
        </p:nvCxnSpPr>
        <p:spPr>
          <a:xfrm flipH="1" rot="10800000">
            <a:off x="1621369" y="2054706"/>
            <a:ext cx="690600" cy="670200"/>
          </a:xfrm>
          <a:prstGeom prst="straightConnector1">
            <a:avLst/>
          </a:prstGeom>
          <a:noFill/>
          <a:ln cap="flat" cmpd="sng" w="28575">
            <a:solidFill>
              <a:schemeClr val="dk2"/>
            </a:solidFill>
            <a:prstDash val="solid"/>
            <a:round/>
            <a:headEnd len="med" w="med" type="none"/>
            <a:tailEnd len="med" w="med" type="triangle"/>
          </a:ln>
        </p:spPr>
      </p:cxnSp>
      <p:cxnSp>
        <p:nvCxnSpPr>
          <p:cNvPr id="4204" name="Google Shape;4204;p310"/>
          <p:cNvCxnSpPr>
            <a:stCxn id="4197" idx="5"/>
            <a:endCxn id="4196" idx="2"/>
          </p:cNvCxnSpPr>
          <p:nvPr/>
        </p:nvCxnSpPr>
        <p:spPr>
          <a:xfrm>
            <a:off x="1621281" y="3085181"/>
            <a:ext cx="906900" cy="584100"/>
          </a:xfrm>
          <a:prstGeom prst="straightConnector1">
            <a:avLst/>
          </a:prstGeom>
          <a:noFill/>
          <a:ln cap="flat" cmpd="sng" w="28575">
            <a:solidFill>
              <a:schemeClr val="dk2"/>
            </a:solidFill>
            <a:prstDash val="solid"/>
            <a:round/>
            <a:headEnd len="med" w="med" type="none"/>
            <a:tailEnd len="med" w="med" type="triangle"/>
          </a:ln>
        </p:spPr>
      </p:cxnSp>
      <p:sp>
        <p:nvSpPr>
          <p:cNvPr id="4205" name="Google Shape;4205;p310"/>
          <p:cNvSpPr txBox="1"/>
          <p:nvPr/>
        </p:nvSpPr>
        <p:spPr>
          <a:xfrm>
            <a:off x="1552600" y="2173650"/>
            <a:ext cx="4062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4206" name="Google Shape;4206;p310"/>
          <p:cNvSpPr txBox="1"/>
          <p:nvPr/>
        </p:nvSpPr>
        <p:spPr>
          <a:xfrm>
            <a:off x="1775550" y="3367950"/>
            <a:ext cx="2910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4207" name="Google Shape;4207;p310"/>
          <p:cNvSpPr txBox="1"/>
          <p:nvPr/>
        </p:nvSpPr>
        <p:spPr>
          <a:xfrm>
            <a:off x="2288525" y="2531950"/>
            <a:ext cx="2391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4208" name="Google Shape;4208;p310"/>
          <p:cNvCxnSpPr>
            <a:stCxn id="4196" idx="0"/>
            <a:endCxn id="4193" idx="5"/>
          </p:cNvCxnSpPr>
          <p:nvPr/>
        </p:nvCxnSpPr>
        <p:spPr>
          <a:xfrm rot="10800000">
            <a:off x="2672475" y="2054575"/>
            <a:ext cx="110700" cy="1359900"/>
          </a:xfrm>
          <a:prstGeom prst="straightConnector1">
            <a:avLst/>
          </a:prstGeom>
          <a:noFill/>
          <a:ln cap="flat" cmpd="sng" w="28575">
            <a:solidFill>
              <a:schemeClr val="dk2"/>
            </a:solidFill>
            <a:prstDash val="solid"/>
            <a:round/>
            <a:headEnd len="med" w="med" type="none"/>
            <a:tailEnd len="med" w="med" type="triangle"/>
          </a:ln>
        </p:spPr>
      </p:cxnSp>
      <p:sp>
        <p:nvSpPr>
          <p:cNvPr id="4209" name="Google Shape;4209;p310"/>
          <p:cNvSpPr txBox="1"/>
          <p:nvPr/>
        </p:nvSpPr>
        <p:spPr>
          <a:xfrm>
            <a:off x="2690050" y="2576300"/>
            <a:ext cx="1956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210" name="Google Shape;4210;p310"/>
          <p:cNvSpPr txBox="1"/>
          <p:nvPr/>
        </p:nvSpPr>
        <p:spPr>
          <a:xfrm>
            <a:off x="3272425" y="1288725"/>
            <a:ext cx="2391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211" name="Google Shape;4211;p310"/>
          <p:cNvSpPr txBox="1"/>
          <p:nvPr/>
        </p:nvSpPr>
        <p:spPr>
          <a:xfrm>
            <a:off x="3797900" y="2857275"/>
            <a:ext cx="4593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212" name="Google Shape;4212;p310"/>
          <p:cNvSpPr txBox="1"/>
          <p:nvPr/>
        </p:nvSpPr>
        <p:spPr>
          <a:xfrm>
            <a:off x="3702375" y="3565900"/>
            <a:ext cx="5097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4213" name="Google Shape;4213;p310"/>
          <p:cNvCxnSpPr>
            <a:stCxn id="4195" idx="7"/>
            <a:endCxn id="4194" idx="5"/>
          </p:cNvCxnSpPr>
          <p:nvPr/>
        </p:nvCxnSpPr>
        <p:spPr>
          <a:xfrm rot="10800000">
            <a:off x="5131381" y="1902194"/>
            <a:ext cx="44400" cy="1422000"/>
          </a:xfrm>
          <a:prstGeom prst="straightConnector1">
            <a:avLst/>
          </a:prstGeom>
          <a:noFill/>
          <a:ln cap="flat" cmpd="sng" w="28575">
            <a:solidFill>
              <a:schemeClr val="dk2"/>
            </a:solidFill>
            <a:prstDash val="solid"/>
            <a:round/>
            <a:headEnd len="med" w="med" type="none"/>
            <a:tailEnd len="med" w="med" type="triangle"/>
          </a:ln>
        </p:spPr>
      </p:cxnSp>
      <p:sp>
        <p:nvSpPr>
          <p:cNvPr id="4214" name="Google Shape;4214;p310"/>
          <p:cNvSpPr txBox="1"/>
          <p:nvPr/>
        </p:nvSpPr>
        <p:spPr>
          <a:xfrm>
            <a:off x="4597550" y="2296500"/>
            <a:ext cx="2391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215" name="Google Shape;4215;p310"/>
          <p:cNvSpPr txBox="1"/>
          <p:nvPr/>
        </p:nvSpPr>
        <p:spPr>
          <a:xfrm>
            <a:off x="5162850" y="2284000"/>
            <a:ext cx="2910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4216" name="Google Shape;4216;p310"/>
          <p:cNvSpPr txBox="1"/>
          <p:nvPr/>
        </p:nvSpPr>
        <p:spPr>
          <a:xfrm>
            <a:off x="1027100" y="2952800"/>
            <a:ext cx="3504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0</a:t>
            </a:r>
            <a:endParaRPr b="1">
              <a:solidFill>
                <a:srgbClr val="CC0000"/>
              </a:solidFill>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0" name="Shape 4220"/>
        <p:cNvGrpSpPr/>
        <p:nvPr/>
      </p:nvGrpSpPr>
      <p:grpSpPr>
        <a:xfrm>
          <a:off x="0" y="0"/>
          <a:ext cx="0" cy="0"/>
          <a:chOff x="0" y="0"/>
          <a:chExt cx="0" cy="0"/>
        </a:xfrm>
      </p:grpSpPr>
      <p:sp>
        <p:nvSpPr>
          <p:cNvPr id="4221" name="Google Shape;4221;p311"/>
          <p:cNvSpPr/>
          <p:nvPr/>
        </p:nvSpPr>
        <p:spPr>
          <a:xfrm>
            <a:off x="2237325" y="1619650"/>
            <a:ext cx="509700" cy="5097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a:t>
            </a:r>
            <a:endParaRPr/>
          </a:p>
        </p:txBody>
      </p:sp>
      <p:sp>
        <p:nvSpPr>
          <p:cNvPr id="4222" name="Google Shape;4222;p311"/>
          <p:cNvSpPr/>
          <p:nvPr/>
        </p:nvSpPr>
        <p:spPr>
          <a:xfrm>
            <a:off x="4696200" y="1467250"/>
            <a:ext cx="509700" cy="50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x</a:t>
            </a:r>
            <a:endParaRPr/>
          </a:p>
        </p:txBody>
      </p:sp>
      <p:sp>
        <p:nvSpPr>
          <p:cNvPr id="4223" name="Google Shape;4223;p311"/>
          <p:cNvSpPr/>
          <p:nvPr/>
        </p:nvSpPr>
        <p:spPr>
          <a:xfrm>
            <a:off x="4740725" y="3249550"/>
            <a:ext cx="509700" cy="50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z</a:t>
            </a:r>
            <a:endParaRPr/>
          </a:p>
        </p:txBody>
      </p:sp>
      <p:sp>
        <p:nvSpPr>
          <p:cNvPr id="4224" name="Google Shape;4224;p311"/>
          <p:cNvSpPr/>
          <p:nvPr/>
        </p:nvSpPr>
        <p:spPr>
          <a:xfrm>
            <a:off x="2528325" y="3414475"/>
            <a:ext cx="509700" cy="5097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4225" name="Google Shape;4225;p311"/>
          <p:cNvSpPr/>
          <p:nvPr/>
        </p:nvSpPr>
        <p:spPr>
          <a:xfrm>
            <a:off x="1186225" y="2650125"/>
            <a:ext cx="509700" cy="509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cxnSp>
        <p:nvCxnSpPr>
          <p:cNvPr id="4226" name="Google Shape;4226;p311"/>
          <p:cNvCxnSpPr>
            <a:stCxn id="4221" idx="7"/>
            <a:endCxn id="4222" idx="1"/>
          </p:cNvCxnSpPr>
          <p:nvPr/>
        </p:nvCxnSpPr>
        <p:spPr>
          <a:xfrm flipH="1" rot="10800000">
            <a:off x="2672381" y="1541894"/>
            <a:ext cx="2098500" cy="152400"/>
          </a:xfrm>
          <a:prstGeom prst="straightConnector1">
            <a:avLst/>
          </a:prstGeom>
          <a:noFill/>
          <a:ln cap="flat" cmpd="sng" w="28575">
            <a:solidFill>
              <a:schemeClr val="dk2"/>
            </a:solidFill>
            <a:prstDash val="solid"/>
            <a:round/>
            <a:headEnd len="med" w="med" type="none"/>
            <a:tailEnd len="med" w="med" type="triangle"/>
          </a:ln>
        </p:spPr>
      </p:cxnSp>
      <p:cxnSp>
        <p:nvCxnSpPr>
          <p:cNvPr id="4227" name="Google Shape;4227;p311"/>
          <p:cNvCxnSpPr/>
          <p:nvPr/>
        </p:nvCxnSpPr>
        <p:spPr>
          <a:xfrm>
            <a:off x="4874850" y="1976950"/>
            <a:ext cx="44400" cy="1272600"/>
          </a:xfrm>
          <a:prstGeom prst="straightConnector1">
            <a:avLst/>
          </a:prstGeom>
          <a:noFill/>
          <a:ln cap="flat" cmpd="sng" w="28575">
            <a:solidFill>
              <a:schemeClr val="dk2"/>
            </a:solidFill>
            <a:prstDash val="solid"/>
            <a:round/>
            <a:headEnd len="med" w="med" type="none"/>
            <a:tailEnd len="med" w="med" type="triangle"/>
          </a:ln>
        </p:spPr>
      </p:cxnSp>
      <p:cxnSp>
        <p:nvCxnSpPr>
          <p:cNvPr id="4228" name="Google Shape;4228;p311"/>
          <p:cNvCxnSpPr>
            <a:stCxn id="4221" idx="4"/>
            <a:endCxn id="4224" idx="1"/>
          </p:cNvCxnSpPr>
          <p:nvPr/>
        </p:nvCxnSpPr>
        <p:spPr>
          <a:xfrm>
            <a:off x="2492175" y="2129350"/>
            <a:ext cx="110700" cy="1359900"/>
          </a:xfrm>
          <a:prstGeom prst="straightConnector1">
            <a:avLst/>
          </a:prstGeom>
          <a:noFill/>
          <a:ln cap="flat" cmpd="sng" w="28575">
            <a:solidFill>
              <a:schemeClr val="dk2"/>
            </a:solidFill>
            <a:prstDash val="solid"/>
            <a:round/>
            <a:headEnd len="med" w="med" type="none"/>
            <a:tailEnd len="med" w="med" type="triangle"/>
          </a:ln>
        </p:spPr>
      </p:cxnSp>
      <p:cxnSp>
        <p:nvCxnSpPr>
          <p:cNvPr id="4229" name="Google Shape;4229;p311"/>
          <p:cNvCxnSpPr>
            <a:stCxn id="4224" idx="6"/>
            <a:endCxn id="4223" idx="2"/>
          </p:cNvCxnSpPr>
          <p:nvPr/>
        </p:nvCxnSpPr>
        <p:spPr>
          <a:xfrm flipH="1" rot="10800000">
            <a:off x="3038025" y="3504325"/>
            <a:ext cx="1702800" cy="165000"/>
          </a:xfrm>
          <a:prstGeom prst="straightConnector1">
            <a:avLst/>
          </a:prstGeom>
          <a:noFill/>
          <a:ln cap="flat" cmpd="sng" w="28575">
            <a:solidFill>
              <a:schemeClr val="dk2"/>
            </a:solidFill>
            <a:prstDash val="solid"/>
            <a:round/>
            <a:headEnd len="med" w="med" type="none"/>
            <a:tailEnd len="med" w="med" type="triangle"/>
          </a:ln>
        </p:spPr>
      </p:cxnSp>
      <p:cxnSp>
        <p:nvCxnSpPr>
          <p:cNvPr id="4230" name="Google Shape;4230;p311"/>
          <p:cNvCxnSpPr>
            <a:stCxn id="4223" idx="1"/>
          </p:cNvCxnSpPr>
          <p:nvPr/>
        </p:nvCxnSpPr>
        <p:spPr>
          <a:xfrm rot="10800000">
            <a:off x="1727769" y="2872994"/>
            <a:ext cx="3087600" cy="451200"/>
          </a:xfrm>
          <a:prstGeom prst="straightConnector1">
            <a:avLst/>
          </a:prstGeom>
          <a:noFill/>
          <a:ln cap="flat" cmpd="sng" w="28575">
            <a:solidFill>
              <a:schemeClr val="dk2"/>
            </a:solidFill>
            <a:prstDash val="solid"/>
            <a:round/>
            <a:headEnd len="med" w="med" type="none"/>
            <a:tailEnd len="med" w="med" type="triangle"/>
          </a:ln>
        </p:spPr>
      </p:cxnSp>
      <p:cxnSp>
        <p:nvCxnSpPr>
          <p:cNvPr id="4231" name="Google Shape;4231;p311"/>
          <p:cNvCxnSpPr>
            <a:endCxn id="4221" idx="3"/>
          </p:cNvCxnSpPr>
          <p:nvPr/>
        </p:nvCxnSpPr>
        <p:spPr>
          <a:xfrm flipH="1" rot="10800000">
            <a:off x="1621369" y="2054706"/>
            <a:ext cx="690600" cy="670200"/>
          </a:xfrm>
          <a:prstGeom prst="straightConnector1">
            <a:avLst/>
          </a:prstGeom>
          <a:noFill/>
          <a:ln cap="flat" cmpd="sng" w="28575">
            <a:solidFill>
              <a:schemeClr val="dk2"/>
            </a:solidFill>
            <a:prstDash val="solid"/>
            <a:round/>
            <a:headEnd len="med" w="med" type="none"/>
            <a:tailEnd len="med" w="med" type="triangle"/>
          </a:ln>
        </p:spPr>
      </p:cxnSp>
      <p:cxnSp>
        <p:nvCxnSpPr>
          <p:cNvPr id="4232" name="Google Shape;4232;p311"/>
          <p:cNvCxnSpPr>
            <a:stCxn id="4225" idx="5"/>
            <a:endCxn id="4224" idx="2"/>
          </p:cNvCxnSpPr>
          <p:nvPr/>
        </p:nvCxnSpPr>
        <p:spPr>
          <a:xfrm>
            <a:off x="1621281" y="3085181"/>
            <a:ext cx="906900" cy="584100"/>
          </a:xfrm>
          <a:prstGeom prst="straightConnector1">
            <a:avLst/>
          </a:prstGeom>
          <a:noFill/>
          <a:ln cap="flat" cmpd="sng" w="28575">
            <a:solidFill>
              <a:schemeClr val="dk2"/>
            </a:solidFill>
            <a:prstDash val="solid"/>
            <a:round/>
            <a:headEnd len="med" w="med" type="none"/>
            <a:tailEnd len="med" w="med" type="triangle"/>
          </a:ln>
        </p:spPr>
      </p:cxnSp>
      <p:sp>
        <p:nvSpPr>
          <p:cNvPr id="4233" name="Google Shape;4233;p311"/>
          <p:cNvSpPr txBox="1"/>
          <p:nvPr/>
        </p:nvSpPr>
        <p:spPr>
          <a:xfrm>
            <a:off x="1552600" y="2173650"/>
            <a:ext cx="4062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4234" name="Google Shape;4234;p311"/>
          <p:cNvSpPr txBox="1"/>
          <p:nvPr/>
        </p:nvSpPr>
        <p:spPr>
          <a:xfrm>
            <a:off x="1775550" y="3367950"/>
            <a:ext cx="2910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4235" name="Google Shape;4235;p311"/>
          <p:cNvSpPr txBox="1"/>
          <p:nvPr/>
        </p:nvSpPr>
        <p:spPr>
          <a:xfrm>
            <a:off x="2288525" y="2531950"/>
            <a:ext cx="2391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4236" name="Google Shape;4236;p311"/>
          <p:cNvCxnSpPr>
            <a:stCxn id="4224" idx="0"/>
            <a:endCxn id="4221" idx="5"/>
          </p:cNvCxnSpPr>
          <p:nvPr/>
        </p:nvCxnSpPr>
        <p:spPr>
          <a:xfrm rot="10800000">
            <a:off x="2672475" y="2054575"/>
            <a:ext cx="110700" cy="1359900"/>
          </a:xfrm>
          <a:prstGeom prst="straightConnector1">
            <a:avLst/>
          </a:prstGeom>
          <a:noFill/>
          <a:ln cap="flat" cmpd="sng" w="28575">
            <a:solidFill>
              <a:schemeClr val="dk2"/>
            </a:solidFill>
            <a:prstDash val="solid"/>
            <a:round/>
            <a:headEnd len="med" w="med" type="none"/>
            <a:tailEnd len="med" w="med" type="triangle"/>
          </a:ln>
        </p:spPr>
      </p:cxnSp>
      <p:sp>
        <p:nvSpPr>
          <p:cNvPr id="4237" name="Google Shape;4237;p311"/>
          <p:cNvSpPr txBox="1"/>
          <p:nvPr/>
        </p:nvSpPr>
        <p:spPr>
          <a:xfrm>
            <a:off x="2690050" y="2576300"/>
            <a:ext cx="1956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238" name="Google Shape;4238;p311"/>
          <p:cNvSpPr txBox="1"/>
          <p:nvPr/>
        </p:nvSpPr>
        <p:spPr>
          <a:xfrm>
            <a:off x="3272425" y="1288725"/>
            <a:ext cx="2391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239" name="Google Shape;4239;p311"/>
          <p:cNvSpPr txBox="1"/>
          <p:nvPr/>
        </p:nvSpPr>
        <p:spPr>
          <a:xfrm>
            <a:off x="3797900" y="2857275"/>
            <a:ext cx="4593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240" name="Google Shape;4240;p311"/>
          <p:cNvSpPr txBox="1"/>
          <p:nvPr/>
        </p:nvSpPr>
        <p:spPr>
          <a:xfrm>
            <a:off x="3702375" y="3565900"/>
            <a:ext cx="5097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4241" name="Google Shape;4241;p311"/>
          <p:cNvCxnSpPr>
            <a:stCxn id="4223" idx="7"/>
            <a:endCxn id="4222" idx="5"/>
          </p:cNvCxnSpPr>
          <p:nvPr/>
        </p:nvCxnSpPr>
        <p:spPr>
          <a:xfrm rot="10800000">
            <a:off x="5131381" y="1902194"/>
            <a:ext cx="44400" cy="1422000"/>
          </a:xfrm>
          <a:prstGeom prst="straightConnector1">
            <a:avLst/>
          </a:prstGeom>
          <a:noFill/>
          <a:ln cap="flat" cmpd="sng" w="28575">
            <a:solidFill>
              <a:schemeClr val="dk2"/>
            </a:solidFill>
            <a:prstDash val="solid"/>
            <a:round/>
            <a:headEnd len="med" w="med" type="none"/>
            <a:tailEnd len="med" w="med" type="triangle"/>
          </a:ln>
        </p:spPr>
      </p:cxnSp>
      <p:sp>
        <p:nvSpPr>
          <p:cNvPr id="4242" name="Google Shape;4242;p311"/>
          <p:cNvSpPr txBox="1"/>
          <p:nvPr/>
        </p:nvSpPr>
        <p:spPr>
          <a:xfrm>
            <a:off x="4597550" y="2296500"/>
            <a:ext cx="2391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243" name="Google Shape;4243;p311"/>
          <p:cNvSpPr txBox="1"/>
          <p:nvPr/>
        </p:nvSpPr>
        <p:spPr>
          <a:xfrm>
            <a:off x="5162850" y="2284000"/>
            <a:ext cx="2910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4244" name="Google Shape;4244;p311"/>
          <p:cNvSpPr txBox="1"/>
          <p:nvPr/>
        </p:nvSpPr>
        <p:spPr>
          <a:xfrm>
            <a:off x="1027100" y="2952800"/>
            <a:ext cx="3504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0</a:t>
            </a:r>
            <a:endParaRPr b="1">
              <a:solidFill>
                <a:srgbClr val="CC0000"/>
              </a:solidFill>
            </a:endParaRPr>
          </a:p>
        </p:txBody>
      </p:sp>
      <p:sp>
        <p:nvSpPr>
          <p:cNvPr id="4245" name="Google Shape;4245;p311"/>
          <p:cNvSpPr txBox="1"/>
          <p:nvPr/>
        </p:nvSpPr>
        <p:spPr>
          <a:xfrm>
            <a:off x="2614975" y="3904825"/>
            <a:ext cx="4062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AA84F"/>
                </a:solidFill>
              </a:rPr>
              <a:t>5</a:t>
            </a:r>
            <a:endParaRPr b="1">
              <a:solidFill>
                <a:srgbClr val="6AA84F"/>
              </a:solidFill>
            </a:endParaRPr>
          </a:p>
        </p:txBody>
      </p:sp>
      <p:sp>
        <p:nvSpPr>
          <p:cNvPr id="4246" name="Google Shape;4246;p311"/>
          <p:cNvSpPr txBox="1"/>
          <p:nvPr/>
        </p:nvSpPr>
        <p:spPr>
          <a:xfrm>
            <a:off x="2310175" y="1314025"/>
            <a:ext cx="4062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AA84F"/>
                </a:solidFill>
              </a:rPr>
              <a:t>10</a:t>
            </a:r>
            <a:endParaRPr b="1">
              <a:solidFill>
                <a:srgbClr val="6AA84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Popular graph search algorithms for interviews</a:t>
            </a:r>
            <a:endParaRPr/>
          </a:p>
        </p:txBody>
      </p:sp>
      <p:sp>
        <p:nvSpPr>
          <p:cNvPr id="74" name="Google Shape;74;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Breadth-first search (BFS)</a:t>
            </a:r>
            <a:endParaRPr/>
          </a:p>
          <a:p>
            <a:pPr indent="0" lvl="0" marL="0" rtl="0" algn="l">
              <a:spcBef>
                <a:spcPts val="1600"/>
              </a:spcBef>
              <a:spcAft>
                <a:spcPts val="0"/>
              </a:spcAft>
              <a:buNone/>
            </a:pPr>
            <a:r>
              <a:rPr lang="en"/>
              <a:t>Depth-first search (DFS)</a:t>
            </a:r>
            <a:endParaRPr/>
          </a:p>
          <a:p>
            <a:pPr indent="0" lvl="0" marL="0" rtl="0" algn="l">
              <a:spcBef>
                <a:spcPts val="1600"/>
              </a:spcBef>
              <a:spcAft>
                <a:spcPts val="0"/>
              </a:spcAft>
              <a:buNone/>
            </a:pPr>
            <a:r>
              <a:rPr lang="en"/>
              <a:t>Prim’s algorithm for Minimum Spanning Trees </a:t>
            </a:r>
            <a:endParaRPr/>
          </a:p>
          <a:p>
            <a:pPr indent="0" lvl="0" marL="0" rtl="0" algn="l">
              <a:spcBef>
                <a:spcPts val="1600"/>
              </a:spcBef>
              <a:spcAft>
                <a:spcPts val="0"/>
              </a:spcAft>
              <a:buNone/>
            </a:pPr>
            <a:r>
              <a:rPr lang="en"/>
              <a:t>Dijkstra’s algorithm for shortest paths</a:t>
            </a:r>
            <a:endParaRPr/>
          </a:p>
          <a:p>
            <a:pPr indent="0" lvl="0" marL="0" rtl="0" algn="l">
              <a:spcBef>
                <a:spcPts val="1600"/>
              </a:spcBef>
              <a:spcAft>
                <a:spcPts val="1600"/>
              </a:spcAft>
              <a:buNone/>
            </a:pPr>
            <a:r>
              <a:rPr lang="en"/>
              <a:t>Best-first search and 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2"/>
          <p:cNvSpPr txBox="1"/>
          <p:nvPr>
            <p:ph type="title"/>
          </p:nvPr>
        </p:nvSpPr>
        <p:spPr>
          <a:xfrm>
            <a:off x="311700" y="1185300"/>
            <a:ext cx="8539800" cy="288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If a graph has an Eulerian cycle, </a:t>
            </a:r>
            <a:br>
              <a:rPr lang="en"/>
            </a:br>
            <a:r>
              <a:rPr lang="en"/>
              <a:t>it must be connected? </a:t>
            </a:r>
            <a:endParaRPr/>
          </a:p>
          <a:p>
            <a:pPr indent="0" lvl="0" marL="0" rtl="0" algn="ctr">
              <a:spcBef>
                <a:spcPts val="0"/>
              </a:spcBef>
              <a:spcAft>
                <a:spcPts val="0"/>
              </a:spcAft>
              <a:buNone/>
            </a:pPr>
            <a:r>
              <a:t/>
            </a:r>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0" name="Shape 4250"/>
        <p:cNvGrpSpPr/>
        <p:nvPr/>
      </p:nvGrpSpPr>
      <p:grpSpPr>
        <a:xfrm>
          <a:off x="0" y="0"/>
          <a:ext cx="0" cy="0"/>
          <a:chOff x="0" y="0"/>
          <a:chExt cx="0" cy="0"/>
        </a:xfrm>
      </p:grpSpPr>
      <p:sp>
        <p:nvSpPr>
          <p:cNvPr id="4251" name="Google Shape;4251;p312"/>
          <p:cNvSpPr/>
          <p:nvPr/>
        </p:nvSpPr>
        <p:spPr>
          <a:xfrm>
            <a:off x="2237325" y="1619650"/>
            <a:ext cx="509700" cy="5097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a:t>
            </a:r>
            <a:endParaRPr/>
          </a:p>
        </p:txBody>
      </p:sp>
      <p:sp>
        <p:nvSpPr>
          <p:cNvPr id="4252" name="Google Shape;4252;p312"/>
          <p:cNvSpPr/>
          <p:nvPr/>
        </p:nvSpPr>
        <p:spPr>
          <a:xfrm>
            <a:off x="4696200" y="1467250"/>
            <a:ext cx="509700" cy="50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x</a:t>
            </a:r>
            <a:endParaRPr/>
          </a:p>
        </p:txBody>
      </p:sp>
      <p:sp>
        <p:nvSpPr>
          <p:cNvPr id="4253" name="Google Shape;4253;p312"/>
          <p:cNvSpPr/>
          <p:nvPr/>
        </p:nvSpPr>
        <p:spPr>
          <a:xfrm>
            <a:off x="4740725" y="3249550"/>
            <a:ext cx="509700" cy="50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z</a:t>
            </a:r>
            <a:endParaRPr/>
          </a:p>
        </p:txBody>
      </p:sp>
      <p:sp>
        <p:nvSpPr>
          <p:cNvPr id="4254" name="Google Shape;4254;p312"/>
          <p:cNvSpPr/>
          <p:nvPr/>
        </p:nvSpPr>
        <p:spPr>
          <a:xfrm>
            <a:off x="2528325" y="3414475"/>
            <a:ext cx="509700" cy="509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4255" name="Google Shape;4255;p312"/>
          <p:cNvSpPr/>
          <p:nvPr/>
        </p:nvSpPr>
        <p:spPr>
          <a:xfrm>
            <a:off x="1186225" y="2650125"/>
            <a:ext cx="509700" cy="509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cxnSp>
        <p:nvCxnSpPr>
          <p:cNvPr id="4256" name="Google Shape;4256;p312"/>
          <p:cNvCxnSpPr>
            <a:stCxn id="4251" idx="7"/>
            <a:endCxn id="4252" idx="1"/>
          </p:cNvCxnSpPr>
          <p:nvPr/>
        </p:nvCxnSpPr>
        <p:spPr>
          <a:xfrm flipH="1" rot="10800000">
            <a:off x="2672381" y="1541894"/>
            <a:ext cx="2098500" cy="152400"/>
          </a:xfrm>
          <a:prstGeom prst="straightConnector1">
            <a:avLst/>
          </a:prstGeom>
          <a:noFill/>
          <a:ln cap="flat" cmpd="sng" w="28575">
            <a:solidFill>
              <a:schemeClr val="dk2"/>
            </a:solidFill>
            <a:prstDash val="solid"/>
            <a:round/>
            <a:headEnd len="med" w="med" type="none"/>
            <a:tailEnd len="med" w="med" type="triangle"/>
          </a:ln>
        </p:spPr>
      </p:cxnSp>
      <p:cxnSp>
        <p:nvCxnSpPr>
          <p:cNvPr id="4257" name="Google Shape;4257;p312"/>
          <p:cNvCxnSpPr/>
          <p:nvPr/>
        </p:nvCxnSpPr>
        <p:spPr>
          <a:xfrm>
            <a:off x="4874850" y="1976950"/>
            <a:ext cx="44400" cy="1272600"/>
          </a:xfrm>
          <a:prstGeom prst="straightConnector1">
            <a:avLst/>
          </a:prstGeom>
          <a:noFill/>
          <a:ln cap="flat" cmpd="sng" w="28575">
            <a:solidFill>
              <a:schemeClr val="dk2"/>
            </a:solidFill>
            <a:prstDash val="solid"/>
            <a:round/>
            <a:headEnd len="med" w="med" type="none"/>
            <a:tailEnd len="med" w="med" type="triangle"/>
          </a:ln>
        </p:spPr>
      </p:cxnSp>
      <p:cxnSp>
        <p:nvCxnSpPr>
          <p:cNvPr id="4258" name="Google Shape;4258;p312"/>
          <p:cNvCxnSpPr>
            <a:stCxn id="4251" idx="4"/>
            <a:endCxn id="4254" idx="1"/>
          </p:cNvCxnSpPr>
          <p:nvPr/>
        </p:nvCxnSpPr>
        <p:spPr>
          <a:xfrm>
            <a:off x="2492175" y="2129350"/>
            <a:ext cx="110700" cy="1359900"/>
          </a:xfrm>
          <a:prstGeom prst="straightConnector1">
            <a:avLst/>
          </a:prstGeom>
          <a:noFill/>
          <a:ln cap="flat" cmpd="sng" w="28575">
            <a:solidFill>
              <a:schemeClr val="dk2"/>
            </a:solidFill>
            <a:prstDash val="solid"/>
            <a:round/>
            <a:headEnd len="med" w="med" type="none"/>
            <a:tailEnd len="med" w="med" type="triangle"/>
          </a:ln>
        </p:spPr>
      </p:cxnSp>
      <p:cxnSp>
        <p:nvCxnSpPr>
          <p:cNvPr id="4259" name="Google Shape;4259;p312"/>
          <p:cNvCxnSpPr>
            <a:stCxn id="4254" idx="6"/>
            <a:endCxn id="4253" idx="2"/>
          </p:cNvCxnSpPr>
          <p:nvPr/>
        </p:nvCxnSpPr>
        <p:spPr>
          <a:xfrm flipH="1" rot="10800000">
            <a:off x="3038025" y="3504325"/>
            <a:ext cx="1702800" cy="165000"/>
          </a:xfrm>
          <a:prstGeom prst="straightConnector1">
            <a:avLst/>
          </a:prstGeom>
          <a:noFill/>
          <a:ln cap="flat" cmpd="sng" w="28575">
            <a:solidFill>
              <a:schemeClr val="dk2"/>
            </a:solidFill>
            <a:prstDash val="solid"/>
            <a:round/>
            <a:headEnd len="med" w="med" type="none"/>
            <a:tailEnd len="med" w="med" type="triangle"/>
          </a:ln>
        </p:spPr>
      </p:cxnSp>
      <p:cxnSp>
        <p:nvCxnSpPr>
          <p:cNvPr id="4260" name="Google Shape;4260;p312"/>
          <p:cNvCxnSpPr>
            <a:stCxn id="4253" idx="1"/>
          </p:cNvCxnSpPr>
          <p:nvPr/>
        </p:nvCxnSpPr>
        <p:spPr>
          <a:xfrm rot="10800000">
            <a:off x="1727769" y="2872994"/>
            <a:ext cx="3087600" cy="451200"/>
          </a:xfrm>
          <a:prstGeom prst="straightConnector1">
            <a:avLst/>
          </a:prstGeom>
          <a:noFill/>
          <a:ln cap="flat" cmpd="sng" w="28575">
            <a:solidFill>
              <a:schemeClr val="dk2"/>
            </a:solidFill>
            <a:prstDash val="solid"/>
            <a:round/>
            <a:headEnd len="med" w="med" type="none"/>
            <a:tailEnd len="med" w="med" type="triangle"/>
          </a:ln>
        </p:spPr>
      </p:cxnSp>
      <p:cxnSp>
        <p:nvCxnSpPr>
          <p:cNvPr id="4261" name="Google Shape;4261;p312"/>
          <p:cNvCxnSpPr>
            <a:endCxn id="4251" idx="3"/>
          </p:cNvCxnSpPr>
          <p:nvPr/>
        </p:nvCxnSpPr>
        <p:spPr>
          <a:xfrm flipH="1" rot="10800000">
            <a:off x="1621369" y="2054706"/>
            <a:ext cx="690600" cy="670200"/>
          </a:xfrm>
          <a:prstGeom prst="straightConnector1">
            <a:avLst/>
          </a:prstGeom>
          <a:noFill/>
          <a:ln cap="flat" cmpd="sng" w="28575">
            <a:solidFill>
              <a:schemeClr val="dk2"/>
            </a:solidFill>
            <a:prstDash val="solid"/>
            <a:round/>
            <a:headEnd len="med" w="med" type="none"/>
            <a:tailEnd len="med" w="med" type="triangle"/>
          </a:ln>
        </p:spPr>
      </p:cxnSp>
      <p:cxnSp>
        <p:nvCxnSpPr>
          <p:cNvPr id="4262" name="Google Shape;4262;p312"/>
          <p:cNvCxnSpPr>
            <a:stCxn id="4255" idx="5"/>
            <a:endCxn id="4254" idx="2"/>
          </p:cNvCxnSpPr>
          <p:nvPr/>
        </p:nvCxnSpPr>
        <p:spPr>
          <a:xfrm>
            <a:off x="1621281" y="3085181"/>
            <a:ext cx="906900" cy="584100"/>
          </a:xfrm>
          <a:prstGeom prst="straightConnector1">
            <a:avLst/>
          </a:prstGeom>
          <a:noFill/>
          <a:ln cap="flat" cmpd="sng" w="28575">
            <a:solidFill>
              <a:srgbClr val="FF0000"/>
            </a:solidFill>
            <a:prstDash val="solid"/>
            <a:round/>
            <a:headEnd len="med" w="med" type="none"/>
            <a:tailEnd len="med" w="med" type="triangle"/>
          </a:ln>
        </p:spPr>
      </p:cxnSp>
      <p:sp>
        <p:nvSpPr>
          <p:cNvPr id="4263" name="Google Shape;4263;p312"/>
          <p:cNvSpPr txBox="1"/>
          <p:nvPr/>
        </p:nvSpPr>
        <p:spPr>
          <a:xfrm>
            <a:off x="1552600" y="2173650"/>
            <a:ext cx="4062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4264" name="Google Shape;4264;p312"/>
          <p:cNvSpPr txBox="1"/>
          <p:nvPr/>
        </p:nvSpPr>
        <p:spPr>
          <a:xfrm>
            <a:off x="1775550" y="3367950"/>
            <a:ext cx="2910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4265" name="Google Shape;4265;p312"/>
          <p:cNvSpPr txBox="1"/>
          <p:nvPr/>
        </p:nvSpPr>
        <p:spPr>
          <a:xfrm>
            <a:off x="2288525" y="2531950"/>
            <a:ext cx="2391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4266" name="Google Shape;4266;p312"/>
          <p:cNvCxnSpPr>
            <a:stCxn id="4254" idx="0"/>
            <a:endCxn id="4251" idx="5"/>
          </p:cNvCxnSpPr>
          <p:nvPr/>
        </p:nvCxnSpPr>
        <p:spPr>
          <a:xfrm rot="10800000">
            <a:off x="2672475" y="2054575"/>
            <a:ext cx="110700" cy="1359900"/>
          </a:xfrm>
          <a:prstGeom prst="straightConnector1">
            <a:avLst/>
          </a:prstGeom>
          <a:noFill/>
          <a:ln cap="flat" cmpd="sng" w="28575">
            <a:solidFill>
              <a:schemeClr val="dk2"/>
            </a:solidFill>
            <a:prstDash val="solid"/>
            <a:round/>
            <a:headEnd len="med" w="med" type="none"/>
            <a:tailEnd len="med" w="med" type="triangle"/>
          </a:ln>
        </p:spPr>
      </p:cxnSp>
      <p:sp>
        <p:nvSpPr>
          <p:cNvPr id="4267" name="Google Shape;4267;p312"/>
          <p:cNvSpPr txBox="1"/>
          <p:nvPr/>
        </p:nvSpPr>
        <p:spPr>
          <a:xfrm>
            <a:off x="2690050" y="2576300"/>
            <a:ext cx="1956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268" name="Google Shape;4268;p312"/>
          <p:cNvSpPr txBox="1"/>
          <p:nvPr/>
        </p:nvSpPr>
        <p:spPr>
          <a:xfrm>
            <a:off x="3272425" y="1288725"/>
            <a:ext cx="2391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269" name="Google Shape;4269;p312"/>
          <p:cNvSpPr txBox="1"/>
          <p:nvPr/>
        </p:nvSpPr>
        <p:spPr>
          <a:xfrm>
            <a:off x="3797900" y="2857275"/>
            <a:ext cx="4593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270" name="Google Shape;4270;p312"/>
          <p:cNvSpPr txBox="1"/>
          <p:nvPr/>
        </p:nvSpPr>
        <p:spPr>
          <a:xfrm>
            <a:off x="3702375" y="3565900"/>
            <a:ext cx="5097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4271" name="Google Shape;4271;p312"/>
          <p:cNvCxnSpPr>
            <a:stCxn id="4253" idx="7"/>
            <a:endCxn id="4252" idx="5"/>
          </p:cNvCxnSpPr>
          <p:nvPr/>
        </p:nvCxnSpPr>
        <p:spPr>
          <a:xfrm rot="10800000">
            <a:off x="5131381" y="1902194"/>
            <a:ext cx="44400" cy="1422000"/>
          </a:xfrm>
          <a:prstGeom prst="straightConnector1">
            <a:avLst/>
          </a:prstGeom>
          <a:noFill/>
          <a:ln cap="flat" cmpd="sng" w="28575">
            <a:solidFill>
              <a:schemeClr val="dk2"/>
            </a:solidFill>
            <a:prstDash val="solid"/>
            <a:round/>
            <a:headEnd len="med" w="med" type="none"/>
            <a:tailEnd len="med" w="med" type="triangle"/>
          </a:ln>
        </p:spPr>
      </p:cxnSp>
      <p:sp>
        <p:nvSpPr>
          <p:cNvPr id="4272" name="Google Shape;4272;p312"/>
          <p:cNvSpPr txBox="1"/>
          <p:nvPr/>
        </p:nvSpPr>
        <p:spPr>
          <a:xfrm>
            <a:off x="4597550" y="2296500"/>
            <a:ext cx="2391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273" name="Google Shape;4273;p312"/>
          <p:cNvSpPr txBox="1"/>
          <p:nvPr/>
        </p:nvSpPr>
        <p:spPr>
          <a:xfrm>
            <a:off x="5162850" y="2284000"/>
            <a:ext cx="2910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4274" name="Google Shape;4274;p312"/>
          <p:cNvSpPr txBox="1"/>
          <p:nvPr/>
        </p:nvSpPr>
        <p:spPr>
          <a:xfrm>
            <a:off x="1027100" y="2952800"/>
            <a:ext cx="3504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0</a:t>
            </a:r>
            <a:endParaRPr b="1">
              <a:solidFill>
                <a:srgbClr val="CC0000"/>
              </a:solidFill>
            </a:endParaRPr>
          </a:p>
        </p:txBody>
      </p:sp>
      <p:sp>
        <p:nvSpPr>
          <p:cNvPr id="4275" name="Google Shape;4275;p312"/>
          <p:cNvSpPr txBox="1"/>
          <p:nvPr/>
        </p:nvSpPr>
        <p:spPr>
          <a:xfrm>
            <a:off x="2614975" y="3904825"/>
            <a:ext cx="4062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5</a:t>
            </a:r>
            <a:endParaRPr b="1">
              <a:solidFill>
                <a:srgbClr val="FF0000"/>
              </a:solidFill>
            </a:endParaRPr>
          </a:p>
        </p:txBody>
      </p:sp>
      <p:sp>
        <p:nvSpPr>
          <p:cNvPr id="4276" name="Google Shape;4276;p312"/>
          <p:cNvSpPr txBox="1"/>
          <p:nvPr/>
        </p:nvSpPr>
        <p:spPr>
          <a:xfrm>
            <a:off x="2310175" y="1314025"/>
            <a:ext cx="4062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AA84F"/>
                </a:solidFill>
              </a:rPr>
              <a:t>10</a:t>
            </a:r>
            <a:endParaRPr b="1">
              <a:solidFill>
                <a:srgbClr val="6AA84F"/>
              </a:solidFill>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0" name="Shape 4280"/>
        <p:cNvGrpSpPr/>
        <p:nvPr/>
      </p:nvGrpSpPr>
      <p:grpSpPr>
        <a:xfrm>
          <a:off x="0" y="0"/>
          <a:ext cx="0" cy="0"/>
          <a:chOff x="0" y="0"/>
          <a:chExt cx="0" cy="0"/>
        </a:xfrm>
      </p:grpSpPr>
      <p:sp>
        <p:nvSpPr>
          <p:cNvPr id="4281" name="Google Shape;4281;p313"/>
          <p:cNvSpPr/>
          <p:nvPr/>
        </p:nvSpPr>
        <p:spPr>
          <a:xfrm>
            <a:off x="2237325" y="1619650"/>
            <a:ext cx="509700" cy="5097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a:t>
            </a:r>
            <a:endParaRPr/>
          </a:p>
        </p:txBody>
      </p:sp>
      <p:sp>
        <p:nvSpPr>
          <p:cNvPr id="4282" name="Google Shape;4282;p313"/>
          <p:cNvSpPr/>
          <p:nvPr/>
        </p:nvSpPr>
        <p:spPr>
          <a:xfrm>
            <a:off x="4696200" y="1467250"/>
            <a:ext cx="509700" cy="50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x</a:t>
            </a:r>
            <a:endParaRPr/>
          </a:p>
        </p:txBody>
      </p:sp>
      <p:sp>
        <p:nvSpPr>
          <p:cNvPr id="4283" name="Google Shape;4283;p313"/>
          <p:cNvSpPr/>
          <p:nvPr/>
        </p:nvSpPr>
        <p:spPr>
          <a:xfrm>
            <a:off x="4740725" y="3249550"/>
            <a:ext cx="509700" cy="5097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z</a:t>
            </a:r>
            <a:endParaRPr/>
          </a:p>
        </p:txBody>
      </p:sp>
      <p:sp>
        <p:nvSpPr>
          <p:cNvPr id="4284" name="Google Shape;4284;p313"/>
          <p:cNvSpPr/>
          <p:nvPr/>
        </p:nvSpPr>
        <p:spPr>
          <a:xfrm>
            <a:off x="2528325" y="3414475"/>
            <a:ext cx="509700" cy="509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4285" name="Google Shape;4285;p313"/>
          <p:cNvSpPr/>
          <p:nvPr/>
        </p:nvSpPr>
        <p:spPr>
          <a:xfrm>
            <a:off x="1186225" y="2650125"/>
            <a:ext cx="509700" cy="509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cxnSp>
        <p:nvCxnSpPr>
          <p:cNvPr id="4286" name="Google Shape;4286;p313"/>
          <p:cNvCxnSpPr>
            <a:stCxn id="4281" idx="7"/>
            <a:endCxn id="4282" idx="1"/>
          </p:cNvCxnSpPr>
          <p:nvPr/>
        </p:nvCxnSpPr>
        <p:spPr>
          <a:xfrm flipH="1" rot="10800000">
            <a:off x="2672381" y="1541894"/>
            <a:ext cx="2098500" cy="152400"/>
          </a:xfrm>
          <a:prstGeom prst="straightConnector1">
            <a:avLst/>
          </a:prstGeom>
          <a:noFill/>
          <a:ln cap="flat" cmpd="sng" w="28575">
            <a:solidFill>
              <a:schemeClr val="dk2"/>
            </a:solidFill>
            <a:prstDash val="solid"/>
            <a:round/>
            <a:headEnd len="med" w="med" type="none"/>
            <a:tailEnd len="med" w="med" type="triangle"/>
          </a:ln>
        </p:spPr>
      </p:cxnSp>
      <p:cxnSp>
        <p:nvCxnSpPr>
          <p:cNvPr id="4287" name="Google Shape;4287;p313"/>
          <p:cNvCxnSpPr/>
          <p:nvPr/>
        </p:nvCxnSpPr>
        <p:spPr>
          <a:xfrm>
            <a:off x="4874850" y="1976950"/>
            <a:ext cx="44400" cy="1272600"/>
          </a:xfrm>
          <a:prstGeom prst="straightConnector1">
            <a:avLst/>
          </a:prstGeom>
          <a:noFill/>
          <a:ln cap="flat" cmpd="sng" w="28575">
            <a:solidFill>
              <a:schemeClr val="dk2"/>
            </a:solidFill>
            <a:prstDash val="solid"/>
            <a:round/>
            <a:headEnd len="med" w="med" type="none"/>
            <a:tailEnd len="med" w="med" type="triangle"/>
          </a:ln>
        </p:spPr>
      </p:cxnSp>
      <p:cxnSp>
        <p:nvCxnSpPr>
          <p:cNvPr id="4288" name="Google Shape;4288;p313"/>
          <p:cNvCxnSpPr>
            <a:stCxn id="4281" idx="4"/>
            <a:endCxn id="4284" idx="1"/>
          </p:cNvCxnSpPr>
          <p:nvPr/>
        </p:nvCxnSpPr>
        <p:spPr>
          <a:xfrm>
            <a:off x="2492175" y="2129350"/>
            <a:ext cx="110700" cy="1359900"/>
          </a:xfrm>
          <a:prstGeom prst="straightConnector1">
            <a:avLst/>
          </a:prstGeom>
          <a:noFill/>
          <a:ln cap="flat" cmpd="sng" w="28575">
            <a:solidFill>
              <a:schemeClr val="dk2"/>
            </a:solidFill>
            <a:prstDash val="solid"/>
            <a:round/>
            <a:headEnd len="med" w="med" type="none"/>
            <a:tailEnd len="med" w="med" type="triangle"/>
          </a:ln>
        </p:spPr>
      </p:cxnSp>
      <p:cxnSp>
        <p:nvCxnSpPr>
          <p:cNvPr id="4289" name="Google Shape;4289;p313"/>
          <p:cNvCxnSpPr>
            <a:stCxn id="4284" idx="6"/>
            <a:endCxn id="4283" idx="2"/>
          </p:cNvCxnSpPr>
          <p:nvPr/>
        </p:nvCxnSpPr>
        <p:spPr>
          <a:xfrm flipH="1" rot="10800000">
            <a:off x="3038025" y="3504325"/>
            <a:ext cx="1702800" cy="165000"/>
          </a:xfrm>
          <a:prstGeom prst="straightConnector1">
            <a:avLst/>
          </a:prstGeom>
          <a:noFill/>
          <a:ln cap="flat" cmpd="sng" w="28575">
            <a:solidFill>
              <a:schemeClr val="dk2"/>
            </a:solidFill>
            <a:prstDash val="solid"/>
            <a:round/>
            <a:headEnd len="med" w="med" type="none"/>
            <a:tailEnd len="med" w="med" type="triangle"/>
          </a:ln>
        </p:spPr>
      </p:cxnSp>
      <p:cxnSp>
        <p:nvCxnSpPr>
          <p:cNvPr id="4290" name="Google Shape;4290;p313"/>
          <p:cNvCxnSpPr>
            <a:stCxn id="4283" idx="1"/>
          </p:cNvCxnSpPr>
          <p:nvPr/>
        </p:nvCxnSpPr>
        <p:spPr>
          <a:xfrm rot="10800000">
            <a:off x="1727769" y="2872994"/>
            <a:ext cx="3087600" cy="451200"/>
          </a:xfrm>
          <a:prstGeom prst="straightConnector1">
            <a:avLst/>
          </a:prstGeom>
          <a:noFill/>
          <a:ln cap="flat" cmpd="sng" w="28575">
            <a:solidFill>
              <a:schemeClr val="dk2"/>
            </a:solidFill>
            <a:prstDash val="solid"/>
            <a:round/>
            <a:headEnd len="med" w="med" type="none"/>
            <a:tailEnd len="med" w="med" type="triangle"/>
          </a:ln>
        </p:spPr>
      </p:cxnSp>
      <p:cxnSp>
        <p:nvCxnSpPr>
          <p:cNvPr id="4291" name="Google Shape;4291;p313"/>
          <p:cNvCxnSpPr>
            <a:endCxn id="4281" idx="3"/>
          </p:cNvCxnSpPr>
          <p:nvPr/>
        </p:nvCxnSpPr>
        <p:spPr>
          <a:xfrm flipH="1" rot="10800000">
            <a:off x="1621369" y="2054706"/>
            <a:ext cx="690600" cy="670200"/>
          </a:xfrm>
          <a:prstGeom prst="straightConnector1">
            <a:avLst/>
          </a:prstGeom>
          <a:noFill/>
          <a:ln cap="flat" cmpd="sng" w="28575">
            <a:solidFill>
              <a:schemeClr val="dk2"/>
            </a:solidFill>
            <a:prstDash val="solid"/>
            <a:round/>
            <a:headEnd len="med" w="med" type="none"/>
            <a:tailEnd len="med" w="med" type="triangle"/>
          </a:ln>
        </p:spPr>
      </p:cxnSp>
      <p:cxnSp>
        <p:nvCxnSpPr>
          <p:cNvPr id="4292" name="Google Shape;4292;p313"/>
          <p:cNvCxnSpPr>
            <a:stCxn id="4285" idx="5"/>
            <a:endCxn id="4284" idx="2"/>
          </p:cNvCxnSpPr>
          <p:nvPr/>
        </p:nvCxnSpPr>
        <p:spPr>
          <a:xfrm>
            <a:off x="1621281" y="3085181"/>
            <a:ext cx="906900" cy="584100"/>
          </a:xfrm>
          <a:prstGeom prst="straightConnector1">
            <a:avLst/>
          </a:prstGeom>
          <a:noFill/>
          <a:ln cap="flat" cmpd="sng" w="28575">
            <a:solidFill>
              <a:srgbClr val="FF0000"/>
            </a:solidFill>
            <a:prstDash val="solid"/>
            <a:round/>
            <a:headEnd len="med" w="med" type="none"/>
            <a:tailEnd len="med" w="med" type="triangle"/>
          </a:ln>
        </p:spPr>
      </p:cxnSp>
      <p:sp>
        <p:nvSpPr>
          <p:cNvPr id="4293" name="Google Shape;4293;p313"/>
          <p:cNvSpPr txBox="1"/>
          <p:nvPr/>
        </p:nvSpPr>
        <p:spPr>
          <a:xfrm>
            <a:off x="1552600" y="2173650"/>
            <a:ext cx="4062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4294" name="Google Shape;4294;p313"/>
          <p:cNvSpPr txBox="1"/>
          <p:nvPr/>
        </p:nvSpPr>
        <p:spPr>
          <a:xfrm>
            <a:off x="1775550" y="3367950"/>
            <a:ext cx="2910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4295" name="Google Shape;4295;p313"/>
          <p:cNvSpPr txBox="1"/>
          <p:nvPr/>
        </p:nvSpPr>
        <p:spPr>
          <a:xfrm>
            <a:off x="2288525" y="2531950"/>
            <a:ext cx="2391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4296" name="Google Shape;4296;p313"/>
          <p:cNvCxnSpPr>
            <a:stCxn id="4284" idx="0"/>
            <a:endCxn id="4281" idx="5"/>
          </p:cNvCxnSpPr>
          <p:nvPr/>
        </p:nvCxnSpPr>
        <p:spPr>
          <a:xfrm rot="10800000">
            <a:off x="2672475" y="2054575"/>
            <a:ext cx="110700" cy="1359900"/>
          </a:xfrm>
          <a:prstGeom prst="straightConnector1">
            <a:avLst/>
          </a:prstGeom>
          <a:noFill/>
          <a:ln cap="flat" cmpd="sng" w="28575">
            <a:solidFill>
              <a:schemeClr val="dk2"/>
            </a:solidFill>
            <a:prstDash val="solid"/>
            <a:round/>
            <a:headEnd len="med" w="med" type="none"/>
            <a:tailEnd len="med" w="med" type="triangle"/>
          </a:ln>
        </p:spPr>
      </p:cxnSp>
      <p:sp>
        <p:nvSpPr>
          <p:cNvPr id="4297" name="Google Shape;4297;p313"/>
          <p:cNvSpPr txBox="1"/>
          <p:nvPr/>
        </p:nvSpPr>
        <p:spPr>
          <a:xfrm>
            <a:off x="2690050" y="2576300"/>
            <a:ext cx="1956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298" name="Google Shape;4298;p313"/>
          <p:cNvSpPr txBox="1"/>
          <p:nvPr/>
        </p:nvSpPr>
        <p:spPr>
          <a:xfrm>
            <a:off x="3272425" y="1288725"/>
            <a:ext cx="2391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299" name="Google Shape;4299;p313"/>
          <p:cNvSpPr txBox="1"/>
          <p:nvPr/>
        </p:nvSpPr>
        <p:spPr>
          <a:xfrm>
            <a:off x="3797900" y="2857275"/>
            <a:ext cx="4593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300" name="Google Shape;4300;p313"/>
          <p:cNvSpPr txBox="1"/>
          <p:nvPr/>
        </p:nvSpPr>
        <p:spPr>
          <a:xfrm>
            <a:off x="3702375" y="3565900"/>
            <a:ext cx="5097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4301" name="Google Shape;4301;p313"/>
          <p:cNvCxnSpPr>
            <a:stCxn id="4283" idx="7"/>
            <a:endCxn id="4282" idx="5"/>
          </p:cNvCxnSpPr>
          <p:nvPr/>
        </p:nvCxnSpPr>
        <p:spPr>
          <a:xfrm rot="10800000">
            <a:off x="5131381" y="1902194"/>
            <a:ext cx="44400" cy="1422000"/>
          </a:xfrm>
          <a:prstGeom prst="straightConnector1">
            <a:avLst/>
          </a:prstGeom>
          <a:noFill/>
          <a:ln cap="flat" cmpd="sng" w="28575">
            <a:solidFill>
              <a:schemeClr val="dk2"/>
            </a:solidFill>
            <a:prstDash val="solid"/>
            <a:round/>
            <a:headEnd len="med" w="med" type="none"/>
            <a:tailEnd len="med" w="med" type="triangle"/>
          </a:ln>
        </p:spPr>
      </p:cxnSp>
      <p:sp>
        <p:nvSpPr>
          <p:cNvPr id="4302" name="Google Shape;4302;p313"/>
          <p:cNvSpPr txBox="1"/>
          <p:nvPr/>
        </p:nvSpPr>
        <p:spPr>
          <a:xfrm>
            <a:off x="4597550" y="2296500"/>
            <a:ext cx="2391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303" name="Google Shape;4303;p313"/>
          <p:cNvSpPr txBox="1"/>
          <p:nvPr/>
        </p:nvSpPr>
        <p:spPr>
          <a:xfrm>
            <a:off x="5162850" y="2284000"/>
            <a:ext cx="2910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4304" name="Google Shape;4304;p313"/>
          <p:cNvSpPr txBox="1"/>
          <p:nvPr/>
        </p:nvSpPr>
        <p:spPr>
          <a:xfrm>
            <a:off x="1027100" y="2952800"/>
            <a:ext cx="3504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0</a:t>
            </a:r>
            <a:endParaRPr b="1">
              <a:solidFill>
                <a:srgbClr val="CC0000"/>
              </a:solidFill>
            </a:endParaRPr>
          </a:p>
        </p:txBody>
      </p:sp>
      <p:sp>
        <p:nvSpPr>
          <p:cNvPr id="4305" name="Google Shape;4305;p313"/>
          <p:cNvSpPr txBox="1"/>
          <p:nvPr/>
        </p:nvSpPr>
        <p:spPr>
          <a:xfrm>
            <a:off x="2614975" y="3904825"/>
            <a:ext cx="4062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5</a:t>
            </a:r>
            <a:endParaRPr b="1">
              <a:solidFill>
                <a:srgbClr val="FF0000"/>
              </a:solidFill>
            </a:endParaRPr>
          </a:p>
        </p:txBody>
      </p:sp>
      <p:sp>
        <p:nvSpPr>
          <p:cNvPr id="4306" name="Google Shape;4306;p313"/>
          <p:cNvSpPr txBox="1"/>
          <p:nvPr/>
        </p:nvSpPr>
        <p:spPr>
          <a:xfrm>
            <a:off x="2310175" y="1314025"/>
            <a:ext cx="4062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AA84F"/>
                </a:solidFill>
              </a:rPr>
              <a:t>8</a:t>
            </a:r>
            <a:endParaRPr b="1">
              <a:solidFill>
                <a:srgbClr val="6AA84F"/>
              </a:solidFill>
            </a:endParaRPr>
          </a:p>
        </p:txBody>
      </p:sp>
      <p:sp>
        <p:nvSpPr>
          <p:cNvPr id="4307" name="Google Shape;4307;p313"/>
          <p:cNvSpPr txBox="1"/>
          <p:nvPr/>
        </p:nvSpPr>
        <p:spPr>
          <a:xfrm>
            <a:off x="4868250" y="3677350"/>
            <a:ext cx="3504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AA84F"/>
                </a:solidFill>
              </a:rPr>
              <a:t>7</a:t>
            </a:r>
            <a:endParaRPr b="1">
              <a:solidFill>
                <a:srgbClr val="6AA84F"/>
              </a:solidFill>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1" name="Shape 4311"/>
        <p:cNvGrpSpPr/>
        <p:nvPr/>
      </p:nvGrpSpPr>
      <p:grpSpPr>
        <a:xfrm>
          <a:off x="0" y="0"/>
          <a:ext cx="0" cy="0"/>
          <a:chOff x="0" y="0"/>
          <a:chExt cx="0" cy="0"/>
        </a:xfrm>
      </p:grpSpPr>
      <p:sp>
        <p:nvSpPr>
          <p:cNvPr id="4312" name="Google Shape;4312;p314"/>
          <p:cNvSpPr/>
          <p:nvPr/>
        </p:nvSpPr>
        <p:spPr>
          <a:xfrm>
            <a:off x="2237325" y="1619650"/>
            <a:ext cx="509700" cy="5097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a:t>
            </a:r>
            <a:endParaRPr/>
          </a:p>
        </p:txBody>
      </p:sp>
      <p:sp>
        <p:nvSpPr>
          <p:cNvPr id="4313" name="Google Shape;4313;p314"/>
          <p:cNvSpPr/>
          <p:nvPr/>
        </p:nvSpPr>
        <p:spPr>
          <a:xfrm>
            <a:off x="4696200" y="1467250"/>
            <a:ext cx="509700" cy="50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x</a:t>
            </a:r>
            <a:endParaRPr/>
          </a:p>
        </p:txBody>
      </p:sp>
      <p:sp>
        <p:nvSpPr>
          <p:cNvPr id="4314" name="Google Shape;4314;p314"/>
          <p:cNvSpPr/>
          <p:nvPr/>
        </p:nvSpPr>
        <p:spPr>
          <a:xfrm>
            <a:off x="4740725" y="3249550"/>
            <a:ext cx="509700" cy="509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z</a:t>
            </a:r>
            <a:endParaRPr/>
          </a:p>
        </p:txBody>
      </p:sp>
      <p:sp>
        <p:nvSpPr>
          <p:cNvPr id="4315" name="Google Shape;4315;p314"/>
          <p:cNvSpPr/>
          <p:nvPr/>
        </p:nvSpPr>
        <p:spPr>
          <a:xfrm>
            <a:off x="2528325" y="3414475"/>
            <a:ext cx="509700" cy="509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4316" name="Google Shape;4316;p314"/>
          <p:cNvSpPr/>
          <p:nvPr/>
        </p:nvSpPr>
        <p:spPr>
          <a:xfrm>
            <a:off x="1186225" y="2650125"/>
            <a:ext cx="509700" cy="509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cxnSp>
        <p:nvCxnSpPr>
          <p:cNvPr id="4317" name="Google Shape;4317;p314"/>
          <p:cNvCxnSpPr>
            <a:stCxn id="4312" idx="7"/>
            <a:endCxn id="4313" idx="1"/>
          </p:cNvCxnSpPr>
          <p:nvPr/>
        </p:nvCxnSpPr>
        <p:spPr>
          <a:xfrm flipH="1" rot="10800000">
            <a:off x="2672381" y="1541894"/>
            <a:ext cx="2098500" cy="152400"/>
          </a:xfrm>
          <a:prstGeom prst="straightConnector1">
            <a:avLst/>
          </a:prstGeom>
          <a:noFill/>
          <a:ln cap="flat" cmpd="sng" w="28575">
            <a:solidFill>
              <a:schemeClr val="dk2"/>
            </a:solidFill>
            <a:prstDash val="solid"/>
            <a:round/>
            <a:headEnd len="med" w="med" type="none"/>
            <a:tailEnd len="med" w="med" type="triangle"/>
          </a:ln>
        </p:spPr>
      </p:cxnSp>
      <p:cxnSp>
        <p:nvCxnSpPr>
          <p:cNvPr id="4318" name="Google Shape;4318;p314"/>
          <p:cNvCxnSpPr/>
          <p:nvPr/>
        </p:nvCxnSpPr>
        <p:spPr>
          <a:xfrm>
            <a:off x="4874850" y="1976950"/>
            <a:ext cx="44400" cy="1272600"/>
          </a:xfrm>
          <a:prstGeom prst="straightConnector1">
            <a:avLst/>
          </a:prstGeom>
          <a:noFill/>
          <a:ln cap="flat" cmpd="sng" w="28575">
            <a:solidFill>
              <a:schemeClr val="dk2"/>
            </a:solidFill>
            <a:prstDash val="solid"/>
            <a:round/>
            <a:headEnd len="med" w="med" type="none"/>
            <a:tailEnd len="med" w="med" type="triangle"/>
          </a:ln>
        </p:spPr>
      </p:cxnSp>
      <p:cxnSp>
        <p:nvCxnSpPr>
          <p:cNvPr id="4319" name="Google Shape;4319;p314"/>
          <p:cNvCxnSpPr>
            <a:stCxn id="4312" idx="4"/>
            <a:endCxn id="4315" idx="1"/>
          </p:cNvCxnSpPr>
          <p:nvPr/>
        </p:nvCxnSpPr>
        <p:spPr>
          <a:xfrm>
            <a:off x="2492175" y="2129350"/>
            <a:ext cx="110700" cy="1359900"/>
          </a:xfrm>
          <a:prstGeom prst="straightConnector1">
            <a:avLst/>
          </a:prstGeom>
          <a:noFill/>
          <a:ln cap="flat" cmpd="sng" w="28575">
            <a:solidFill>
              <a:schemeClr val="dk2"/>
            </a:solidFill>
            <a:prstDash val="solid"/>
            <a:round/>
            <a:headEnd len="med" w="med" type="none"/>
            <a:tailEnd len="med" w="med" type="triangle"/>
          </a:ln>
        </p:spPr>
      </p:cxnSp>
      <p:cxnSp>
        <p:nvCxnSpPr>
          <p:cNvPr id="4320" name="Google Shape;4320;p314"/>
          <p:cNvCxnSpPr>
            <a:stCxn id="4315" idx="6"/>
            <a:endCxn id="4314" idx="2"/>
          </p:cNvCxnSpPr>
          <p:nvPr/>
        </p:nvCxnSpPr>
        <p:spPr>
          <a:xfrm flipH="1" rot="10800000">
            <a:off x="3038025" y="3504325"/>
            <a:ext cx="1702800" cy="165000"/>
          </a:xfrm>
          <a:prstGeom prst="straightConnector1">
            <a:avLst/>
          </a:prstGeom>
          <a:noFill/>
          <a:ln cap="flat" cmpd="sng" w="28575">
            <a:solidFill>
              <a:srgbClr val="FF0000"/>
            </a:solidFill>
            <a:prstDash val="solid"/>
            <a:round/>
            <a:headEnd len="med" w="med" type="none"/>
            <a:tailEnd len="med" w="med" type="triangle"/>
          </a:ln>
        </p:spPr>
      </p:cxnSp>
      <p:cxnSp>
        <p:nvCxnSpPr>
          <p:cNvPr id="4321" name="Google Shape;4321;p314"/>
          <p:cNvCxnSpPr>
            <a:stCxn id="4314" idx="1"/>
          </p:cNvCxnSpPr>
          <p:nvPr/>
        </p:nvCxnSpPr>
        <p:spPr>
          <a:xfrm rot="10800000">
            <a:off x="1727769" y="2872994"/>
            <a:ext cx="3087600" cy="451200"/>
          </a:xfrm>
          <a:prstGeom prst="straightConnector1">
            <a:avLst/>
          </a:prstGeom>
          <a:noFill/>
          <a:ln cap="flat" cmpd="sng" w="28575">
            <a:solidFill>
              <a:schemeClr val="dk2"/>
            </a:solidFill>
            <a:prstDash val="solid"/>
            <a:round/>
            <a:headEnd len="med" w="med" type="none"/>
            <a:tailEnd len="med" w="med" type="triangle"/>
          </a:ln>
        </p:spPr>
      </p:cxnSp>
      <p:cxnSp>
        <p:nvCxnSpPr>
          <p:cNvPr id="4322" name="Google Shape;4322;p314"/>
          <p:cNvCxnSpPr>
            <a:endCxn id="4312" idx="3"/>
          </p:cNvCxnSpPr>
          <p:nvPr/>
        </p:nvCxnSpPr>
        <p:spPr>
          <a:xfrm flipH="1" rot="10800000">
            <a:off x="1621369" y="2054706"/>
            <a:ext cx="690600" cy="670200"/>
          </a:xfrm>
          <a:prstGeom prst="straightConnector1">
            <a:avLst/>
          </a:prstGeom>
          <a:noFill/>
          <a:ln cap="flat" cmpd="sng" w="28575">
            <a:solidFill>
              <a:schemeClr val="dk2"/>
            </a:solidFill>
            <a:prstDash val="solid"/>
            <a:round/>
            <a:headEnd len="med" w="med" type="none"/>
            <a:tailEnd len="med" w="med" type="triangle"/>
          </a:ln>
        </p:spPr>
      </p:cxnSp>
      <p:cxnSp>
        <p:nvCxnSpPr>
          <p:cNvPr id="4323" name="Google Shape;4323;p314"/>
          <p:cNvCxnSpPr>
            <a:stCxn id="4316" idx="5"/>
            <a:endCxn id="4315" idx="2"/>
          </p:cNvCxnSpPr>
          <p:nvPr/>
        </p:nvCxnSpPr>
        <p:spPr>
          <a:xfrm>
            <a:off x="1621281" y="3085181"/>
            <a:ext cx="906900" cy="584100"/>
          </a:xfrm>
          <a:prstGeom prst="straightConnector1">
            <a:avLst/>
          </a:prstGeom>
          <a:noFill/>
          <a:ln cap="flat" cmpd="sng" w="28575">
            <a:solidFill>
              <a:srgbClr val="FF0000"/>
            </a:solidFill>
            <a:prstDash val="solid"/>
            <a:round/>
            <a:headEnd len="med" w="med" type="none"/>
            <a:tailEnd len="med" w="med" type="triangle"/>
          </a:ln>
        </p:spPr>
      </p:cxnSp>
      <p:sp>
        <p:nvSpPr>
          <p:cNvPr id="4324" name="Google Shape;4324;p314"/>
          <p:cNvSpPr txBox="1"/>
          <p:nvPr/>
        </p:nvSpPr>
        <p:spPr>
          <a:xfrm>
            <a:off x="1552600" y="2173650"/>
            <a:ext cx="4062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4325" name="Google Shape;4325;p314"/>
          <p:cNvSpPr txBox="1"/>
          <p:nvPr/>
        </p:nvSpPr>
        <p:spPr>
          <a:xfrm>
            <a:off x="1775550" y="3367950"/>
            <a:ext cx="2910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4326" name="Google Shape;4326;p314"/>
          <p:cNvSpPr txBox="1"/>
          <p:nvPr/>
        </p:nvSpPr>
        <p:spPr>
          <a:xfrm>
            <a:off x="2288525" y="2531950"/>
            <a:ext cx="2391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4327" name="Google Shape;4327;p314"/>
          <p:cNvCxnSpPr>
            <a:stCxn id="4315" idx="0"/>
            <a:endCxn id="4312" idx="5"/>
          </p:cNvCxnSpPr>
          <p:nvPr/>
        </p:nvCxnSpPr>
        <p:spPr>
          <a:xfrm rot="10800000">
            <a:off x="2672475" y="2054575"/>
            <a:ext cx="110700" cy="1359900"/>
          </a:xfrm>
          <a:prstGeom prst="straightConnector1">
            <a:avLst/>
          </a:prstGeom>
          <a:noFill/>
          <a:ln cap="flat" cmpd="sng" w="28575">
            <a:solidFill>
              <a:schemeClr val="dk2"/>
            </a:solidFill>
            <a:prstDash val="solid"/>
            <a:round/>
            <a:headEnd len="med" w="med" type="none"/>
            <a:tailEnd len="med" w="med" type="triangle"/>
          </a:ln>
        </p:spPr>
      </p:cxnSp>
      <p:sp>
        <p:nvSpPr>
          <p:cNvPr id="4328" name="Google Shape;4328;p314"/>
          <p:cNvSpPr txBox="1"/>
          <p:nvPr/>
        </p:nvSpPr>
        <p:spPr>
          <a:xfrm>
            <a:off x="2690050" y="2576300"/>
            <a:ext cx="1956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329" name="Google Shape;4329;p314"/>
          <p:cNvSpPr txBox="1"/>
          <p:nvPr/>
        </p:nvSpPr>
        <p:spPr>
          <a:xfrm>
            <a:off x="3272425" y="1288725"/>
            <a:ext cx="2391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330" name="Google Shape;4330;p314"/>
          <p:cNvSpPr txBox="1"/>
          <p:nvPr/>
        </p:nvSpPr>
        <p:spPr>
          <a:xfrm>
            <a:off x="3797900" y="2857275"/>
            <a:ext cx="4593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331" name="Google Shape;4331;p314"/>
          <p:cNvSpPr txBox="1"/>
          <p:nvPr/>
        </p:nvSpPr>
        <p:spPr>
          <a:xfrm>
            <a:off x="3702375" y="3565900"/>
            <a:ext cx="5097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4332" name="Google Shape;4332;p314"/>
          <p:cNvCxnSpPr>
            <a:stCxn id="4314" idx="7"/>
            <a:endCxn id="4313" idx="5"/>
          </p:cNvCxnSpPr>
          <p:nvPr/>
        </p:nvCxnSpPr>
        <p:spPr>
          <a:xfrm rot="10800000">
            <a:off x="5131381" y="1902194"/>
            <a:ext cx="44400" cy="1422000"/>
          </a:xfrm>
          <a:prstGeom prst="straightConnector1">
            <a:avLst/>
          </a:prstGeom>
          <a:noFill/>
          <a:ln cap="flat" cmpd="sng" w="28575">
            <a:solidFill>
              <a:schemeClr val="dk2"/>
            </a:solidFill>
            <a:prstDash val="solid"/>
            <a:round/>
            <a:headEnd len="med" w="med" type="none"/>
            <a:tailEnd len="med" w="med" type="triangle"/>
          </a:ln>
        </p:spPr>
      </p:cxnSp>
      <p:sp>
        <p:nvSpPr>
          <p:cNvPr id="4333" name="Google Shape;4333;p314"/>
          <p:cNvSpPr txBox="1"/>
          <p:nvPr/>
        </p:nvSpPr>
        <p:spPr>
          <a:xfrm>
            <a:off x="4597550" y="2296500"/>
            <a:ext cx="2391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334" name="Google Shape;4334;p314"/>
          <p:cNvSpPr txBox="1"/>
          <p:nvPr/>
        </p:nvSpPr>
        <p:spPr>
          <a:xfrm>
            <a:off x="5162850" y="2284000"/>
            <a:ext cx="2910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4335" name="Google Shape;4335;p314"/>
          <p:cNvSpPr txBox="1"/>
          <p:nvPr/>
        </p:nvSpPr>
        <p:spPr>
          <a:xfrm>
            <a:off x="1027100" y="2952800"/>
            <a:ext cx="3504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0</a:t>
            </a:r>
            <a:endParaRPr b="1">
              <a:solidFill>
                <a:srgbClr val="CC0000"/>
              </a:solidFill>
            </a:endParaRPr>
          </a:p>
        </p:txBody>
      </p:sp>
      <p:sp>
        <p:nvSpPr>
          <p:cNvPr id="4336" name="Google Shape;4336;p314"/>
          <p:cNvSpPr txBox="1"/>
          <p:nvPr/>
        </p:nvSpPr>
        <p:spPr>
          <a:xfrm>
            <a:off x="2614975" y="3904825"/>
            <a:ext cx="4062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5</a:t>
            </a:r>
            <a:endParaRPr b="1">
              <a:solidFill>
                <a:srgbClr val="FF0000"/>
              </a:solidFill>
            </a:endParaRPr>
          </a:p>
        </p:txBody>
      </p:sp>
      <p:sp>
        <p:nvSpPr>
          <p:cNvPr id="4337" name="Google Shape;4337;p314"/>
          <p:cNvSpPr txBox="1"/>
          <p:nvPr/>
        </p:nvSpPr>
        <p:spPr>
          <a:xfrm>
            <a:off x="2310175" y="1314025"/>
            <a:ext cx="4062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AA84F"/>
                </a:solidFill>
              </a:rPr>
              <a:t>8</a:t>
            </a:r>
            <a:endParaRPr b="1">
              <a:solidFill>
                <a:srgbClr val="6AA84F"/>
              </a:solidFill>
            </a:endParaRPr>
          </a:p>
        </p:txBody>
      </p:sp>
      <p:sp>
        <p:nvSpPr>
          <p:cNvPr id="4338" name="Google Shape;4338;p314"/>
          <p:cNvSpPr txBox="1"/>
          <p:nvPr/>
        </p:nvSpPr>
        <p:spPr>
          <a:xfrm>
            <a:off x="4868250" y="3677350"/>
            <a:ext cx="3504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7</a:t>
            </a:r>
            <a:endParaRPr b="1">
              <a:solidFill>
                <a:srgbClr val="FF0000"/>
              </a:solidFill>
            </a:endParaRPr>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2" name="Shape 4342"/>
        <p:cNvGrpSpPr/>
        <p:nvPr/>
      </p:nvGrpSpPr>
      <p:grpSpPr>
        <a:xfrm>
          <a:off x="0" y="0"/>
          <a:ext cx="0" cy="0"/>
          <a:chOff x="0" y="0"/>
          <a:chExt cx="0" cy="0"/>
        </a:xfrm>
      </p:grpSpPr>
      <p:sp>
        <p:nvSpPr>
          <p:cNvPr id="4343" name="Google Shape;4343;p315"/>
          <p:cNvSpPr/>
          <p:nvPr/>
        </p:nvSpPr>
        <p:spPr>
          <a:xfrm>
            <a:off x="2237325" y="1619650"/>
            <a:ext cx="509700" cy="5097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a:t>
            </a:r>
            <a:endParaRPr/>
          </a:p>
        </p:txBody>
      </p:sp>
      <p:sp>
        <p:nvSpPr>
          <p:cNvPr id="4344" name="Google Shape;4344;p315"/>
          <p:cNvSpPr/>
          <p:nvPr/>
        </p:nvSpPr>
        <p:spPr>
          <a:xfrm>
            <a:off x="4696200" y="1467250"/>
            <a:ext cx="509700" cy="5097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x</a:t>
            </a:r>
            <a:endParaRPr/>
          </a:p>
        </p:txBody>
      </p:sp>
      <p:sp>
        <p:nvSpPr>
          <p:cNvPr id="4345" name="Google Shape;4345;p315"/>
          <p:cNvSpPr/>
          <p:nvPr/>
        </p:nvSpPr>
        <p:spPr>
          <a:xfrm>
            <a:off x="4740725" y="3249550"/>
            <a:ext cx="509700" cy="509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z</a:t>
            </a:r>
            <a:endParaRPr/>
          </a:p>
        </p:txBody>
      </p:sp>
      <p:sp>
        <p:nvSpPr>
          <p:cNvPr id="4346" name="Google Shape;4346;p315"/>
          <p:cNvSpPr/>
          <p:nvPr/>
        </p:nvSpPr>
        <p:spPr>
          <a:xfrm>
            <a:off x="2528325" y="3414475"/>
            <a:ext cx="509700" cy="509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4347" name="Google Shape;4347;p315"/>
          <p:cNvSpPr/>
          <p:nvPr/>
        </p:nvSpPr>
        <p:spPr>
          <a:xfrm>
            <a:off x="1186225" y="2650125"/>
            <a:ext cx="509700" cy="509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cxnSp>
        <p:nvCxnSpPr>
          <p:cNvPr id="4348" name="Google Shape;4348;p315"/>
          <p:cNvCxnSpPr>
            <a:stCxn id="4343" idx="7"/>
            <a:endCxn id="4344" idx="1"/>
          </p:cNvCxnSpPr>
          <p:nvPr/>
        </p:nvCxnSpPr>
        <p:spPr>
          <a:xfrm flipH="1" rot="10800000">
            <a:off x="2672381" y="1541894"/>
            <a:ext cx="2098500" cy="152400"/>
          </a:xfrm>
          <a:prstGeom prst="straightConnector1">
            <a:avLst/>
          </a:prstGeom>
          <a:noFill/>
          <a:ln cap="flat" cmpd="sng" w="28575">
            <a:solidFill>
              <a:schemeClr val="dk2"/>
            </a:solidFill>
            <a:prstDash val="solid"/>
            <a:round/>
            <a:headEnd len="med" w="med" type="none"/>
            <a:tailEnd len="med" w="med" type="triangle"/>
          </a:ln>
        </p:spPr>
      </p:cxnSp>
      <p:cxnSp>
        <p:nvCxnSpPr>
          <p:cNvPr id="4349" name="Google Shape;4349;p315"/>
          <p:cNvCxnSpPr/>
          <p:nvPr/>
        </p:nvCxnSpPr>
        <p:spPr>
          <a:xfrm>
            <a:off x="4874850" y="1976950"/>
            <a:ext cx="44400" cy="1272600"/>
          </a:xfrm>
          <a:prstGeom prst="straightConnector1">
            <a:avLst/>
          </a:prstGeom>
          <a:noFill/>
          <a:ln cap="flat" cmpd="sng" w="28575">
            <a:solidFill>
              <a:schemeClr val="dk2"/>
            </a:solidFill>
            <a:prstDash val="solid"/>
            <a:round/>
            <a:headEnd len="med" w="med" type="none"/>
            <a:tailEnd len="med" w="med" type="triangle"/>
          </a:ln>
        </p:spPr>
      </p:cxnSp>
      <p:cxnSp>
        <p:nvCxnSpPr>
          <p:cNvPr id="4350" name="Google Shape;4350;p315"/>
          <p:cNvCxnSpPr>
            <a:stCxn id="4343" idx="4"/>
            <a:endCxn id="4346" idx="1"/>
          </p:cNvCxnSpPr>
          <p:nvPr/>
        </p:nvCxnSpPr>
        <p:spPr>
          <a:xfrm>
            <a:off x="2492175" y="2129350"/>
            <a:ext cx="110700" cy="1359900"/>
          </a:xfrm>
          <a:prstGeom prst="straightConnector1">
            <a:avLst/>
          </a:prstGeom>
          <a:noFill/>
          <a:ln cap="flat" cmpd="sng" w="28575">
            <a:solidFill>
              <a:schemeClr val="dk2"/>
            </a:solidFill>
            <a:prstDash val="solid"/>
            <a:round/>
            <a:headEnd len="med" w="med" type="none"/>
            <a:tailEnd len="med" w="med" type="triangle"/>
          </a:ln>
        </p:spPr>
      </p:cxnSp>
      <p:cxnSp>
        <p:nvCxnSpPr>
          <p:cNvPr id="4351" name="Google Shape;4351;p315"/>
          <p:cNvCxnSpPr>
            <a:stCxn id="4346" idx="6"/>
            <a:endCxn id="4345" idx="2"/>
          </p:cNvCxnSpPr>
          <p:nvPr/>
        </p:nvCxnSpPr>
        <p:spPr>
          <a:xfrm flipH="1" rot="10800000">
            <a:off x="3038025" y="3504325"/>
            <a:ext cx="1702800" cy="165000"/>
          </a:xfrm>
          <a:prstGeom prst="straightConnector1">
            <a:avLst/>
          </a:prstGeom>
          <a:noFill/>
          <a:ln cap="flat" cmpd="sng" w="28575">
            <a:solidFill>
              <a:srgbClr val="FF0000"/>
            </a:solidFill>
            <a:prstDash val="solid"/>
            <a:round/>
            <a:headEnd len="med" w="med" type="none"/>
            <a:tailEnd len="med" w="med" type="triangle"/>
          </a:ln>
        </p:spPr>
      </p:cxnSp>
      <p:cxnSp>
        <p:nvCxnSpPr>
          <p:cNvPr id="4352" name="Google Shape;4352;p315"/>
          <p:cNvCxnSpPr>
            <a:stCxn id="4345" idx="1"/>
          </p:cNvCxnSpPr>
          <p:nvPr/>
        </p:nvCxnSpPr>
        <p:spPr>
          <a:xfrm rot="10800000">
            <a:off x="1727769" y="2872994"/>
            <a:ext cx="3087600" cy="451200"/>
          </a:xfrm>
          <a:prstGeom prst="straightConnector1">
            <a:avLst/>
          </a:prstGeom>
          <a:noFill/>
          <a:ln cap="flat" cmpd="sng" w="28575">
            <a:solidFill>
              <a:schemeClr val="dk2"/>
            </a:solidFill>
            <a:prstDash val="solid"/>
            <a:round/>
            <a:headEnd len="med" w="med" type="none"/>
            <a:tailEnd len="med" w="med" type="triangle"/>
          </a:ln>
        </p:spPr>
      </p:cxnSp>
      <p:cxnSp>
        <p:nvCxnSpPr>
          <p:cNvPr id="4353" name="Google Shape;4353;p315"/>
          <p:cNvCxnSpPr>
            <a:endCxn id="4343" idx="3"/>
          </p:cNvCxnSpPr>
          <p:nvPr/>
        </p:nvCxnSpPr>
        <p:spPr>
          <a:xfrm flipH="1" rot="10800000">
            <a:off x="1621369" y="2054706"/>
            <a:ext cx="690600" cy="670200"/>
          </a:xfrm>
          <a:prstGeom prst="straightConnector1">
            <a:avLst/>
          </a:prstGeom>
          <a:noFill/>
          <a:ln cap="flat" cmpd="sng" w="28575">
            <a:solidFill>
              <a:schemeClr val="dk2"/>
            </a:solidFill>
            <a:prstDash val="solid"/>
            <a:round/>
            <a:headEnd len="med" w="med" type="none"/>
            <a:tailEnd len="med" w="med" type="triangle"/>
          </a:ln>
        </p:spPr>
      </p:cxnSp>
      <p:cxnSp>
        <p:nvCxnSpPr>
          <p:cNvPr id="4354" name="Google Shape;4354;p315"/>
          <p:cNvCxnSpPr>
            <a:stCxn id="4347" idx="5"/>
            <a:endCxn id="4346" idx="2"/>
          </p:cNvCxnSpPr>
          <p:nvPr/>
        </p:nvCxnSpPr>
        <p:spPr>
          <a:xfrm>
            <a:off x="1621281" y="3085181"/>
            <a:ext cx="906900" cy="584100"/>
          </a:xfrm>
          <a:prstGeom prst="straightConnector1">
            <a:avLst/>
          </a:prstGeom>
          <a:noFill/>
          <a:ln cap="flat" cmpd="sng" w="28575">
            <a:solidFill>
              <a:srgbClr val="FF0000"/>
            </a:solidFill>
            <a:prstDash val="solid"/>
            <a:round/>
            <a:headEnd len="med" w="med" type="none"/>
            <a:tailEnd len="med" w="med" type="triangle"/>
          </a:ln>
        </p:spPr>
      </p:cxnSp>
      <p:sp>
        <p:nvSpPr>
          <p:cNvPr id="4355" name="Google Shape;4355;p315"/>
          <p:cNvSpPr txBox="1"/>
          <p:nvPr/>
        </p:nvSpPr>
        <p:spPr>
          <a:xfrm>
            <a:off x="1552600" y="2173650"/>
            <a:ext cx="4062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4356" name="Google Shape;4356;p315"/>
          <p:cNvSpPr txBox="1"/>
          <p:nvPr/>
        </p:nvSpPr>
        <p:spPr>
          <a:xfrm>
            <a:off x="1775550" y="3367950"/>
            <a:ext cx="2910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4357" name="Google Shape;4357;p315"/>
          <p:cNvSpPr txBox="1"/>
          <p:nvPr/>
        </p:nvSpPr>
        <p:spPr>
          <a:xfrm>
            <a:off x="2288525" y="2531950"/>
            <a:ext cx="2391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4358" name="Google Shape;4358;p315"/>
          <p:cNvCxnSpPr>
            <a:stCxn id="4346" idx="0"/>
            <a:endCxn id="4343" idx="5"/>
          </p:cNvCxnSpPr>
          <p:nvPr/>
        </p:nvCxnSpPr>
        <p:spPr>
          <a:xfrm rot="10800000">
            <a:off x="2672475" y="2054575"/>
            <a:ext cx="110700" cy="1359900"/>
          </a:xfrm>
          <a:prstGeom prst="straightConnector1">
            <a:avLst/>
          </a:prstGeom>
          <a:noFill/>
          <a:ln cap="flat" cmpd="sng" w="28575">
            <a:solidFill>
              <a:schemeClr val="dk2"/>
            </a:solidFill>
            <a:prstDash val="solid"/>
            <a:round/>
            <a:headEnd len="med" w="med" type="none"/>
            <a:tailEnd len="med" w="med" type="triangle"/>
          </a:ln>
        </p:spPr>
      </p:cxnSp>
      <p:sp>
        <p:nvSpPr>
          <p:cNvPr id="4359" name="Google Shape;4359;p315"/>
          <p:cNvSpPr txBox="1"/>
          <p:nvPr/>
        </p:nvSpPr>
        <p:spPr>
          <a:xfrm>
            <a:off x="2690050" y="2576300"/>
            <a:ext cx="1956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360" name="Google Shape;4360;p315"/>
          <p:cNvSpPr txBox="1"/>
          <p:nvPr/>
        </p:nvSpPr>
        <p:spPr>
          <a:xfrm>
            <a:off x="3272425" y="1288725"/>
            <a:ext cx="2391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361" name="Google Shape;4361;p315"/>
          <p:cNvSpPr txBox="1"/>
          <p:nvPr/>
        </p:nvSpPr>
        <p:spPr>
          <a:xfrm>
            <a:off x="3797900" y="2857275"/>
            <a:ext cx="4593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362" name="Google Shape;4362;p315"/>
          <p:cNvSpPr txBox="1"/>
          <p:nvPr/>
        </p:nvSpPr>
        <p:spPr>
          <a:xfrm>
            <a:off x="3702375" y="3565900"/>
            <a:ext cx="5097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4363" name="Google Shape;4363;p315"/>
          <p:cNvCxnSpPr>
            <a:stCxn id="4345" idx="7"/>
            <a:endCxn id="4344" idx="5"/>
          </p:cNvCxnSpPr>
          <p:nvPr/>
        </p:nvCxnSpPr>
        <p:spPr>
          <a:xfrm rot="10800000">
            <a:off x="5131381" y="1902194"/>
            <a:ext cx="44400" cy="1422000"/>
          </a:xfrm>
          <a:prstGeom prst="straightConnector1">
            <a:avLst/>
          </a:prstGeom>
          <a:noFill/>
          <a:ln cap="flat" cmpd="sng" w="28575">
            <a:solidFill>
              <a:schemeClr val="dk2"/>
            </a:solidFill>
            <a:prstDash val="solid"/>
            <a:round/>
            <a:headEnd len="med" w="med" type="none"/>
            <a:tailEnd len="med" w="med" type="triangle"/>
          </a:ln>
        </p:spPr>
      </p:cxnSp>
      <p:sp>
        <p:nvSpPr>
          <p:cNvPr id="4364" name="Google Shape;4364;p315"/>
          <p:cNvSpPr txBox="1"/>
          <p:nvPr/>
        </p:nvSpPr>
        <p:spPr>
          <a:xfrm>
            <a:off x="4597550" y="2296500"/>
            <a:ext cx="2391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365" name="Google Shape;4365;p315"/>
          <p:cNvSpPr txBox="1"/>
          <p:nvPr/>
        </p:nvSpPr>
        <p:spPr>
          <a:xfrm>
            <a:off x="5162850" y="2284000"/>
            <a:ext cx="2910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4366" name="Google Shape;4366;p315"/>
          <p:cNvSpPr txBox="1"/>
          <p:nvPr/>
        </p:nvSpPr>
        <p:spPr>
          <a:xfrm>
            <a:off x="1027100" y="2952800"/>
            <a:ext cx="3504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0</a:t>
            </a:r>
            <a:endParaRPr b="1">
              <a:solidFill>
                <a:srgbClr val="CC0000"/>
              </a:solidFill>
            </a:endParaRPr>
          </a:p>
        </p:txBody>
      </p:sp>
      <p:sp>
        <p:nvSpPr>
          <p:cNvPr id="4367" name="Google Shape;4367;p315"/>
          <p:cNvSpPr txBox="1"/>
          <p:nvPr/>
        </p:nvSpPr>
        <p:spPr>
          <a:xfrm>
            <a:off x="2614975" y="3904825"/>
            <a:ext cx="4062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5</a:t>
            </a:r>
            <a:endParaRPr b="1">
              <a:solidFill>
                <a:srgbClr val="FF0000"/>
              </a:solidFill>
            </a:endParaRPr>
          </a:p>
        </p:txBody>
      </p:sp>
      <p:sp>
        <p:nvSpPr>
          <p:cNvPr id="4368" name="Google Shape;4368;p315"/>
          <p:cNvSpPr txBox="1"/>
          <p:nvPr/>
        </p:nvSpPr>
        <p:spPr>
          <a:xfrm>
            <a:off x="2310175" y="1314025"/>
            <a:ext cx="4062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AA84F"/>
                </a:solidFill>
              </a:rPr>
              <a:t>8</a:t>
            </a:r>
            <a:endParaRPr b="1">
              <a:solidFill>
                <a:srgbClr val="6AA84F"/>
              </a:solidFill>
            </a:endParaRPr>
          </a:p>
        </p:txBody>
      </p:sp>
      <p:sp>
        <p:nvSpPr>
          <p:cNvPr id="4369" name="Google Shape;4369;p315"/>
          <p:cNvSpPr txBox="1"/>
          <p:nvPr/>
        </p:nvSpPr>
        <p:spPr>
          <a:xfrm>
            <a:off x="4868250" y="3677350"/>
            <a:ext cx="3504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7</a:t>
            </a:r>
            <a:endParaRPr b="1">
              <a:solidFill>
                <a:srgbClr val="FF0000"/>
              </a:solidFill>
            </a:endParaRPr>
          </a:p>
        </p:txBody>
      </p:sp>
      <p:sp>
        <p:nvSpPr>
          <p:cNvPr id="4370" name="Google Shape;4370;p315"/>
          <p:cNvSpPr txBox="1"/>
          <p:nvPr/>
        </p:nvSpPr>
        <p:spPr>
          <a:xfrm>
            <a:off x="4824775" y="1161625"/>
            <a:ext cx="4062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AA84F"/>
                </a:solidFill>
              </a:rPr>
              <a:t>13</a:t>
            </a:r>
            <a:endParaRPr b="1">
              <a:solidFill>
                <a:srgbClr val="6AA84F"/>
              </a:solidFill>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4" name="Shape 4374"/>
        <p:cNvGrpSpPr/>
        <p:nvPr/>
      </p:nvGrpSpPr>
      <p:grpSpPr>
        <a:xfrm>
          <a:off x="0" y="0"/>
          <a:ext cx="0" cy="0"/>
          <a:chOff x="0" y="0"/>
          <a:chExt cx="0" cy="0"/>
        </a:xfrm>
      </p:grpSpPr>
      <p:sp>
        <p:nvSpPr>
          <p:cNvPr id="4375" name="Google Shape;4375;p316"/>
          <p:cNvSpPr/>
          <p:nvPr/>
        </p:nvSpPr>
        <p:spPr>
          <a:xfrm>
            <a:off x="2237325" y="1619650"/>
            <a:ext cx="509700" cy="509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a:t>
            </a:r>
            <a:endParaRPr/>
          </a:p>
        </p:txBody>
      </p:sp>
      <p:sp>
        <p:nvSpPr>
          <p:cNvPr id="4376" name="Google Shape;4376;p316"/>
          <p:cNvSpPr/>
          <p:nvPr/>
        </p:nvSpPr>
        <p:spPr>
          <a:xfrm>
            <a:off x="4696200" y="1467250"/>
            <a:ext cx="509700" cy="5097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x</a:t>
            </a:r>
            <a:endParaRPr/>
          </a:p>
        </p:txBody>
      </p:sp>
      <p:sp>
        <p:nvSpPr>
          <p:cNvPr id="4377" name="Google Shape;4377;p316"/>
          <p:cNvSpPr/>
          <p:nvPr/>
        </p:nvSpPr>
        <p:spPr>
          <a:xfrm>
            <a:off x="4740725" y="3249550"/>
            <a:ext cx="509700" cy="509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z</a:t>
            </a:r>
            <a:endParaRPr/>
          </a:p>
        </p:txBody>
      </p:sp>
      <p:sp>
        <p:nvSpPr>
          <p:cNvPr id="4378" name="Google Shape;4378;p316"/>
          <p:cNvSpPr/>
          <p:nvPr/>
        </p:nvSpPr>
        <p:spPr>
          <a:xfrm>
            <a:off x="2528325" y="3414475"/>
            <a:ext cx="509700" cy="509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4379" name="Google Shape;4379;p316"/>
          <p:cNvSpPr/>
          <p:nvPr/>
        </p:nvSpPr>
        <p:spPr>
          <a:xfrm>
            <a:off x="1186225" y="2650125"/>
            <a:ext cx="509700" cy="509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cxnSp>
        <p:nvCxnSpPr>
          <p:cNvPr id="4380" name="Google Shape;4380;p316"/>
          <p:cNvCxnSpPr>
            <a:stCxn id="4375" idx="7"/>
            <a:endCxn id="4376" idx="1"/>
          </p:cNvCxnSpPr>
          <p:nvPr/>
        </p:nvCxnSpPr>
        <p:spPr>
          <a:xfrm flipH="1" rot="10800000">
            <a:off x="2672381" y="1541894"/>
            <a:ext cx="2098500" cy="152400"/>
          </a:xfrm>
          <a:prstGeom prst="straightConnector1">
            <a:avLst/>
          </a:prstGeom>
          <a:noFill/>
          <a:ln cap="flat" cmpd="sng" w="28575">
            <a:solidFill>
              <a:schemeClr val="dk2"/>
            </a:solidFill>
            <a:prstDash val="solid"/>
            <a:round/>
            <a:headEnd len="med" w="med" type="none"/>
            <a:tailEnd len="med" w="med" type="triangle"/>
          </a:ln>
        </p:spPr>
      </p:cxnSp>
      <p:cxnSp>
        <p:nvCxnSpPr>
          <p:cNvPr id="4381" name="Google Shape;4381;p316"/>
          <p:cNvCxnSpPr/>
          <p:nvPr/>
        </p:nvCxnSpPr>
        <p:spPr>
          <a:xfrm>
            <a:off x="4874850" y="1976950"/>
            <a:ext cx="44400" cy="1272600"/>
          </a:xfrm>
          <a:prstGeom prst="straightConnector1">
            <a:avLst/>
          </a:prstGeom>
          <a:noFill/>
          <a:ln cap="flat" cmpd="sng" w="28575">
            <a:solidFill>
              <a:schemeClr val="dk2"/>
            </a:solidFill>
            <a:prstDash val="solid"/>
            <a:round/>
            <a:headEnd len="med" w="med" type="none"/>
            <a:tailEnd len="med" w="med" type="triangle"/>
          </a:ln>
        </p:spPr>
      </p:cxnSp>
      <p:cxnSp>
        <p:nvCxnSpPr>
          <p:cNvPr id="4382" name="Google Shape;4382;p316"/>
          <p:cNvCxnSpPr>
            <a:stCxn id="4375" idx="4"/>
            <a:endCxn id="4378" idx="1"/>
          </p:cNvCxnSpPr>
          <p:nvPr/>
        </p:nvCxnSpPr>
        <p:spPr>
          <a:xfrm>
            <a:off x="2492175" y="2129350"/>
            <a:ext cx="110700" cy="1359900"/>
          </a:xfrm>
          <a:prstGeom prst="straightConnector1">
            <a:avLst/>
          </a:prstGeom>
          <a:noFill/>
          <a:ln cap="flat" cmpd="sng" w="28575">
            <a:solidFill>
              <a:schemeClr val="dk2"/>
            </a:solidFill>
            <a:prstDash val="solid"/>
            <a:round/>
            <a:headEnd len="med" w="med" type="none"/>
            <a:tailEnd len="med" w="med" type="triangle"/>
          </a:ln>
        </p:spPr>
      </p:cxnSp>
      <p:cxnSp>
        <p:nvCxnSpPr>
          <p:cNvPr id="4383" name="Google Shape;4383;p316"/>
          <p:cNvCxnSpPr>
            <a:stCxn id="4378" idx="6"/>
            <a:endCxn id="4377" idx="2"/>
          </p:cNvCxnSpPr>
          <p:nvPr/>
        </p:nvCxnSpPr>
        <p:spPr>
          <a:xfrm flipH="1" rot="10800000">
            <a:off x="3038025" y="3504325"/>
            <a:ext cx="1702800" cy="165000"/>
          </a:xfrm>
          <a:prstGeom prst="straightConnector1">
            <a:avLst/>
          </a:prstGeom>
          <a:noFill/>
          <a:ln cap="flat" cmpd="sng" w="28575">
            <a:solidFill>
              <a:srgbClr val="FF0000"/>
            </a:solidFill>
            <a:prstDash val="solid"/>
            <a:round/>
            <a:headEnd len="med" w="med" type="none"/>
            <a:tailEnd len="med" w="med" type="triangle"/>
          </a:ln>
        </p:spPr>
      </p:cxnSp>
      <p:cxnSp>
        <p:nvCxnSpPr>
          <p:cNvPr id="4384" name="Google Shape;4384;p316"/>
          <p:cNvCxnSpPr>
            <a:stCxn id="4377" idx="1"/>
          </p:cNvCxnSpPr>
          <p:nvPr/>
        </p:nvCxnSpPr>
        <p:spPr>
          <a:xfrm rot="10800000">
            <a:off x="1727769" y="2872994"/>
            <a:ext cx="3087600" cy="451200"/>
          </a:xfrm>
          <a:prstGeom prst="straightConnector1">
            <a:avLst/>
          </a:prstGeom>
          <a:noFill/>
          <a:ln cap="flat" cmpd="sng" w="28575">
            <a:solidFill>
              <a:schemeClr val="dk2"/>
            </a:solidFill>
            <a:prstDash val="solid"/>
            <a:round/>
            <a:headEnd len="med" w="med" type="none"/>
            <a:tailEnd len="med" w="med" type="triangle"/>
          </a:ln>
        </p:spPr>
      </p:cxnSp>
      <p:cxnSp>
        <p:nvCxnSpPr>
          <p:cNvPr id="4385" name="Google Shape;4385;p316"/>
          <p:cNvCxnSpPr>
            <a:endCxn id="4375" idx="3"/>
          </p:cNvCxnSpPr>
          <p:nvPr/>
        </p:nvCxnSpPr>
        <p:spPr>
          <a:xfrm flipH="1" rot="10800000">
            <a:off x="1621369" y="2054706"/>
            <a:ext cx="690600" cy="670200"/>
          </a:xfrm>
          <a:prstGeom prst="straightConnector1">
            <a:avLst/>
          </a:prstGeom>
          <a:noFill/>
          <a:ln cap="flat" cmpd="sng" w="28575">
            <a:solidFill>
              <a:schemeClr val="dk2"/>
            </a:solidFill>
            <a:prstDash val="solid"/>
            <a:round/>
            <a:headEnd len="med" w="med" type="none"/>
            <a:tailEnd len="med" w="med" type="triangle"/>
          </a:ln>
        </p:spPr>
      </p:cxnSp>
      <p:cxnSp>
        <p:nvCxnSpPr>
          <p:cNvPr id="4386" name="Google Shape;4386;p316"/>
          <p:cNvCxnSpPr>
            <a:stCxn id="4379" idx="5"/>
            <a:endCxn id="4378" idx="2"/>
          </p:cNvCxnSpPr>
          <p:nvPr/>
        </p:nvCxnSpPr>
        <p:spPr>
          <a:xfrm>
            <a:off x="1621281" y="3085181"/>
            <a:ext cx="906900" cy="584100"/>
          </a:xfrm>
          <a:prstGeom prst="straightConnector1">
            <a:avLst/>
          </a:prstGeom>
          <a:noFill/>
          <a:ln cap="flat" cmpd="sng" w="28575">
            <a:solidFill>
              <a:srgbClr val="FF0000"/>
            </a:solidFill>
            <a:prstDash val="solid"/>
            <a:round/>
            <a:headEnd len="med" w="med" type="none"/>
            <a:tailEnd len="med" w="med" type="triangle"/>
          </a:ln>
        </p:spPr>
      </p:cxnSp>
      <p:sp>
        <p:nvSpPr>
          <p:cNvPr id="4387" name="Google Shape;4387;p316"/>
          <p:cNvSpPr txBox="1"/>
          <p:nvPr/>
        </p:nvSpPr>
        <p:spPr>
          <a:xfrm>
            <a:off x="1552600" y="2173650"/>
            <a:ext cx="4062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4388" name="Google Shape;4388;p316"/>
          <p:cNvSpPr txBox="1"/>
          <p:nvPr/>
        </p:nvSpPr>
        <p:spPr>
          <a:xfrm>
            <a:off x="1775550" y="3367950"/>
            <a:ext cx="2910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4389" name="Google Shape;4389;p316"/>
          <p:cNvSpPr txBox="1"/>
          <p:nvPr/>
        </p:nvSpPr>
        <p:spPr>
          <a:xfrm>
            <a:off x="2288525" y="2531950"/>
            <a:ext cx="2391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4390" name="Google Shape;4390;p316"/>
          <p:cNvCxnSpPr>
            <a:stCxn id="4378" idx="0"/>
            <a:endCxn id="4375" idx="5"/>
          </p:cNvCxnSpPr>
          <p:nvPr/>
        </p:nvCxnSpPr>
        <p:spPr>
          <a:xfrm rot="10800000">
            <a:off x="2672475" y="2054575"/>
            <a:ext cx="110700" cy="1359900"/>
          </a:xfrm>
          <a:prstGeom prst="straightConnector1">
            <a:avLst/>
          </a:prstGeom>
          <a:noFill/>
          <a:ln cap="flat" cmpd="sng" w="28575">
            <a:solidFill>
              <a:srgbClr val="FF0000"/>
            </a:solidFill>
            <a:prstDash val="solid"/>
            <a:round/>
            <a:headEnd len="med" w="med" type="none"/>
            <a:tailEnd len="med" w="med" type="triangle"/>
          </a:ln>
        </p:spPr>
      </p:cxnSp>
      <p:sp>
        <p:nvSpPr>
          <p:cNvPr id="4391" name="Google Shape;4391;p316"/>
          <p:cNvSpPr txBox="1"/>
          <p:nvPr/>
        </p:nvSpPr>
        <p:spPr>
          <a:xfrm>
            <a:off x="2690050" y="2576300"/>
            <a:ext cx="1956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392" name="Google Shape;4392;p316"/>
          <p:cNvSpPr txBox="1"/>
          <p:nvPr/>
        </p:nvSpPr>
        <p:spPr>
          <a:xfrm>
            <a:off x="3272425" y="1288725"/>
            <a:ext cx="2391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393" name="Google Shape;4393;p316"/>
          <p:cNvSpPr txBox="1"/>
          <p:nvPr/>
        </p:nvSpPr>
        <p:spPr>
          <a:xfrm>
            <a:off x="3797900" y="2857275"/>
            <a:ext cx="4593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394" name="Google Shape;4394;p316"/>
          <p:cNvSpPr txBox="1"/>
          <p:nvPr/>
        </p:nvSpPr>
        <p:spPr>
          <a:xfrm>
            <a:off x="3702375" y="3565900"/>
            <a:ext cx="5097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4395" name="Google Shape;4395;p316"/>
          <p:cNvCxnSpPr>
            <a:stCxn id="4377" idx="7"/>
            <a:endCxn id="4376" idx="5"/>
          </p:cNvCxnSpPr>
          <p:nvPr/>
        </p:nvCxnSpPr>
        <p:spPr>
          <a:xfrm rot="10800000">
            <a:off x="5131381" y="1902194"/>
            <a:ext cx="44400" cy="1422000"/>
          </a:xfrm>
          <a:prstGeom prst="straightConnector1">
            <a:avLst/>
          </a:prstGeom>
          <a:noFill/>
          <a:ln cap="flat" cmpd="sng" w="28575">
            <a:solidFill>
              <a:schemeClr val="dk2"/>
            </a:solidFill>
            <a:prstDash val="solid"/>
            <a:round/>
            <a:headEnd len="med" w="med" type="none"/>
            <a:tailEnd len="med" w="med" type="triangle"/>
          </a:ln>
        </p:spPr>
      </p:cxnSp>
      <p:sp>
        <p:nvSpPr>
          <p:cNvPr id="4396" name="Google Shape;4396;p316"/>
          <p:cNvSpPr txBox="1"/>
          <p:nvPr/>
        </p:nvSpPr>
        <p:spPr>
          <a:xfrm>
            <a:off x="4597550" y="2296500"/>
            <a:ext cx="2391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397" name="Google Shape;4397;p316"/>
          <p:cNvSpPr txBox="1"/>
          <p:nvPr/>
        </p:nvSpPr>
        <p:spPr>
          <a:xfrm>
            <a:off x="5162850" y="2284000"/>
            <a:ext cx="2910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4398" name="Google Shape;4398;p316"/>
          <p:cNvSpPr txBox="1"/>
          <p:nvPr/>
        </p:nvSpPr>
        <p:spPr>
          <a:xfrm>
            <a:off x="1027100" y="2952800"/>
            <a:ext cx="3504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0</a:t>
            </a:r>
            <a:endParaRPr b="1">
              <a:solidFill>
                <a:srgbClr val="CC0000"/>
              </a:solidFill>
            </a:endParaRPr>
          </a:p>
        </p:txBody>
      </p:sp>
      <p:sp>
        <p:nvSpPr>
          <p:cNvPr id="4399" name="Google Shape;4399;p316"/>
          <p:cNvSpPr txBox="1"/>
          <p:nvPr/>
        </p:nvSpPr>
        <p:spPr>
          <a:xfrm>
            <a:off x="2614975" y="3904825"/>
            <a:ext cx="4062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5</a:t>
            </a:r>
            <a:endParaRPr b="1">
              <a:solidFill>
                <a:srgbClr val="FF0000"/>
              </a:solidFill>
            </a:endParaRPr>
          </a:p>
        </p:txBody>
      </p:sp>
      <p:sp>
        <p:nvSpPr>
          <p:cNvPr id="4400" name="Google Shape;4400;p316"/>
          <p:cNvSpPr txBox="1"/>
          <p:nvPr/>
        </p:nvSpPr>
        <p:spPr>
          <a:xfrm>
            <a:off x="2310175" y="1314025"/>
            <a:ext cx="4062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8</a:t>
            </a:r>
            <a:endParaRPr b="1">
              <a:solidFill>
                <a:srgbClr val="FF0000"/>
              </a:solidFill>
            </a:endParaRPr>
          </a:p>
        </p:txBody>
      </p:sp>
      <p:sp>
        <p:nvSpPr>
          <p:cNvPr id="4401" name="Google Shape;4401;p316"/>
          <p:cNvSpPr txBox="1"/>
          <p:nvPr/>
        </p:nvSpPr>
        <p:spPr>
          <a:xfrm>
            <a:off x="4868250" y="3677350"/>
            <a:ext cx="3504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7</a:t>
            </a:r>
            <a:endParaRPr b="1">
              <a:solidFill>
                <a:srgbClr val="FF0000"/>
              </a:solidFill>
            </a:endParaRPr>
          </a:p>
        </p:txBody>
      </p:sp>
      <p:sp>
        <p:nvSpPr>
          <p:cNvPr id="4402" name="Google Shape;4402;p316"/>
          <p:cNvSpPr txBox="1"/>
          <p:nvPr/>
        </p:nvSpPr>
        <p:spPr>
          <a:xfrm>
            <a:off x="4824775" y="1161625"/>
            <a:ext cx="4062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AA84F"/>
                </a:solidFill>
              </a:rPr>
              <a:t>13</a:t>
            </a:r>
            <a:endParaRPr b="1">
              <a:solidFill>
                <a:srgbClr val="6AA84F"/>
              </a:solidFill>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6" name="Shape 4406"/>
        <p:cNvGrpSpPr/>
        <p:nvPr/>
      </p:nvGrpSpPr>
      <p:grpSpPr>
        <a:xfrm>
          <a:off x="0" y="0"/>
          <a:ext cx="0" cy="0"/>
          <a:chOff x="0" y="0"/>
          <a:chExt cx="0" cy="0"/>
        </a:xfrm>
      </p:grpSpPr>
      <p:sp>
        <p:nvSpPr>
          <p:cNvPr id="4407" name="Google Shape;4407;p317"/>
          <p:cNvSpPr/>
          <p:nvPr/>
        </p:nvSpPr>
        <p:spPr>
          <a:xfrm>
            <a:off x="2237325" y="1619650"/>
            <a:ext cx="509700" cy="509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a:t>
            </a:r>
            <a:endParaRPr/>
          </a:p>
        </p:txBody>
      </p:sp>
      <p:sp>
        <p:nvSpPr>
          <p:cNvPr id="4408" name="Google Shape;4408;p317"/>
          <p:cNvSpPr/>
          <p:nvPr/>
        </p:nvSpPr>
        <p:spPr>
          <a:xfrm>
            <a:off x="4696200" y="1467250"/>
            <a:ext cx="509700" cy="5097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x</a:t>
            </a:r>
            <a:endParaRPr/>
          </a:p>
        </p:txBody>
      </p:sp>
      <p:sp>
        <p:nvSpPr>
          <p:cNvPr id="4409" name="Google Shape;4409;p317"/>
          <p:cNvSpPr/>
          <p:nvPr/>
        </p:nvSpPr>
        <p:spPr>
          <a:xfrm>
            <a:off x="4740725" y="3249550"/>
            <a:ext cx="509700" cy="509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z</a:t>
            </a:r>
            <a:endParaRPr/>
          </a:p>
        </p:txBody>
      </p:sp>
      <p:sp>
        <p:nvSpPr>
          <p:cNvPr id="4410" name="Google Shape;4410;p317"/>
          <p:cNvSpPr/>
          <p:nvPr/>
        </p:nvSpPr>
        <p:spPr>
          <a:xfrm>
            <a:off x="2528325" y="3414475"/>
            <a:ext cx="509700" cy="509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4411" name="Google Shape;4411;p317"/>
          <p:cNvSpPr/>
          <p:nvPr/>
        </p:nvSpPr>
        <p:spPr>
          <a:xfrm>
            <a:off x="1186225" y="2650125"/>
            <a:ext cx="509700" cy="509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cxnSp>
        <p:nvCxnSpPr>
          <p:cNvPr id="4412" name="Google Shape;4412;p317"/>
          <p:cNvCxnSpPr>
            <a:stCxn id="4407" idx="7"/>
            <a:endCxn id="4408" idx="1"/>
          </p:cNvCxnSpPr>
          <p:nvPr/>
        </p:nvCxnSpPr>
        <p:spPr>
          <a:xfrm flipH="1" rot="10800000">
            <a:off x="2672381" y="1541894"/>
            <a:ext cx="2098500" cy="152400"/>
          </a:xfrm>
          <a:prstGeom prst="straightConnector1">
            <a:avLst/>
          </a:prstGeom>
          <a:noFill/>
          <a:ln cap="flat" cmpd="sng" w="28575">
            <a:solidFill>
              <a:schemeClr val="dk2"/>
            </a:solidFill>
            <a:prstDash val="solid"/>
            <a:round/>
            <a:headEnd len="med" w="med" type="none"/>
            <a:tailEnd len="med" w="med" type="triangle"/>
          </a:ln>
        </p:spPr>
      </p:cxnSp>
      <p:cxnSp>
        <p:nvCxnSpPr>
          <p:cNvPr id="4413" name="Google Shape;4413;p317"/>
          <p:cNvCxnSpPr/>
          <p:nvPr/>
        </p:nvCxnSpPr>
        <p:spPr>
          <a:xfrm>
            <a:off x="4874850" y="1976950"/>
            <a:ext cx="44400" cy="1272600"/>
          </a:xfrm>
          <a:prstGeom prst="straightConnector1">
            <a:avLst/>
          </a:prstGeom>
          <a:noFill/>
          <a:ln cap="flat" cmpd="sng" w="28575">
            <a:solidFill>
              <a:schemeClr val="dk2"/>
            </a:solidFill>
            <a:prstDash val="solid"/>
            <a:round/>
            <a:headEnd len="med" w="med" type="none"/>
            <a:tailEnd len="med" w="med" type="triangle"/>
          </a:ln>
        </p:spPr>
      </p:cxnSp>
      <p:cxnSp>
        <p:nvCxnSpPr>
          <p:cNvPr id="4414" name="Google Shape;4414;p317"/>
          <p:cNvCxnSpPr>
            <a:stCxn id="4407" idx="4"/>
            <a:endCxn id="4410" idx="1"/>
          </p:cNvCxnSpPr>
          <p:nvPr/>
        </p:nvCxnSpPr>
        <p:spPr>
          <a:xfrm>
            <a:off x="2492175" y="2129350"/>
            <a:ext cx="110700" cy="1359900"/>
          </a:xfrm>
          <a:prstGeom prst="straightConnector1">
            <a:avLst/>
          </a:prstGeom>
          <a:noFill/>
          <a:ln cap="flat" cmpd="sng" w="28575">
            <a:solidFill>
              <a:schemeClr val="dk2"/>
            </a:solidFill>
            <a:prstDash val="solid"/>
            <a:round/>
            <a:headEnd len="med" w="med" type="none"/>
            <a:tailEnd len="med" w="med" type="triangle"/>
          </a:ln>
        </p:spPr>
      </p:cxnSp>
      <p:cxnSp>
        <p:nvCxnSpPr>
          <p:cNvPr id="4415" name="Google Shape;4415;p317"/>
          <p:cNvCxnSpPr>
            <a:stCxn id="4410" idx="6"/>
            <a:endCxn id="4409" idx="2"/>
          </p:cNvCxnSpPr>
          <p:nvPr/>
        </p:nvCxnSpPr>
        <p:spPr>
          <a:xfrm flipH="1" rot="10800000">
            <a:off x="3038025" y="3504325"/>
            <a:ext cx="1702800" cy="165000"/>
          </a:xfrm>
          <a:prstGeom prst="straightConnector1">
            <a:avLst/>
          </a:prstGeom>
          <a:noFill/>
          <a:ln cap="flat" cmpd="sng" w="28575">
            <a:solidFill>
              <a:srgbClr val="FF0000"/>
            </a:solidFill>
            <a:prstDash val="solid"/>
            <a:round/>
            <a:headEnd len="med" w="med" type="none"/>
            <a:tailEnd len="med" w="med" type="triangle"/>
          </a:ln>
        </p:spPr>
      </p:cxnSp>
      <p:cxnSp>
        <p:nvCxnSpPr>
          <p:cNvPr id="4416" name="Google Shape;4416;p317"/>
          <p:cNvCxnSpPr>
            <a:stCxn id="4409" idx="1"/>
          </p:cNvCxnSpPr>
          <p:nvPr/>
        </p:nvCxnSpPr>
        <p:spPr>
          <a:xfrm rot="10800000">
            <a:off x="1727769" y="2872994"/>
            <a:ext cx="3087600" cy="451200"/>
          </a:xfrm>
          <a:prstGeom prst="straightConnector1">
            <a:avLst/>
          </a:prstGeom>
          <a:noFill/>
          <a:ln cap="flat" cmpd="sng" w="28575">
            <a:solidFill>
              <a:schemeClr val="dk2"/>
            </a:solidFill>
            <a:prstDash val="solid"/>
            <a:round/>
            <a:headEnd len="med" w="med" type="none"/>
            <a:tailEnd len="med" w="med" type="triangle"/>
          </a:ln>
        </p:spPr>
      </p:cxnSp>
      <p:cxnSp>
        <p:nvCxnSpPr>
          <p:cNvPr id="4417" name="Google Shape;4417;p317"/>
          <p:cNvCxnSpPr>
            <a:endCxn id="4407" idx="3"/>
          </p:cNvCxnSpPr>
          <p:nvPr/>
        </p:nvCxnSpPr>
        <p:spPr>
          <a:xfrm flipH="1" rot="10800000">
            <a:off x="1621369" y="2054706"/>
            <a:ext cx="690600" cy="670200"/>
          </a:xfrm>
          <a:prstGeom prst="straightConnector1">
            <a:avLst/>
          </a:prstGeom>
          <a:noFill/>
          <a:ln cap="flat" cmpd="sng" w="28575">
            <a:solidFill>
              <a:schemeClr val="dk2"/>
            </a:solidFill>
            <a:prstDash val="solid"/>
            <a:round/>
            <a:headEnd len="med" w="med" type="none"/>
            <a:tailEnd len="med" w="med" type="triangle"/>
          </a:ln>
        </p:spPr>
      </p:cxnSp>
      <p:cxnSp>
        <p:nvCxnSpPr>
          <p:cNvPr id="4418" name="Google Shape;4418;p317"/>
          <p:cNvCxnSpPr>
            <a:stCxn id="4411" idx="5"/>
            <a:endCxn id="4410" idx="2"/>
          </p:cNvCxnSpPr>
          <p:nvPr/>
        </p:nvCxnSpPr>
        <p:spPr>
          <a:xfrm>
            <a:off x="1621281" y="3085181"/>
            <a:ext cx="906900" cy="584100"/>
          </a:xfrm>
          <a:prstGeom prst="straightConnector1">
            <a:avLst/>
          </a:prstGeom>
          <a:noFill/>
          <a:ln cap="flat" cmpd="sng" w="28575">
            <a:solidFill>
              <a:srgbClr val="FF0000"/>
            </a:solidFill>
            <a:prstDash val="solid"/>
            <a:round/>
            <a:headEnd len="med" w="med" type="none"/>
            <a:tailEnd len="med" w="med" type="triangle"/>
          </a:ln>
        </p:spPr>
      </p:cxnSp>
      <p:sp>
        <p:nvSpPr>
          <p:cNvPr id="4419" name="Google Shape;4419;p317"/>
          <p:cNvSpPr txBox="1"/>
          <p:nvPr/>
        </p:nvSpPr>
        <p:spPr>
          <a:xfrm>
            <a:off x="1552600" y="2173650"/>
            <a:ext cx="4062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4420" name="Google Shape;4420;p317"/>
          <p:cNvSpPr txBox="1"/>
          <p:nvPr/>
        </p:nvSpPr>
        <p:spPr>
          <a:xfrm>
            <a:off x="1775550" y="3367950"/>
            <a:ext cx="2910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4421" name="Google Shape;4421;p317"/>
          <p:cNvSpPr txBox="1"/>
          <p:nvPr/>
        </p:nvSpPr>
        <p:spPr>
          <a:xfrm>
            <a:off x="2288525" y="2531950"/>
            <a:ext cx="2391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4422" name="Google Shape;4422;p317"/>
          <p:cNvCxnSpPr>
            <a:stCxn id="4410" idx="0"/>
            <a:endCxn id="4407" idx="5"/>
          </p:cNvCxnSpPr>
          <p:nvPr/>
        </p:nvCxnSpPr>
        <p:spPr>
          <a:xfrm rot="10800000">
            <a:off x="2672475" y="2054575"/>
            <a:ext cx="110700" cy="1359900"/>
          </a:xfrm>
          <a:prstGeom prst="straightConnector1">
            <a:avLst/>
          </a:prstGeom>
          <a:noFill/>
          <a:ln cap="flat" cmpd="sng" w="28575">
            <a:solidFill>
              <a:srgbClr val="FF0000"/>
            </a:solidFill>
            <a:prstDash val="solid"/>
            <a:round/>
            <a:headEnd len="med" w="med" type="none"/>
            <a:tailEnd len="med" w="med" type="triangle"/>
          </a:ln>
        </p:spPr>
      </p:cxnSp>
      <p:sp>
        <p:nvSpPr>
          <p:cNvPr id="4423" name="Google Shape;4423;p317"/>
          <p:cNvSpPr txBox="1"/>
          <p:nvPr/>
        </p:nvSpPr>
        <p:spPr>
          <a:xfrm>
            <a:off x="2690050" y="2576300"/>
            <a:ext cx="1956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424" name="Google Shape;4424;p317"/>
          <p:cNvSpPr txBox="1"/>
          <p:nvPr/>
        </p:nvSpPr>
        <p:spPr>
          <a:xfrm>
            <a:off x="3272425" y="1288725"/>
            <a:ext cx="2391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425" name="Google Shape;4425;p317"/>
          <p:cNvSpPr txBox="1"/>
          <p:nvPr/>
        </p:nvSpPr>
        <p:spPr>
          <a:xfrm>
            <a:off x="3797900" y="2857275"/>
            <a:ext cx="4593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426" name="Google Shape;4426;p317"/>
          <p:cNvSpPr txBox="1"/>
          <p:nvPr/>
        </p:nvSpPr>
        <p:spPr>
          <a:xfrm>
            <a:off x="3702375" y="3565900"/>
            <a:ext cx="5097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4427" name="Google Shape;4427;p317"/>
          <p:cNvCxnSpPr>
            <a:stCxn id="4409" idx="7"/>
            <a:endCxn id="4408" idx="5"/>
          </p:cNvCxnSpPr>
          <p:nvPr/>
        </p:nvCxnSpPr>
        <p:spPr>
          <a:xfrm rot="10800000">
            <a:off x="5131381" y="1902194"/>
            <a:ext cx="44400" cy="1422000"/>
          </a:xfrm>
          <a:prstGeom prst="straightConnector1">
            <a:avLst/>
          </a:prstGeom>
          <a:noFill/>
          <a:ln cap="flat" cmpd="sng" w="28575">
            <a:solidFill>
              <a:schemeClr val="dk2"/>
            </a:solidFill>
            <a:prstDash val="solid"/>
            <a:round/>
            <a:headEnd len="med" w="med" type="none"/>
            <a:tailEnd len="med" w="med" type="triangle"/>
          </a:ln>
        </p:spPr>
      </p:cxnSp>
      <p:sp>
        <p:nvSpPr>
          <p:cNvPr id="4428" name="Google Shape;4428;p317"/>
          <p:cNvSpPr txBox="1"/>
          <p:nvPr/>
        </p:nvSpPr>
        <p:spPr>
          <a:xfrm>
            <a:off x="4597550" y="2296500"/>
            <a:ext cx="2391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429" name="Google Shape;4429;p317"/>
          <p:cNvSpPr txBox="1"/>
          <p:nvPr/>
        </p:nvSpPr>
        <p:spPr>
          <a:xfrm>
            <a:off x="5162850" y="2284000"/>
            <a:ext cx="2910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4430" name="Google Shape;4430;p317"/>
          <p:cNvSpPr txBox="1"/>
          <p:nvPr/>
        </p:nvSpPr>
        <p:spPr>
          <a:xfrm>
            <a:off x="1027100" y="2952800"/>
            <a:ext cx="3504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0</a:t>
            </a:r>
            <a:endParaRPr b="1">
              <a:solidFill>
                <a:srgbClr val="CC0000"/>
              </a:solidFill>
            </a:endParaRPr>
          </a:p>
        </p:txBody>
      </p:sp>
      <p:sp>
        <p:nvSpPr>
          <p:cNvPr id="4431" name="Google Shape;4431;p317"/>
          <p:cNvSpPr txBox="1"/>
          <p:nvPr/>
        </p:nvSpPr>
        <p:spPr>
          <a:xfrm>
            <a:off x="2614975" y="3904825"/>
            <a:ext cx="4062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5</a:t>
            </a:r>
            <a:endParaRPr b="1">
              <a:solidFill>
                <a:srgbClr val="FF0000"/>
              </a:solidFill>
            </a:endParaRPr>
          </a:p>
        </p:txBody>
      </p:sp>
      <p:sp>
        <p:nvSpPr>
          <p:cNvPr id="4432" name="Google Shape;4432;p317"/>
          <p:cNvSpPr txBox="1"/>
          <p:nvPr/>
        </p:nvSpPr>
        <p:spPr>
          <a:xfrm>
            <a:off x="2310175" y="1314025"/>
            <a:ext cx="4062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8</a:t>
            </a:r>
            <a:endParaRPr b="1">
              <a:solidFill>
                <a:srgbClr val="FF0000"/>
              </a:solidFill>
            </a:endParaRPr>
          </a:p>
        </p:txBody>
      </p:sp>
      <p:sp>
        <p:nvSpPr>
          <p:cNvPr id="4433" name="Google Shape;4433;p317"/>
          <p:cNvSpPr txBox="1"/>
          <p:nvPr/>
        </p:nvSpPr>
        <p:spPr>
          <a:xfrm>
            <a:off x="4868250" y="3677350"/>
            <a:ext cx="3504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7</a:t>
            </a:r>
            <a:endParaRPr b="1">
              <a:solidFill>
                <a:srgbClr val="FF0000"/>
              </a:solidFill>
            </a:endParaRPr>
          </a:p>
        </p:txBody>
      </p:sp>
      <p:sp>
        <p:nvSpPr>
          <p:cNvPr id="4434" name="Google Shape;4434;p317"/>
          <p:cNvSpPr txBox="1"/>
          <p:nvPr/>
        </p:nvSpPr>
        <p:spPr>
          <a:xfrm>
            <a:off x="4824775" y="1161625"/>
            <a:ext cx="4062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AA84F"/>
                </a:solidFill>
              </a:rPr>
              <a:t>9</a:t>
            </a:r>
            <a:endParaRPr b="1">
              <a:solidFill>
                <a:srgbClr val="6AA84F"/>
              </a:solidFill>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8" name="Shape 4438"/>
        <p:cNvGrpSpPr/>
        <p:nvPr/>
      </p:nvGrpSpPr>
      <p:grpSpPr>
        <a:xfrm>
          <a:off x="0" y="0"/>
          <a:ext cx="0" cy="0"/>
          <a:chOff x="0" y="0"/>
          <a:chExt cx="0" cy="0"/>
        </a:xfrm>
      </p:grpSpPr>
      <p:sp>
        <p:nvSpPr>
          <p:cNvPr id="4439" name="Google Shape;4439;p318"/>
          <p:cNvSpPr/>
          <p:nvPr/>
        </p:nvSpPr>
        <p:spPr>
          <a:xfrm>
            <a:off x="2237325" y="1619650"/>
            <a:ext cx="509700" cy="509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a:t>
            </a:r>
            <a:endParaRPr/>
          </a:p>
        </p:txBody>
      </p:sp>
      <p:sp>
        <p:nvSpPr>
          <p:cNvPr id="4440" name="Google Shape;4440;p318"/>
          <p:cNvSpPr/>
          <p:nvPr/>
        </p:nvSpPr>
        <p:spPr>
          <a:xfrm>
            <a:off x="4696200" y="1467250"/>
            <a:ext cx="509700" cy="509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x</a:t>
            </a:r>
            <a:endParaRPr/>
          </a:p>
        </p:txBody>
      </p:sp>
      <p:sp>
        <p:nvSpPr>
          <p:cNvPr id="4441" name="Google Shape;4441;p318"/>
          <p:cNvSpPr/>
          <p:nvPr/>
        </p:nvSpPr>
        <p:spPr>
          <a:xfrm>
            <a:off x="4740725" y="3249550"/>
            <a:ext cx="509700" cy="509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z</a:t>
            </a:r>
            <a:endParaRPr/>
          </a:p>
        </p:txBody>
      </p:sp>
      <p:sp>
        <p:nvSpPr>
          <p:cNvPr id="4442" name="Google Shape;4442;p318"/>
          <p:cNvSpPr/>
          <p:nvPr/>
        </p:nvSpPr>
        <p:spPr>
          <a:xfrm>
            <a:off x="2528325" y="3414475"/>
            <a:ext cx="509700" cy="509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4443" name="Google Shape;4443;p318"/>
          <p:cNvSpPr/>
          <p:nvPr/>
        </p:nvSpPr>
        <p:spPr>
          <a:xfrm>
            <a:off x="1186225" y="2650125"/>
            <a:ext cx="509700" cy="509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cxnSp>
        <p:nvCxnSpPr>
          <p:cNvPr id="4444" name="Google Shape;4444;p318"/>
          <p:cNvCxnSpPr>
            <a:stCxn id="4439" idx="7"/>
            <a:endCxn id="4440" idx="1"/>
          </p:cNvCxnSpPr>
          <p:nvPr/>
        </p:nvCxnSpPr>
        <p:spPr>
          <a:xfrm flipH="1" rot="10800000">
            <a:off x="2672381" y="1541894"/>
            <a:ext cx="2098500" cy="152400"/>
          </a:xfrm>
          <a:prstGeom prst="straightConnector1">
            <a:avLst/>
          </a:prstGeom>
          <a:noFill/>
          <a:ln cap="flat" cmpd="sng" w="28575">
            <a:solidFill>
              <a:srgbClr val="FF0000"/>
            </a:solidFill>
            <a:prstDash val="solid"/>
            <a:round/>
            <a:headEnd len="med" w="med" type="none"/>
            <a:tailEnd len="med" w="med" type="triangle"/>
          </a:ln>
        </p:spPr>
      </p:cxnSp>
      <p:cxnSp>
        <p:nvCxnSpPr>
          <p:cNvPr id="4445" name="Google Shape;4445;p318"/>
          <p:cNvCxnSpPr/>
          <p:nvPr/>
        </p:nvCxnSpPr>
        <p:spPr>
          <a:xfrm>
            <a:off x="4874850" y="1976950"/>
            <a:ext cx="44400" cy="1272600"/>
          </a:xfrm>
          <a:prstGeom prst="straightConnector1">
            <a:avLst/>
          </a:prstGeom>
          <a:noFill/>
          <a:ln cap="flat" cmpd="sng" w="28575">
            <a:solidFill>
              <a:schemeClr val="dk2"/>
            </a:solidFill>
            <a:prstDash val="solid"/>
            <a:round/>
            <a:headEnd len="med" w="med" type="none"/>
            <a:tailEnd len="med" w="med" type="triangle"/>
          </a:ln>
        </p:spPr>
      </p:cxnSp>
      <p:cxnSp>
        <p:nvCxnSpPr>
          <p:cNvPr id="4446" name="Google Shape;4446;p318"/>
          <p:cNvCxnSpPr>
            <a:stCxn id="4439" idx="4"/>
            <a:endCxn id="4442" idx="1"/>
          </p:cNvCxnSpPr>
          <p:nvPr/>
        </p:nvCxnSpPr>
        <p:spPr>
          <a:xfrm>
            <a:off x="2492175" y="2129350"/>
            <a:ext cx="110700" cy="1359900"/>
          </a:xfrm>
          <a:prstGeom prst="straightConnector1">
            <a:avLst/>
          </a:prstGeom>
          <a:noFill/>
          <a:ln cap="flat" cmpd="sng" w="28575">
            <a:solidFill>
              <a:schemeClr val="dk2"/>
            </a:solidFill>
            <a:prstDash val="solid"/>
            <a:round/>
            <a:headEnd len="med" w="med" type="none"/>
            <a:tailEnd len="med" w="med" type="triangle"/>
          </a:ln>
        </p:spPr>
      </p:cxnSp>
      <p:cxnSp>
        <p:nvCxnSpPr>
          <p:cNvPr id="4447" name="Google Shape;4447;p318"/>
          <p:cNvCxnSpPr>
            <a:stCxn id="4442" idx="6"/>
            <a:endCxn id="4441" idx="2"/>
          </p:cNvCxnSpPr>
          <p:nvPr/>
        </p:nvCxnSpPr>
        <p:spPr>
          <a:xfrm flipH="1" rot="10800000">
            <a:off x="3038025" y="3504325"/>
            <a:ext cx="1702800" cy="165000"/>
          </a:xfrm>
          <a:prstGeom prst="straightConnector1">
            <a:avLst/>
          </a:prstGeom>
          <a:noFill/>
          <a:ln cap="flat" cmpd="sng" w="28575">
            <a:solidFill>
              <a:srgbClr val="FF0000"/>
            </a:solidFill>
            <a:prstDash val="solid"/>
            <a:round/>
            <a:headEnd len="med" w="med" type="none"/>
            <a:tailEnd len="med" w="med" type="triangle"/>
          </a:ln>
        </p:spPr>
      </p:cxnSp>
      <p:cxnSp>
        <p:nvCxnSpPr>
          <p:cNvPr id="4448" name="Google Shape;4448;p318"/>
          <p:cNvCxnSpPr>
            <a:stCxn id="4441" idx="1"/>
          </p:cNvCxnSpPr>
          <p:nvPr/>
        </p:nvCxnSpPr>
        <p:spPr>
          <a:xfrm rot="10800000">
            <a:off x="1727769" y="2872994"/>
            <a:ext cx="3087600" cy="451200"/>
          </a:xfrm>
          <a:prstGeom prst="straightConnector1">
            <a:avLst/>
          </a:prstGeom>
          <a:noFill/>
          <a:ln cap="flat" cmpd="sng" w="28575">
            <a:solidFill>
              <a:schemeClr val="dk2"/>
            </a:solidFill>
            <a:prstDash val="solid"/>
            <a:round/>
            <a:headEnd len="med" w="med" type="none"/>
            <a:tailEnd len="med" w="med" type="triangle"/>
          </a:ln>
        </p:spPr>
      </p:cxnSp>
      <p:cxnSp>
        <p:nvCxnSpPr>
          <p:cNvPr id="4449" name="Google Shape;4449;p318"/>
          <p:cNvCxnSpPr>
            <a:endCxn id="4439" idx="3"/>
          </p:cNvCxnSpPr>
          <p:nvPr/>
        </p:nvCxnSpPr>
        <p:spPr>
          <a:xfrm flipH="1" rot="10800000">
            <a:off x="1621369" y="2054706"/>
            <a:ext cx="690600" cy="670200"/>
          </a:xfrm>
          <a:prstGeom prst="straightConnector1">
            <a:avLst/>
          </a:prstGeom>
          <a:noFill/>
          <a:ln cap="flat" cmpd="sng" w="28575">
            <a:solidFill>
              <a:schemeClr val="dk2"/>
            </a:solidFill>
            <a:prstDash val="solid"/>
            <a:round/>
            <a:headEnd len="med" w="med" type="none"/>
            <a:tailEnd len="med" w="med" type="triangle"/>
          </a:ln>
        </p:spPr>
      </p:cxnSp>
      <p:cxnSp>
        <p:nvCxnSpPr>
          <p:cNvPr id="4450" name="Google Shape;4450;p318"/>
          <p:cNvCxnSpPr>
            <a:stCxn id="4443" idx="5"/>
            <a:endCxn id="4442" idx="2"/>
          </p:cNvCxnSpPr>
          <p:nvPr/>
        </p:nvCxnSpPr>
        <p:spPr>
          <a:xfrm>
            <a:off x="1621281" y="3085181"/>
            <a:ext cx="906900" cy="584100"/>
          </a:xfrm>
          <a:prstGeom prst="straightConnector1">
            <a:avLst/>
          </a:prstGeom>
          <a:noFill/>
          <a:ln cap="flat" cmpd="sng" w="28575">
            <a:solidFill>
              <a:srgbClr val="FF0000"/>
            </a:solidFill>
            <a:prstDash val="solid"/>
            <a:round/>
            <a:headEnd len="med" w="med" type="none"/>
            <a:tailEnd len="med" w="med" type="triangle"/>
          </a:ln>
        </p:spPr>
      </p:cxnSp>
      <p:sp>
        <p:nvSpPr>
          <p:cNvPr id="4451" name="Google Shape;4451;p318"/>
          <p:cNvSpPr txBox="1"/>
          <p:nvPr/>
        </p:nvSpPr>
        <p:spPr>
          <a:xfrm>
            <a:off x="1552600" y="2173650"/>
            <a:ext cx="4062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4452" name="Google Shape;4452;p318"/>
          <p:cNvSpPr txBox="1"/>
          <p:nvPr/>
        </p:nvSpPr>
        <p:spPr>
          <a:xfrm>
            <a:off x="1775550" y="3367950"/>
            <a:ext cx="2910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4453" name="Google Shape;4453;p318"/>
          <p:cNvSpPr txBox="1"/>
          <p:nvPr/>
        </p:nvSpPr>
        <p:spPr>
          <a:xfrm>
            <a:off x="2288525" y="2531950"/>
            <a:ext cx="2391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4454" name="Google Shape;4454;p318"/>
          <p:cNvCxnSpPr>
            <a:stCxn id="4442" idx="0"/>
            <a:endCxn id="4439" idx="5"/>
          </p:cNvCxnSpPr>
          <p:nvPr/>
        </p:nvCxnSpPr>
        <p:spPr>
          <a:xfrm rot="10800000">
            <a:off x="2672475" y="2054575"/>
            <a:ext cx="110700" cy="1359900"/>
          </a:xfrm>
          <a:prstGeom prst="straightConnector1">
            <a:avLst/>
          </a:prstGeom>
          <a:noFill/>
          <a:ln cap="flat" cmpd="sng" w="28575">
            <a:solidFill>
              <a:srgbClr val="FF0000"/>
            </a:solidFill>
            <a:prstDash val="solid"/>
            <a:round/>
            <a:headEnd len="med" w="med" type="none"/>
            <a:tailEnd len="med" w="med" type="triangle"/>
          </a:ln>
        </p:spPr>
      </p:cxnSp>
      <p:sp>
        <p:nvSpPr>
          <p:cNvPr id="4455" name="Google Shape;4455;p318"/>
          <p:cNvSpPr txBox="1"/>
          <p:nvPr/>
        </p:nvSpPr>
        <p:spPr>
          <a:xfrm>
            <a:off x="2690050" y="2576300"/>
            <a:ext cx="1956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456" name="Google Shape;4456;p318"/>
          <p:cNvSpPr txBox="1"/>
          <p:nvPr/>
        </p:nvSpPr>
        <p:spPr>
          <a:xfrm>
            <a:off x="3272425" y="1288725"/>
            <a:ext cx="2391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457" name="Google Shape;4457;p318"/>
          <p:cNvSpPr txBox="1"/>
          <p:nvPr/>
        </p:nvSpPr>
        <p:spPr>
          <a:xfrm>
            <a:off x="3797900" y="2857275"/>
            <a:ext cx="4593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458" name="Google Shape;4458;p318"/>
          <p:cNvSpPr txBox="1"/>
          <p:nvPr/>
        </p:nvSpPr>
        <p:spPr>
          <a:xfrm>
            <a:off x="3702375" y="3565900"/>
            <a:ext cx="5097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4459" name="Google Shape;4459;p318"/>
          <p:cNvCxnSpPr>
            <a:stCxn id="4441" idx="7"/>
            <a:endCxn id="4440" idx="5"/>
          </p:cNvCxnSpPr>
          <p:nvPr/>
        </p:nvCxnSpPr>
        <p:spPr>
          <a:xfrm rot="10800000">
            <a:off x="5131381" y="1902194"/>
            <a:ext cx="44400" cy="1422000"/>
          </a:xfrm>
          <a:prstGeom prst="straightConnector1">
            <a:avLst/>
          </a:prstGeom>
          <a:noFill/>
          <a:ln cap="flat" cmpd="sng" w="28575">
            <a:solidFill>
              <a:schemeClr val="dk2"/>
            </a:solidFill>
            <a:prstDash val="solid"/>
            <a:round/>
            <a:headEnd len="med" w="med" type="none"/>
            <a:tailEnd len="med" w="med" type="triangle"/>
          </a:ln>
        </p:spPr>
      </p:cxnSp>
      <p:sp>
        <p:nvSpPr>
          <p:cNvPr id="4460" name="Google Shape;4460;p318"/>
          <p:cNvSpPr txBox="1"/>
          <p:nvPr/>
        </p:nvSpPr>
        <p:spPr>
          <a:xfrm>
            <a:off x="4597550" y="2296500"/>
            <a:ext cx="2391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461" name="Google Shape;4461;p318"/>
          <p:cNvSpPr txBox="1"/>
          <p:nvPr/>
        </p:nvSpPr>
        <p:spPr>
          <a:xfrm>
            <a:off x="5162850" y="2284000"/>
            <a:ext cx="2910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4462" name="Google Shape;4462;p318"/>
          <p:cNvSpPr txBox="1"/>
          <p:nvPr/>
        </p:nvSpPr>
        <p:spPr>
          <a:xfrm>
            <a:off x="1027100" y="2952800"/>
            <a:ext cx="3504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0</a:t>
            </a:r>
            <a:endParaRPr b="1">
              <a:solidFill>
                <a:srgbClr val="CC0000"/>
              </a:solidFill>
            </a:endParaRPr>
          </a:p>
        </p:txBody>
      </p:sp>
      <p:sp>
        <p:nvSpPr>
          <p:cNvPr id="4463" name="Google Shape;4463;p318"/>
          <p:cNvSpPr txBox="1"/>
          <p:nvPr/>
        </p:nvSpPr>
        <p:spPr>
          <a:xfrm>
            <a:off x="2614975" y="3904825"/>
            <a:ext cx="4062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5</a:t>
            </a:r>
            <a:endParaRPr b="1">
              <a:solidFill>
                <a:srgbClr val="FF0000"/>
              </a:solidFill>
            </a:endParaRPr>
          </a:p>
        </p:txBody>
      </p:sp>
      <p:sp>
        <p:nvSpPr>
          <p:cNvPr id="4464" name="Google Shape;4464;p318"/>
          <p:cNvSpPr txBox="1"/>
          <p:nvPr/>
        </p:nvSpPr>
        <p:spPr>
          <a:xfrm>
            <a:off x="2310175" y="1314025"/>
            <a:ext cx="4062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8</a:t>
            </a:r>
            <a:endParaRPr b="1">
              <a:solidFill>
                <a:srgbClr val="FF0000"/>
              </a:solidFill>
            </a:endParaRPr>
          </a:p>
        </p:txBody>
      </p:sp>
      <p:sp>
        <p:nvSpPr>
          <p:cNvPr id="4465" name="Google Shape;4465;p318"/>
          <p:cNvSpPr txBox="1"/>
          <p:nvPr/>
        </p:nvSpPr>
        <p:spPr>
          <a:xfrm>
            <a:off x="4868250" y="3677350"/>
            <a:ext cx="3504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7</a:t>
            </a:r>
            <a:endParaRPr b="1">
              <a:solidFill>
                <a:srgbClr val="FF0000"/>
              </a:solidFill>
            </a:endParaRPr>
          </a:p>
        </p:txBody>
      </p:sp>
      <p:sp>
        <p:nvSpPr>
          <p:cNvPr id="4466" name="Google Shape;4466;p318"/>
          <p:cNvSpPr txBox="1"/>
          <p:nvPr/>
        </p:nvSpPr>
        <p:spPr>
          <a:xfrm>
            <a:off x="4824775" y="1161625"/>
            <a:ext cx="4062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9</a:t>
            </a:r>
            <a:endParaRPr b="1">
              <a:solidFill>
                <a:srgbClr val="FF0000"/>
              </a:solidFill>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0" name="Shape 4470"/>
        <p:cNvGrpSpPr/>
        <p:nvPr/>
      </p:nvGrpSpPr>
      <p:grpSpPr>
        <a:xfrm>
          <a:off x="0" y="0"/>
          <a:ext cx="0" cy="0"/>
          <a:chOff x="0" y="0"/>
          <a:chExt cx="0" cy="0"/>
        </a:xfrm>
      </p:grpSpPr>
      <p:sp>
        <p:nvSpPr>
          <p:cNvPr id="4471" name="Google Shape;4471;p319"/>
          <p:cNvSpPr txBox="1"/>
          <p:nvPr>
            <p:ph type="title"/>
          </p:nvPr>
        </p:nvSpPr>
        <p:spPr>
          <a:xfrm>
            <a:off x="398700" y="40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BFS</a:t>
            </a:r>
            <a:endParaRPr/>
          </a:p>
        </p:txBody>
      </p:sp>
      <p:sp>
        <p:nvSpPr>
          <p:cNvPr id="4472" name="Google Shape;4472;p319"/>
          <p:cNvSpPr txBox="1"/>
          <p:nvPr>
            <p:ph idx="4294967295" type="body"/>
          </p:nvPr>
        </p:nvSpPr>
        <p:spPr>
          <a:xfrm>
            <a:off x="28800" y="7171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class Graph {</a:t>
            </a:r>
            <a:endParaRPr sz="1400"/>
          </a:p>
          <a:p>
            <a:pPr indent="0" lvl="0" marL="0" rtl="0" algn="l">
              <a:spcBef>
                <a:spcPts val="1600"/>
              </a:spcBef>
              <a:spcAft>
                <a:spcPts val="0"/>
              </a:spcAft>
              <a:buNone/>
            </a:pPr>
            <a:r>
              <a:rPr lang="en" sz="1400"/>
              <a:t>  void BFS(int s) {</a:t>
            </a:r>
            <a:br>
              <a:rPr lang="en" sz="1400"/>
            </a:br>
            <a:r>
              <a:rPr lang="en" sz="1400"/>
              <a:t>    //d, visited, captured and parent initialized to INF, 0, 0 and null</a:t>
            </a:r>
            <a:br>
              <a:rPr lang="en" sz="1400"/>
            </a:br>
            <a:r>
              <a:rPr lang="en" sz="1400"/>
              <a:t>    d[s] = 0; captured[s] = 1; visited[s] = 1</a:t>
            </a:r>
            <a:br>
              <a:rPr lang="en" sz="1400"/>
            </a:br>
            <a:br>
              <a:rPr lang="en" sz="1400"/>
            </a:br>
            <a:r>
              <a:rPr lang="en" sz="1400"/>
              <a:t>     q = new Queue(); q.push(s);</a:t>
            </a:r>
            <a:br>
              <a:rPr lang="en" sz="1400"/>
            </a:br>
            <a:r>
              <a:rPr lang="en" sz="1400"/>
              <a:t>     while not isEmpty(q): //capture the next vertex</a:t>
            </a:r>
            <a:br>
              <a:rPr lang="en" sz="1400"/>
            </a:br>
            <a:r>
              <a:rPr lang="en" sz="1400"/>
              <a:t>	   v = q.pop()</a:t>
            </a:r>
            <a:br>
              <a:rPr lang="en" sz="1400"/>
            </a:br>
            <a:r>
              <a:rPr lang="en" sz="1400"/>
              <a:t>	   captured[v] = 1</a:t>
            </a:r>
            <a:br>
              <a:rPr lang="en" sz="1400"/>
            </a:br>
            <a:r>
              <a:rPr lang="en" sz="1400"/>
              <a:t>	   for w in Adjlist[v]:</a:t>
            </a:r>
            <a:br>
              <a:rPr lang="en" sz="1400"/>
            </a:br>
            <a:r>
              <a:rPr lang="en" sz="1400"/>
              <a:t>		if visited[w] == 0 then </a:t>
            </a:r>
            <a:br>
              <a:rPr lang="en" sz="1400"/>
            </a:br>
            <a:r>
              <a:rPr lang="en" sz="1400"/>
              <a:t>	            visited[w] = 1; parent[w] = v; d[w] = d[v] + 1</a:t>
            </a:r>
            <a:br>
              <a:rPr lang="en" sz="1400"/>
            </a:br>
            <a:r>
              <a:rPr lang="en" sz="1400"/>
              <a:t>		   q.push(w);</a:t>
            </a:r>
            <a:br>
              <a:rPr lang="en" sz="1400"/>
            </a:br>
            <a:r>
              <a:rPr lang="en" sz="1400"/>
              <a:t>                  else</a:t>
            </a:r>
            <a:br>
              <a:rPr lang="en" sz="1400"/>
            </a:br>
            <a:r>
              <a:rPr lang="en" sz="1400"/>
              <a:t>                     if d[w] == d[v] then graph is not bipartite</a:t>
            </a:r>
            <a:br>
              <a:rPr lang="en" sz="1400"/>
            </a:br>
            <a:r>
              <a:rPr lang="en" sz="1400"/>
              <a:t>     //Conclusion: Graph is bipartite</a:t>
            </a:r>
            <a:endParaRPr sz="1400"/>
          </a:p>
          <a:p>
            <a:pPr indent="0" lvl="0" marL="0" rtl="0" algn="l">
              <a:spcBef>
                <a:spcPts val="1600"/>
              </a:spcBef>
              <a:spcAft>
                <a:spcPts val="0"/>
              </a:spcAft>
              <a:buNone/>
            </a:pPr>
            <a:r>
              <a:rPr lang="en" sz="1400"/>
              <a:t>  }</a:t>
            </a:r>
            <a:endParaRPr sz="1400"/>
          </a:p>
          <a:p>
            <a:pPr indent="0" lvl="0" marL="0" rtl="0" algn="l">
              <a:spcBef>
                <a:spcPts val="1600"/>
              </a:spcBef>
              <a:spcAft>
                <a:spcPts val="1600"/>
              </a:spcAft>
              <a:buNone/>
            </a:pPr>
            <a:r>
              <a:rPr lang="en" sz="1400"/>
              <a:t>}</a:t>
            </a:r>
            <a:endParaRPr sz="1400"/>
          </a:p>
        </p:txBody>
      </p:sp>
      <p:sp>
        <p:nvSpPr>
          <p:cNvPr id="4473" name="Google Shape;4473;p319"/>
          <p:cNvSpPr/>
          <p:nvPr/>
        </p:nvSpPr>
        <p:spPr>
          <a:xfrm>
            <a:off x="4425550" y="17725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319"/>
          <p:cNvSpPr/>
          <p:nvPr/>
        </p:nvSpPr>
        <p:spPr>
          <a:xfrm>
            <a:off x="6763675" y="15439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75" name="Google Shape;4475;p319"/>
          <p:cNvCxnSpPr/>
          <p:nvPr/>
        </p:nvCxnSpPr>
        <p:spPr>
          <a:xfrm>
            <a:off x="64159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4476" name="Google Shape;4476;p319"/>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4477" name="Google Shape;4477;p319"/>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cxnSp>
        <p:nvCxnSpPr>
          <p:cNvPr id="4478" name="Google Shape;4478;p319"/>
          <p:cNvCxnSpPr/>
          <p:nvPr/>
        </p:nvCxnSpPr>
        <p:spPr>
          <a:xfrm flipH="1" rot="10800000">
            <a:off x="5654600" y="2757325"/>
            <a:ext cx="1489800" cy="59100"/>
          </a:xfrm>
          <a:prstGeom prst="straightConnector1">
            <a:avLst/>
          </a:prstGeom>
          <a:noFill/>
          <a:ln cap="flat" cmpd="sng" w="9525">
            <a:solidFill>
              <a:schemeClr val="dk2"/>
            </a:solidFill>
            <a:prstDash val="solid"/>
            <a:round/>
            <a:headEnd len="med" w="med" type="none"/>
            <a:tailEnd len="med" w="med" type="triangle"/>
          </a:ln>
        </p:spPr>
      </p:cxnSp>
      <p:cxnSp>
        <p:nvCxnSpPr>
          <p:cNvPr id="4479" name="Google Shape;4479;p319"/>
          <p:cNvCxnSpPr/>
          <p:nvPr/>
        </p:nvCxnSpPr>
        <p:spPr>
          <a:xfrm>
            <a:off x="5698075" y="3055650"/>
            <a:ext cx="1609500" cy="419400"/>
          </a:xfrm>
          <a:prstGeom prst="straightConnector1">
            <a:avLst/>
          </a:prstGeom>
          <a:noFill/>
          <a:ln cap="flat" cmpd="sng" w="9525">
            <a:solidFill>
              <a:schemeClr val="dk2"/>
            </a:solidFill>
            <a:prstDash val="solid"/>
            <a:round/>
            <a:headEnd len="med" w="med" type="none"/>
            <a:tailEnd len="med" w="med" type="triangle"/>
          </a:ln>
        </p:spPr>
      </p:cxnSp>
      <p:sp>
        <p:nvSpPr>
          <p:cNvPr id="4480" name="Google Shape;4480;p319"/>
          <p:cNvSpPr/>
          <p:nvPr/>
        </p:nvSpPr>
        <p:spPr>
          <a:xfrm>
            <a:off x="48861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4" name="Shape 4484"/>
        <p:cNvGrpSpPr/>
        <p:nvPr/>
      </p:nvGrpSpPr>
      <p:grpSpPr>
        <a:xfrm>
          <a:off x="0" y="0"/>
          <a:ext cx="0" cy="0"/>
          <a:chOff x="0" y="0"/>
          <a:chExt cx="0" cy="0"/>
        </a:xfrm>
      </p:grpSpPr>
      <p:sp>
        <p:nvSpPr>
          <p:cNvPr id="4485" name="Google Shape;4485;p320"/>
          <p:cNvSpPr txBox="1"/>
          <p:nvPr>
            <p:ph type="title"/>
          </p:nvPr>
        </p:nvSpPr>
        <p:spPr>
          <a:xfrm>
            <a:off x="2989500" y="-111625"/>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Dijkstra’s algorithm</a:t>
            </a:r>
            <a:endParaRPr/>
          </a:p>
        </p:txBody>
      </p:sp>
      <p:sp>
        <p:nvSpPr>
          <p:cNvPr id="4486" name="Google Shape;4486;p320"/>
          <p:cNvSpPr txBox="1"/>
          <p:nvPr>
            <p:ph idx="4294967295" type="body"/>
          </p:nvPr>
        </p:nvSpPr>
        <p:spPr>
          <a:xfrm>
            <a:off x="-47400" y="-449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class Graph {</a:t>
            </a:r>
            <a:endParaRPr sz="1400"/>
          </a:p>
          <a:p>
            <a:pPr indent="0" lvl="0" marL="0" rtl="0" algn="l">
              <a:spcBef>
                <a:spcPts val="1600"/>
              </a:spcBef>
              <a:spcAft>
                <a:spcPts val="0"/>
              </a:spcAft>
              <a:buNone/>
            </a:pPr>
            <a:r>
              <a:rPr lang="en" sz="1400"/>
              <a:t>  void Dijkstra(int s) {</a:t>
            </a:r>
            <a:br>
              <a:rPr lang="en" sz="1400"/>
            </a:br>
            <a:r>
              <a:rPr lang="en" sz="1400"/>
              <a:t>    //distance, visited, captured and parent initialized to INF, 0, 0 and null</a:t>
            </a:r>
            <a:br>
              <a:rPr lang="en" sz="1400"/>
            </a:br>
            <a:r>
              <a:rPr lang="en" sz="1400"/>
              <a:t>    distance[s] = 0; captured[s] = 1; visited[s] = 1</a:t>
            </a:r>
            <a:br>
              <a:rPr lang="en" sz="1400"/>
            </a:br>
            <a:br>
              <a:rPr lang="en" sz="1400"/>
            </a:br>
            <a:r>
              <a:rPr lang="en" sz="1400"/>
              <a:t>     q = new PQueue(); q.push(s, priority=0);</a:t>
            </a:r>
            <a:br>
              <a:rPr lang="en" sz="1400"/>
            </a:br>
            <a:r>
              <a:rPr lang="en" sz="1400"/>
              <a:t>     while not isEmpty(q): //capture the next vertex</a:t>
            </a:r>
            <a:br>
              <a:rPr lang="en" sz="1400"/>
            </a:br>
            <a:r>
              <a:rPr lang="en" sz="1400"/>
              <a:t>	   v = q.pop()</a:t>
            </a:r>
            <a:br>
              <a:rPr lang="en" sz="1400"/>
            </a:br>
            <a:r>
              <a:rPr lang="en" sz="1400"/>
              <a:t>	   captured[v] = 1</a:t>
            </a:r>
            <a:br>
              <a:rPr lang="en" sz="1400"/>
            </a:br>
            <a:r>
              <a:rPr lang="en" sz="1400"/>
              <a:t>	   for w in Adjlist[v]:</a:t>
            </a:r>
            <a:br>
              <a:rPr lang="en" sz="1400"/>
            </a:br>
            <a:r>
              <a:rPr lang="en" sz="1400"/>
              <a:t>		if visited[w] == 0: //undiscovered</a:t>
            </a:r>
            <a:br>
              <a:rPr lang="en" sz="1400"/>
            </a:br>
            <a:r>
              <a:rPr lang="en" sz="1400"/>
              <a:t>                     visited[w] = 1; parent[w] = v;</a:t>
            </a:r>
            <a:br>
              <a:rPr lang="en" sz="1400"/>
            </a:br>
            <a:r>
              <a:rPr lang="en" sz="1400"/>
              <a:t>                     distance[w] = distance[v] + weight(v,w)</a:t>
            </a:r>
            <a:br>
              <a:rPr lang="en" sz="1400"/>
            </a:br>
            <a:r>
              <a:rPr lang="en" sz="1400"/>
              <a:t>	            q.push(w, priority=distance[w]);</a:t>
            </a:r>
            <a:br>
              <a:rPr lang="en" sz="1400"/>
            </a:br>
            <a:r>
              <a:rPr lang="en" sz="1400"/>
              <a:t>                  else if !captured[v]: //discovered &amp; in the fringe</a:t>
            </a:r>
            <a:br>
              <a:rPr lang="en" sz="1400"/>
            </a:br>
            <a:r>
              <a:rPr lang="en" sz="1400"/>
              <a:t>                     if distance[v] + weight(v,w) &lt; distance(w):</a:t>
            </a:r>
            <a:br>
              <a:rPr lang="en" sz="1400"/>
            </a:br>
            <a:r>
              <a:rPr lang="en" sz="1400"/>
              <a:t>                        distance[w] = distance[v] + weight(v,w)</a:t>
            </a:r>
            <a:br>
              <a:rPr lang="en" sz="1400"/>
            </a:br>
            <a:r>
              <a:rPr lang="en" sz="1400"/>
              <a:t>                        q.decreaseKey(w,priority=distance[w]);</a:t>
            </a:r>
            <a:br>
              <a:rPr lang="en" sz="1400"/>
            </a:br>
            <a:r>
              <a:rPr lang="en" sz="1400"/>
              <a:t>		     parent[w] = v;   </a:t>
            </a:r>
            <a:br>
              <a:rPr lang="en" sz="1400"/>
            </a:br>
            <a:r>
              <a:rPr lang="en" sz="1400"/>
              <a:t>}</a:t>
            </a:r>
            <a:endParaRPr sz="1400"/>
          </a:p>
          <a:p>
            <a:pPr indent="0" lvl="0" marL="0" rtl="0" algn="l">
              <a:spcBef>
                <a:spcPts val="1600"/>
              </a:spcBef>
              <a:spcAft>
                <a:spcPts val="1600"/>
              </a:spcAft>
              <a:buNone/>
            </a:pPr>
            <a:r>
              <a:rPr lang="en" sz="1400"/>
              <a:t>}</a:t>
            </a:r>
            <a:endParaRPr sz="1400"/>
          </a:p>
        </p:txBody>
      </p:sp>
      <p:sp>
        <p:nvSpPr>
          <p:cNvPr id="4487" name="Google Shape;4487;p320"/>
          <p:cNvSpPr/>
          <p:nvPr/>
        </p:nvSpPr>
        <p:spPr>
          <a:xfrm>
            <a:off x="4806550" y="17725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320"/>
          <p:cNvSpPr/>
          <p:nvPr/>
        </p:nvSpPr>
        <p:spPr>
          <a:xfrm>
            <a:off x="7144675" y="15439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9" name="Google Shape;4489;p320"/>
          <p:cNvCxnSpPr/>
          <p:nvPr/>
        </p:nvCxnSpPr>
        <p:spPr>
          <a:xfrm>
            <a:off x="67969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4490" name="Google Shape;4490;p320"/>
          <p:cNvSpPr txBox="1"/>
          <p:nvPr/>
        </p:nvSpPr>
        <p:spPr>
          <a:xfrm>
            <a:off x="5056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4491" name="Google Shape;4491;p320"/>
          <p:cNvSpPr txBox="1"/>
          <p:nvPr/>
        </p:nvSpPr>
        <p:spPr>
          <a:xfrm>
            <a:off x="7133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cxnSp>
        <p:nvCxnSpPr>
          <p:cNvPr id="4492" name="Google Shape;4492;p320"/>
          <p:cNvCxnSpPr/>
          <p:nvPr/>
        </p:nvCxnSpPr>
        <p:spPr>
          <a:xfrm flipH="1" rot="10800000">
            <a:off x="6035600" y="2757325"/>
            <a:ext cx="1489800" cy="59100"/>
          </a:xfrm>
          <a:prstGeom prst="straightConnector1">
            <a:avLst/>
          </a:prstGeom>
          <a:noFill/>
          <a:ln cap="flat" cmpd="sng" w="9525">
            <a:solidFill>
              <a:schemeClr val="dk2"/>
            </a:solidFill>
            <a:prstDash val="solid"/>
            <a:round/>
            <a:headEnd len="med" w="med" type="none"/>
            <a:tailEnd len="med" w="med" type="triangle"/>
          </a:ln>
        </p:spPr>
      </p:cxnSp>
      <p:cxnSp>
        <p:nvCxnSpPr>
          <p:cNvPr id="4493" name="Google Shape;4493;p320"/>
          <p:cNvCxnSpPr/>
          <p:nvPr/>
        </p:nvCxnSpPr>
        <p:spPr>
          <a:xfrm>
            <a:off x="6079075" y="3055650"/>
            <a:ext cx="1609500" cy="419400"/>
          </a:xfrm>
          <a:prstGeom prst="straightConnector1">
            <a:avLst/>
          </a:prstGeom>
          <a:noFill/>
          <a:ln cap="flat" cmpd="sng" w="9525">
            <a:solidFill>
              <a:schemeClr val="dk2"/>
            </a:solidFill>
            <a:prstDash val="solid"/>
            <a:round/>
            <a:headEnd len="med" w="med" type="none"/>
            <a:tailEnd len="med" w="med" type="triangle"/>
          </a:ln>
        </p:spPr>
      </p:cxnSp>
      <p:sp>
        <p:nvSpPr>
          <p:cNvPr id="4494" name="Google Shape;4494;p320"/>
          <p:cNvSpPr/>
          <p:nvPr/>
        </p:nvSpPr>
        <p:spPr>
          <a:xfrm>
            <a:off x="52671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8" name="Shape 4498"/>
        <p:cNvGrpSpPr/>
        <p:nvPr/>
      </p:nvGrpSpPr>
      <p:grpSpPr>
        <a:xfrm>
          <a:off x="0" y="0"/>
          <a:ext cx="0" cy="0"/>
          <a:chOff x="0" y="0"/>
          <a:chExt cx="0" cy="0"/>
        </a:xfrm>
      </p:grpSpPr>
      <p:sp>
        <p:nvSpPr>
          <p:cNvPr id="4499" name="Google Shape;4499;p321"/>
          <p:cNvSpPr txBox="1"/>
          <p:nvPr>
            <p:ph type="title"/>
          </p:nvPr>
        </p:nvSpPr>
        <p:spPr>
          <a:xfrm>
            <a:off x="2989500" y="-111625"/>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Dijkstra’s algorithm</a:t>
            </a:r>
            <a:endParaRPr/>
          </a:p>
        </p:txBody>
      </p:sp>
      <p:sp>
        <p:nvSpPr>
          <p:cNvPr id="4500" name="Google Shape;4500;p321"/>
          <p:cNvSpPr txBox="1"/>
          <p:nvPr>
            <p:ph idx="4294967295" type="body"/>
          </p:nvPr>
        </p:nvSpPr>
        <p:spPr>
          <a:xfrm>
            <a:off x="-47400" y="-449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class Graph {</a:t>
            </a:r>
            <a:endParaRPr sz="1400"/>
          </a:p>
          <a:p>
            <a:pPr indent="0" lvl="0" marL="0" rtl="0" algn="l">
              <a:spcBef>
                <a:spcPts val="1600"/>
              </a:spcBef>
              <a:spcAft>
                <a:spcPts val="0"/>
              </a:spcAft>
              <a:buNone/>
            </a:pPr>
            <a:r>
              <a:rPr lang="en" sz="1400"/>
              <a:t>  void Dijkstra(int s) {</a:t>
            </a:r>
            <a:br>
              <a:rPr lang="en" sz="1400"/>
            </a:br>
            <a:r>
              <a:rPr lang="en" sz="1400"/>
              <a:t>    //distance, visited, captured and parent initialized to INF, 0, 0 and null</a:t>
            </a:r>
            <a:br>
              <a:rPr lang="en" sz="1400"/>
            </a:br>
            <a:r>
              <a:rPr lang="en" sz="1400"/>
              <a:t>    distance[s] = 0; captured[s] = 1; visited[s] = 1</a:t>
            </a:r>
            <a:br>
              <a:rPr lang="en" sz="1400"/>
            </a:br>
            <a:br>
              <a:rPr lang="en" sz="1400"/>
            </a:br>
            <a:r>
              <a:rPr lang="en" sz="1400"/>
              <a:t>     q = new PQueue(); q.push(s, priority=0);</a:t>
            </a:r>
            <a:br>
              <a:rPr lang="en" sz="1400"/>
            </a:br>
            <a:r>
              <a:rPr lang="en" sz="1400"/>
              <a:t>     while not isEmpty(q): //capture the next vertex</a:t>
            </a:r>
            <a:br>
              <a:rPr lang="en" sz="1400"/>
            </a:br>
            <a:r>
              <a:rPr lang="en" sz="1400"/>
              <a:t>	   v = q.pop()</a:t>
            </a:r>
            <a:br>
              <a:rPr lang="en" sz="1400"/>
            </a:br>
            <a:r>
              <a:rPr lang="en" sz="1400"/>
              <a:t>	   captured[v] = 1</a:t>
            </a:r>
            <a:br>
              <a:rPr lang="en" sz="1400"/>
            </a:br>
            <a:r>
              <a:rPr lang="en" sz="1400"/>
              <a:t>	   for w in Adjlist[v]:</a:t>
            </a:r>
            <a:br>
              <a:rPr lang="en" sz="1400"/>
            </a:br>
            <a:r>
              <a:rPr lang="en" sz="1400"/>
              <a:t>		if visited[w] == 0: //undiscovered</a:t>
            </a:r>
            <a:br>
              <a:rPr lang="en" sz="1400"/>
            </a:br>
            <a:r>
              <a:rPr lang="en" sz="1400"/>
              <a:t>                     visited[w] = 1; parent[w] = v;</a:t>
            </a:r>
            <a:br>
              <a:rPr lang="en" sz="1400"/>
            </a:br>
            <a:r>
              <a:rPr lang="en" sz="1400"/>
              <a:t>                     distance[w] = distance[v] + weight(v,w)</a:t>
            </a:r>
            <a:br>
              <a:rPr lang="en" sz="1400"/>
            </a:br>
            <a:r>
              <a:rPr lang="en" sz="1400"/>
              <a:t>	            q.push(w, priority=distance[w]);</a:t>
            </a:r>
            <a:br>
              <a:rPr lang="en" sz="1400"/>
            </a:br>
            <a:r>
              <a:rPr lang="en" sz="1400"/>
              <a:t>                  else if !captured[v]: //discovered &amp; in the fringe</a:t>
            </a:r>
            <a:br>
              <a:rPr lang="en" sz="1400"/>
            </a:br>
            <a:r>
              <a:rPr lang="en" sz="1400"/>
              <a:t>                     if distance[v] + weight(v,w) &lt; distance(w):</a:t>
            </a:r>
            <a:br>
              <a:rPr lang="en" sz="1400"/>
            </a:br>
            <a:r>
              <a:rPr lang="en" sz="1400"/>
              <a:t>                        distance[w] = distance[v] + weight(v,w)</a:t>
            </a:r>
            <a:br>
              <a:rPr lang="en" sz="1400"/>
            </a:br>
            <a:r>
              <a:rPr lang="en" sz="1400"/>
              <a:t>                        q.decreaseKey(w,priority=distance[w]);</a:t>
            </a:r>
            <a:br>
              <a:rPr lang="en" sz="1400"/>
            </a:br>
            <a:r>
              <a:rPr lang="en" sz="1400"/>
              <a:t>		     parent[w] = v;   </a:t>
            </a:r>
            <a:br>
              <a:rPr lang="en" sz="1400"/>
            </a:br>
            <a:r>
              <a:rPr lang="en" sz="1400"/>
              <a:t>}</a:t>
            </a:r>
            <a:endParaRPr sz="1400"/>
          </a:p>
          <a:p>
            <a:pPr indent="0" lvl="0" marL="0" rtl="0" algn="l">
              <a:spcBef>
                <a:spcPts val="1600"/>
              </a:spcBef>
              <a:spcAft>
                <a:spcPts val="1600"/>
              </a:spcAft>
              <a:buNone/>
            </a:pPr>
            <a:r>
              <a:rPr lang="en" sz="1400"/>
              <a:t>}</a:t>
            </a:r>
            <a:endParaRPr sz="1400"/>
          </a:p>
        </p:txBody>
      </p:sp>
      <p:sp>
        <p:nvSpPr>
          <p:cNvPr id="4501" name="Google Shape;4501;p321"/>
          <p:cNvSpPr/>
          <p:nvPr/>
        </p:nvSpPr>
        <p:spPr>
          <a:xfrm>
            <a:off x="4806550" y="17725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321"/>
          <p:cNvSpPr/>
          <p:nvPr/>
        </p:nvSpPr>
        <p:spPr>
          <a:xfrm>
            <a:off x="7144675" y="15439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3" name="Google Shape;4503;p321"/>
          <p:cNvCxnSpPr/>
          <p:nvPr/>
        </p:nvCxnSpPr>
        <p:spPr>
          <a:xfrm>
            <a:off x="67969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4504" name="Google Shape;4504;p321"/>
          <p:cNvSpPr txBox="1"/>
          <p:nvPr/>
        </p:nvSpPr>
        <p:spPr>
          <a:xfrm>
            <a:off x="5056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4505" name="Google Shape;4505;p321"/>
          <p:cNvSpPr txBox="1"/>
          <p:nvPr/>
        </p:nvSpPr>
        <p:spPr>
          <a:xfrm>
            <a:off x="7133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cxnSp>
        <p:nvCxnSpPr>
          <p:cNvPr id="4506" name="Google Shape;4506;p321"/>
          <p:cNvCxnSpPr/>
          <p:nvPr/>
        </p:nvCxnSpPr>
        <p:spPr>
          <a:xfrm flipH="1" rot="10800000">
            <a:off x="6035600" y="2757325"/>
            <a:ext cx="1489800" cy="59100"/>
          </a:xfrm>
          <a:prstGeom prst="straightConnector1">
            <a:avLst/>
          </a:prstGeom>
          <a:noFill/>
          <a:ln cap="flat" cmpd="sng" w="9525">
            <a:solidFill>
              <a:schemeClr val="dk2"/>
            </a:solidFill>
            <a:prstDash val="solid"/>
            <a:round/>
            <a:headEnd len="med" w="med" type="none"/>
            <a:tailEnd len="med" w="med" type="triangle"/>
          </a:ln>
        </p:spPr>
      </p:cxnSp>
      <p:cxnSp>
        <p:nvCxnSpPr>
          <p:cNvPr id="4507" name="Google Shape;4507;p321"/>
          <p:cNvCxnSpPr/>
          <p:nvPr/>
        </p:nvCxnSpPr>
        <p:spPr>
          <a:xfrm>
            <a:off x="6079075" y="3055650"/>
            <a:ext cx="1609500" cy="419400"/>
          </a:xfrm>
          <a:prstGeom prst="straightConnector1">
            <a:avLst/>
          </a:prstGeom>
          <a:noFill/>
          <a:ln cap="flat" cmpd="sng" w="9525">
            <a:solidFill>
              <a:schemeClr val="dk2"/>
            </a:solidFill>
            <a:prstDash val="solid"/>
            <a:round/>
            <a:headEnd len="med" w="med" type="none"/>
            <a:tailEnd len="med" w="med" type="triangle"/>
          </a:ln>
        </p:spPr>
      </p:cxnSp>
      <p:sp>
        <p:nvSpPr>
          <p:cNvPr id="4508" name="Google Shape;4508;p321"/>
          <p:cNvSpPr/>
          <p:nvPr/>
        </p:nvSpPr>
        <p:spPr>
          <a:xfrm>
            <a:off x="52671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4509" name="Google Shape;4509;p321"/>
          <p:cNvSpPr txBox="1"/>
          <p:nvPr/>
        </p:nvSpPr>
        <p:spPr>
          <a:xfrm>
            <a:off x="4586150" y="1186350"/>
            <a:ext cx="25584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Time complexity =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3"/>
          <p:cNvSpPr/>
          <p:nvPr/>
        </p:nvSpPr>
        <p:spPr>
          <a:xfrm>
            <a:off x="1657775" y="1935150"/>
            <a:ext cx="562500" cy="63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3"/>
          <p:cNvSpPr/>
          <p:nvPr/>
        </p:nvSpPr>
        <p:spPr>
          <a:xfrm>
            <a:off x="3305125" y="1706550"/>
            <a:ext cx="562500" cy="63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3"/>
          <p:cNvSpPr/>
          <p:nvPr/>
        </p:nvSpPr>
        <p:spPr>
          <a:xfrm>
            <a:off x="2502825" y="3146700"/>
            <a:ext cx="562500" cy="63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3"/>
          <p:cNvSpPr/>
          <p:nvPr/>
        </p:nvSpPr>
        <p:spPr>
          <a:xfrm>
            <a:off x="5304675" y="1619125"/>
            <a:ext cx="562500" cy="63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2" name="Google Shape;312;p43"/>
          <p:cNvCxnSpPr>
            <a:stCxn id="308" idx="6"/>
            <a:endCxn id="309" idx="2"/>
          </p:cNvCxnSpPr>
          <p:nvPr/>
        </p:nvCxnSpPr>
        <p:spPr>
          <a:xfrm flipH="1" rot="10800000">
            <a:off x="2220275" y="2024850"/>
            <a:ext cx="1084800" cy="228600"/>
          </a:xfrm>
          <a:prstGeom prst="straightConnector1">
            <a:avLst/>
          </a:prstGeom>
          <a:noFill/>
          <a:ln cap="flat" cmpd="sng" w="9525">
            <a:solidFill>
              <a:schemeClr val="dk2"/>
            </a:solidFill>
            <a:prstDash val="solid"/>
            <a:round/>
            <a:headEnd len="med" w="med" type="none"/>
            <a:tailEnd len="med" w="med" type="none"/>
          </a:ln>
        </p:spPr>
      </p:cxnSp>
      <p:cxnSp>
        <p:nvCxnSpPr>
          <p:cNvPr id="313" name="Google Shape;313;p43"/>
          <p:cNvCxnSpPr>
            <a:stCxn id="309" idx="4"/>
            <a:endCxn id="310" idx="7"/>
          </p:cNvCxnSpPr>
          <p:nvPr/>
        </p:nvCxnSpPr>
        <p:spPr>
          <a:xfrm flipH="1">
            <a:off x="2983075" y="2343150"/>
            <a:ext cx="603300" cy="896700"/>
          </a:xfrm>
          <a:prstGeom prst="straightConnector1">
            <a:avLst/>
          </a:prstGeom>
          <a:noFill/>
          <a:ln cap="flat" cmpd="sng" w="9525">
            <a:solidFill>
              <a:schemeClr val="dk2"/>
            </a:solidFill>
            <a:prstDash val="solid"/>
            <a:round/>
            <a:headEnd len="med" w="med" type="none"/>
            <a:tailEnd len="med" w="med" type="none"/>
          </a:ln>
        </p:spPr>
      </p:cxnSp>
      <p:cxnSp>
        <p:nvCxnSpPr>
          <p:cNvPr id="314" name="Google Shape;314;p43"/>
          <p:cNvCxnSpPr>
            <a:stCxn id="308" idx="5"/>
            <a:endCxn id="310" idx="1"/>
          </p:cNvCxnSpPr>
          <p:nvPr/>
        </p:nvCxnSpPr>
        <p:spPr>
          <a:xfrm>
            <a:off x="2137899" y="2478522"/>
            <a:ext cx="447300" cy="761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3" name="Shape 4513"/>
        <p:cNvGrpSpPr/>
        <p:nvPr/>
      </p:nvGrpSpPr>
      <p:grpSpPr>
        <a:xfrm>
          <a:off x="0" y="0"/>
          <a:ext cx="0" cy="0"/>
          <a:chOff x="0" y="0"/>
          <a:chExt cx="0" cy="0"/>
        </a:xfrm>
      </p:grpSpPr>
      <p:sp>
        <p:nvSpPr>
          <p:cNvPr id="4514" name="Google Shape;4514;p322"/>
          <p:cNvSpPr txBox="1"/>
          <p:nvPr>
            <p:ph type="title"/>
          </p:nvPr>
        </p:nvSpPr>
        <p:spPr>
          <a:xfrm>
            <a:off x="2989500" y="-111625"/>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Dijkstra’s algorithm</a:t>
            </a:r>
            <a:endParaRPr/>
          </a:p>
        </p:txBody>
      </p:sp>
      <p:sp>
        <p:nvSpPr>
          <p:cNvPr id="4515" name="Google Shape;4515;p322"/>
          <p:cNvSpPr txBox="1"/>
          <p:nvPr>
            <p:ph idx="4294967295" type="body"/>
          </p:nvPr>
        </p:nvSpPr>
        <p:spPr>
          <a:xfrm>
            <a:off x="-47400" y="1837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class Graph {</a:t>
            </a:r>
            <a:endParaRPr sz="1400"/>
          </a:p>
          <a:p>
            <a:pPr indent="0" lvl="0" marL="0" rtl="0" algn="l">
              <a:spcBef>
                <a:spcPts val="1600"/>
              </a:spcBef>
              <a:spcAft>
                <a:spcPts val="0"/>
              </a:spcAft>
              <a:buNone/>
            </a:pPr>
            <a:r>
              <a:rPr lang="en" sz="1400"/>
              <a:t>  void Dijkstra(int s) {</a:t>
            </a:r>
            <a:br>
              <a:rPr lang="en" sz="1400"/>
            </a:br>
            <a:r>
              <a:rPr lang="en" sz="1400"/>
              <a:t>    //distance, visited, captured and parent initialized to INF, 0, 0 and null</a:t>
            </a:r>
            <a:br>
              <a:rPr lang="en" sz="1400"/>
            </a:br>
            <a:r>
              <a:rPr lang="en" sz="1400"/>
              <a:t>    distance[s] = 0; captured[s] = 1; visited[s] = 1</a:t>
            </a:r>
            <a:br>
              <a:rPr lang="en" sz="1400"/>
            </a:br>
            <a:br>
              <a:rPr lang="en" sz="1400"/>
            </a:br>
            <a:r>
              <a:rPr lang="en" sz="1400"/>
              <a:t>     q = new PQueue(); q.push(s, priority=0); </a:t>
            </a:r>
            <a:br>
              <a:rPr lang="en" sz="1400"/>
            </a:br>
            <a:r>
              <a:rPr lang="en" sz="1400"/>
              <a:t>     //Also push other vertices with priority=INF</a:t>
            </a:r>
            <a:br>
              <a:rPr lang="en" sz="1400"/>
            </a:br>
            <a:r>
              <a:rPr lang="en" sz="1400"/>
              <a:t>     while not isEmpty(q): //capture the next vertex</a:t>
            </a:r>
            <a:br>
              <a:rPr lang="en" sz="1400"/>
            </a:br>
            <a:r>
              <a:rPr lang="en" sz="1400"/>
              <a:t>	   v = q.pop()</a:t>
            </a:r>
            <a:br>
              <a:rPr lang="en" sz="1400"/>
            </a:br>
            <a:r>
              <a:rPr lang="en" sz="1400"/>
              <a:t>	   captured[v] = 1</a:t>
            </a:r>
            <a:br>
              <a:rPr lang="en" sz="1400"/>
            </a:br>
            <a:r>
              <a:rPr lang="en" sz="1400"/>
              <a:t>	   for w in Adjlist[v]:</a:t>
            </a:r>
            <a:br>
              <a:rPr lang="en" sz="1400"/>
            </a:br>
            <a:r>
              <a:rPr lang="en" sz="1400"/>
              <a:t>                  if distance[v] + weight(v,w) &lt; distance(w):</a:t>
            </a:r>
            <a:br>
              <a:rPr lang="en" sz="1400"/>
            </a:br>
            <a:r>
              <a:rPr lang="en" sz="1400"/>
              <a:t>                        distance[w] = distance[v] + weight(v,w)</a:t>
            </a:r>
            <a:br>
              <a:rPr lang="en" sz="1400"/>
            </a:br>
            <a:r>
              <a:rPr lang="en" sz="1400"/>
              <a:t>                        q.decreaseKey(w,priority=distance[w]);</a:t>
            </a:r>
            <a:br>
              <a:rPr lang="en" sz="1400"/>
            </a:br>
            <a:r>
              <a:rPr lang="en" sz="1400"/>
              <a:t>		      parent[w] = v;   </a:t>
            </a:r>
            <a:br>
              <a:rPr lang="en" sz="1400"/>
            </a:br>
            <a:r>
              <a:rPr lang="en" sz="1400"/>
              <a:t>}</a:t>
            </a:r>
            <a:endParaRPr sz="1400"/>
          </a:p>
          <a:p>
            <a:pPr indent="0" lvl="0" marL="0" rtl="0" algn="l">
              <a:spcBef>
                <a:spcPts val="1600"/>
              </a:spcBef>
              <a:spcAft>
                <a:spcPts val="1600"/>
              </a:spcAft>
              <a:buNone/>
            </a:pPr>
            <a:r>
              <a:rPr lang="en" sz="1400"/>
              <a:t>}</a:t>
            </a:r>
            <a:endParaRPr sz="1400"/>
          </a:p>
        </p:txBody>
      </p:sp>
      <p:sp>
        <p:nvSpPr>
          <p:cNvPr id="4516" name="Google Shape;4516;p322"/>
          <p:cNvSpPr/>
          <p:nvPr/>
        </p:nvSpPr>
        <p:spPr>
          <a:xfrm>
            <a:off x="4806550" y="17725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322"/>
          <p:cNvSpPr/>
          <p:nvPr/>
        </p:nvSpPr>
        <p:spPr>
          <a:xfrm>
            <a:off x="7144675" y="15439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18" name="Google Shape;4518;p322"/>
          <p:cNvCxnSpPr/>
          <p:nvPr/>
        </p:nvCxnSpPr>
        <p:spPr>
          <a:xfrm>
            <a:off x="67969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4519" name="Google Shape;4519;p322"/>
          <p:cNvSpPr txBox="1"/>
          <p:nvPr/>
        </p:nvSpPr>
        <p:spPr>
          <a:xfrm>
            <a:off x="5056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4520" name="Google Shape;4520;p322"/>
          <p:cNvSpPr txBox="1"/>
          <p:nvPr/>
        </p:nvSpPr>
        <p:spPr>
          <a:xfrm>
            <a:off x="7133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cxnSp>
        <p:nvCxnSpPr>
          <p:cNvPr id="4521" name="Google Shape;4521;p322"/>
          <p:cNvCxnSpPr/>
          <p:nvPr/>
        </p:nvCxnSpPr>
        <p:spPr>
          <a:xfrm flipH="1" rot="10800000">
            <a:off x="6035600" y="2757325"/>
            <a:ext cx="1489800" cy="59100"/>
          </a:xfrm>
          <a:prstGeom prst="straightConnector1">
            <a:avLst/>
          </a:prstGeom>
          <a:noFill/>
          <a:ln cap="flat" cmpd="sng" w="9525">
            <a:solidFill>
              <a:schemeClr val="dk2"/>
            </a:solidFill>
            <a:prstDash val="solid"/>
            <a:round/>
            <a:headEnd len="med" w="med" type="none"/>
            <a:tailEnd len="med" w="med" type="triangle"/>
          </a:ln>
        </p:spPr>
      </p:cxnSp>
      <p:cxnSp>
        <p:nvCxnSpPr>
          <p:cNvPr id="4522" name="Google Shape;4522;p322"/>
          <p:cNvCxnSpPr/>
          <p:nvPr/>
        </p:nvCxnSpPr>
        <p:spPr>
          <a:xfrm>
            <a:off x="6079075" y="3055650"/>
            <a:ext cx="1609500" cy="419400"/>
          </a:xfrm>
          <a:prstGeom prst="straightConnector1">
            <a:avLst/>
          </a:prstGeom>
          <a:noFill/>
          <a:ln cap="flat" cmpd="sng" w="9525">
            <a:solidFill>
              <a:schemeClr val="dk2"/>
            </a:solidFill>
            <a:prstDash val="solid"/>
            <a:round/>
            <a:headEnd len="med" w="med" type="none"/>
            <a:tailEnd len="med" w="med" type="triangle"/>
          </a:ln>
        </p:spPr>
      </p:cxnSp>
      <p:sp>
        <p:nvSpPr>
          <p:cNvPr id="4523" name="Google Shape;4523;p322"/>
          <p:cNvSpPr/>
          <p:nvPr/>
        </p:nvSpPr>
        <p:spPr>
          <a:xfrm>
            <a:off x="52671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7" name="Shape 4527"/>
        <p:cNvGrpSpPr/>
        <p:nvPr/>
      </p:nvGrpSpPr>
      <p:grpSpPr>
        <a:xfrm>
          <a:off x="0" y="0"/>
          <a:ext cx="0" cy="0"/>
          <a:chOff x="0" y="0"/>
          <a:chExt cx="0" cy="0"/>
        </a:xfrm>
      </p:grpSpPr>
      <p:sp>
        <p:nvSpPr>
          <p:cNvPr id="4528" name="Google Shape;4528;p323"/>
          <p:cNvSpPr txBox="1"/>
          <p:nvPr>
            <p:ph type="title"/>
          </p:nvPr>
        </p:nvSpPr>
        <p:spPr>
          <a:xfrm>
            <a:off x="2989500" y="-111625"/>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Dijkstra’s algorithm</a:t>
            </a:r>
            <a:endParaRPr/>
          </a:p>
        </p:txBody>
      </p:sp>
      <p:sp>
        <p:nvSpPr>
          <p:cNvPr id="4529" name="Google Shape;4529;p323"/>
          <p:cNvSpPr txBox="1"/>
          <p:nvPr>
            <p:ph idx="4294967295" type="body"/>
          </p:nvPr>
        </p:nvSpPr>
        <p:spPr>
          <a:xfrm>
            <a:off x="-47400" y="1837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class Graph {</a:t>
            </a:r>
            <a:endParaRPr sz="1400"/>
          </a:p>
          <a:p>
            <a:pPr indent="0" lvl="0" marL="0" rtl="0" algn="l">
              <a:spcBef>
                <a:spcPts val="1600"/>
              </a:spcBef>
              <a:spcAft>
                <a:spcPts val="0"/>
              </a:spcAft>
              <a:buNone/>
            </a:pPr>
            <a:r>
              <a:rPr lang="en" sz="1400"/>
              <a:t>  void Dijkstra(int s) {</a:t>
            </a:r>
            <a:br>
              <a:rPr lang="en" sz="1400"/>
            </a:br>
            <a:r>
              <a:rPr lang="en" sz="1400"/>
              <a:t>    //distance, visited, captured and parent initialized to INF, 0, 0 and null</a:t>
            </a:r>
            <a:br>
              <a:rPr lang="en" sz="1400"/>
            </a:br>
            <a:r>
              <a:rPr lang="en" sz="1400"/>
              <a:t>    distance[s] = 0; captured[s] = 1; visited[s] = 1</a:t>
            </a:r>
            <a:br>
              <a:rPr lang="en" sz="1400"/>
            </a:br>
            <a:br>
              <a:rPr lang="en" sz="1400"/>
            </a:br>
            <a:r>
              <a:rPr lang="en" sz="1400"/>
              <a:t>     q = new PQueue(); q.push(s, priority=0); </a:t>
            </a:r>
            <a:br>
              <a:rPr lang="en" sz="1400"/>
            </a:br>
            <a:r>
              <a:rPr lang="en" sz="1400"/>
              <a:t>     //Also push other vertices with priority=INF</a:t>
            </a:r>
            <a:br>
              <a:rPr lang="en" sz="1400"/>
            </a:br>
            <a:r>
              <a:rPr lang="en" sz="1400"/>
              <a:t>     while not isEmpty(q): //capture the next vertex</a:t>
            </a:r>
            <a:br>
              <a:rPr lang="en" sz="1400"/>
            </a:br>
            <a:r>
              <a:rPr lang="en" sz="1400"/>
              <a:t>	   v = q.pop()</a:t>
            </a:r>
            <a:br>
              <a:rPr lang="en" sz="1400"/>
            </a:br>
            <a:r>
              <a:rPr lang="en" sz="1400"/>
              <a:t>	   captured[v] = 1</a:t>
            </a:r>
            <a:br>
              <a:rPr lang="en" sz="1400"/>
            </a:br>
            <a:r>
              <a:rPr lang="en" sz="1400"/>
              <a:t>	   for w in Adjlist[v]:</a:t>
            </a:r>
            <a:br>
              <a:rPr lang="en" sz="1400"/>
            </a:br>
            <a:r>
              <a:rPr lang="en" sz="1400"/>
              <a:t>                 </a:t>
            </a:r>
            <a:r>
              <a:rPr b="1" lang="en" sz="1400">
                <a:solidFill>
                  <a:srgbClr val="45818E"/>
                </a:solidFill>
              </a:rPr>
              <a:t> if distance[v] + weight(v,w) &lt; distance(w):</a:t>
            </a:r>
            <a:br>
              <a:rPr b="1" lang="en" sz="1400">
                <a:solidFill>
                  <a:srgbClr val="45818E"/>
                </a:solidFill>
              </a:rPr>
            </a:br>
            <a:r>
              <a:rPr b="1" lang="en" sz="1400">
                <a:solidFill>
                  <a:srgbClr val="45818E"/>
                </a:solidFill>
              </a:rPr>
              <a:t>                        distance[w] = distance[v] + weight(v,w)</a:t>
            </a:r>
            <a:br>
              <a:rPr b="1" lang="en" sz="1400">
                <a:solidFill>
                  <a:srgbClr val="45818E"/>
                </a:solidFill>
              </a:rPr>
            </a:br>
            <a:r>
              <a:rPr lang="en" sz="1400"/>
              <a:t>                        q.decreaseKey(w,priority=distance[w]);</a:t>
            </a:r>
            <a:br>
              <a:rPr lang="en" sz="1400"/>
            </a:br>
            <a:r>
              <a:rPr lang="en" sz="1400"/>
              <a:t>		      parent[w] = v;   </a:t>
            </a:r>
            <a:br>
              <a:rPr lang="en" sz="1400"/>
            </a:br>
            <a:r>
              <a:rPr lang="en" sz="1400"/>
              <a:t>}</a:t>
            </a:r>
            <a:endParaRPr sz="1400"/>
          </a:p>
          <a:p>
            <a:pPr indent="0" lvl="0" marL="0" rtl="0" algn="l">
              <a:spcBef>
                <a:spcPts val="1600"/>
              </a:spcBef>
              <a:spcAft>
                <a:spcPts val="1600"/>
              </a:spcAft>
              <a:buNone/>
            </a:pPr>
            <a:r>
              <a:rPr lang="en" sz="1400"/>
              <a:t>}</a:t>
            </a:r>
            <a:endParaRPr sz="1400"/>
          </a:p>
        </p:txBody>
      </p:sp>
      <p:sp>
        <p:nvSpPr>
          <p:cNvPr id="4530" name="Google Shape;4530;p323"/>
          <p:cNvSpPr/>
          <p:nvPr/>
        </p:nvSpPr>
        <p:spPr>
          <a:xfrm>
            <a:off x="4806550" y="17725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323"/>
          <p:cNvSpPr/>
          <p:nvPr/>
        </p:nvSpPr>
        <p:spPr>
          <a:xfrm>
            <a:off x="7144675" y="15439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2" name="Google Shape;4532;p323"/>
          <p:cNvCxnSpPr/>
          <p:nvPr/>
        </p:nvCxnSpPr>
        <p:spPr>
          <a:xfrm>
            <a:off x="67969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4533" name="Google Shape;4533;p323"/>
          <p:cNvSpPr txBox="1"/>
          <p:nvPr/>
        </p:nvSpPr>
        <p:spPr>
          <a:xfrm>
            <a:off x="5056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4534" name="Google Shape;4534;p323"/>
          <p:cNvSpPr txBox="1"/>
          <p:nvPr/>
        </p:nvSpPr>
        <p:spPr>
          <a:xfrm>
            <a:off x="7133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cxnSp>
        <p:nvCxnSpPr>
          <p:cNvPr id="4535" name="Google Shape;4535;p323"/>
          <p:cNvCxnSpPr/>
          <p:nvPr/>
        </p:nvCxnSpPr>
        <p:spPr>
          <a:xfrm flipH="1" rot="10800000">
            <a:off x="6035600" y="2757325"/>
            <a:ext cx="1489800" cy="59100"/>
          </a:xfrm>
          <a:prstGeom prst="straightConnector1">
            <a:avLst/>
          </a:prstGeom>
          <a:noFill/>
          <a:ln cap="flat" cmpd="sng" w="9525">
            <a:solidFill>
              <a:schemeClr val="dk2"/>
            </a:solidFill>
            <a:prstDash val="solid"/>
            <a:round/>
            <a:headEnd len="med" w="med" type="none"/>
            <a:tailEnd len="med" w="med" type="triangle"/>
          </a:ln>
        </p:spPr>
      </p:cxnSp>
      <p:cxnSp>
        <p:nvCxnSpPr>
          <p:cNvPr id="4536" name="Google Shape;4536;p323"/>
          <p:cNvCxnSpPr/>
          <p:nvPr/>
        </p:nvCxnSpPr>
        <p:spPr>
          <a:xfrm>
            <a:off x="6079075" y="3055650"/>
            <a:ext cx="1609500" cy="419400"/>
          </a:xfrm>
          <a:prstGeom prst="straightConnector1">
            <a:avLst/>
          </a:prstGeom>
          <a:noFill/>
          <a:ln cap="flat" cmpd="sng" w="9525">
            <a:solidFill>
              <a:schemeClr val="dk2"/>
            </a:solidFill>
            <a:prstDash val="solid"/>
            <a:round/>
            <a:headEnd len="med" w="med" type="none"/>
            <a:tailEnd len="med" w="med" type="triangle"/>
          </a:ln>
        </p:spPr>
      </p:cxnSp>
      <p:sp>
        <p:nvSpPr>
          <p:cNvPr id="4537" name="Google Shape;4537;p323"/>
          <p:cNvSpPr/>
          <p:nvPr/>
        </p:nvSpPr>
        <p:spPr>
          <a:xfrm>
            <a:off x="52671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4538" name="Google Shape;4538;p323"/>
          <p:cNvSpPr/>
          <p:nvPr/>
        </p:nvSpPr>
        <p:spPr>
          <a:xfrm>
            <a:off x="808805" y="3102959"/>
            <a:ext cx="3908525" cy="606850"/>
          </a:xfrm>
          <a:custGeom>
            <a:rect b="b" l="l" r="r" t="t"/>
            <a:pathLst>
              <a:path extrusionOk="0" h="24274" w="156341">
                <a:moveTo>
                  <a:pt x="83576" y="2638"/>
                </a:moveTo>
                <a:cubicBezTo>
                  <a:pt x="67058" y="-2868"/>
                  <a:pt x="48757" y="2001"/>
                  <a:pt x="31345" y="2001"/>
                </a:cubicBezTo>
                <a:cubicBezTo>
                  <a:pt x="20367" y="2001"/>
                  <a:pt x="-1675" y="1683"/>
                  <a:pt x="133" y="12511"/>
                </a:cubicBezTo>
                <a:cubicBezTo>
                  <a:pt x="1659" y="21654"/>
                  <a:pt x="16979" y="22066"/>
                  <a:pt x="26249" y="22066"/>
                </a:cubicBezTo>
                <a:cubicBezTo>
                  <a:pt x="42599" y="22066"/>
                  <a:pt x="58945" y="22703"/>
                  <a:pt x="75295" y="22703"/>
                </a:cubicBezTo>
                <a:cubicBezTo>
                  <a:pt x="94193" y="22703"/>
                  <a:pt x="113087" y="23340"/>
                  <a:pt x="131985" y="23340"/>
                </a:cubicBezTo>
                <a:cubicBezTo>
                  <a:pt x="139807" y="23340"/>
                  <a:pt x="151212" y="26864"/>
                  <a:pt x="155234" y="20155"/>
                </a:cubicBezTo>
                <a:cubicBezTo>
                  <a:pt x="158256" y="15114"/>
                  <a:pt x="154686" y="5659"/>
                  <a:pt x="149183" y="3594"/>
                </a:cubicBezTo>
                <a:cubicBezTo>
                  <a:pt x="141916" y="868"/>
                  <a:pt x="133695" y="2320"/>
                  <a:pt x="125934" y="2320"/>
                </a:cubicBezTo>
                <a:cubicBezTo>
                  <a:pt x="111494" y="2320"/>
                  <a:pt x="97060" y="2957"/>
                  <a:pt x="82620" y="2957"/>
                </a:cubicBezTo>
              </a:path>
            </a:pathLst>
          </a:custGeom>
          <a:noFill/>
          <a:ln cap="flat" cmpd="sng" w="28575">
            <a:solidFill>
              <a:schemeClr val="dk2"/>
            </a:solidFill>
            <a:prstDash val="solid"/>
            <a:round/>
            <a:headEnd len="med" w="med" type="none"/>
            <a:tailEnd len="med" w="med" type="none"/>
          </a:ln>
        </p:spPr>
      </p:sp>
      <p:sp>
        <p:nvSpPr>
          <p:cNvPr id="4539" name="Google Shape;4539;p323"/>
          <p:cNvSpPr txBox="1"/>
          <p:nvPr/>
        </p:nvSpPr>
        <p:spPr>
          <a:xfrm>
            <a:off x="2516025" y="2627475"/>
            <a:ext cx="18312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Edge relaxation</a:t>
            </a:r>
            <a:endParaRPr b="1"/>
          </a:p>
        </p:txBody>
      </p: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3" name="Shape 4543"/>
        <p:cNvGrpSpPr/>
        <p:nvPr/>
      </p:nvGrpSpPr>
      <p:grpSpPr>
        <a:xfrm>
          <a:off x="0" y="0"/>
          <a:ext cx="0" cy="0"/>
          <a:chOff x="0" y="0"/>
          <a:chExt cx="0" cy="0"/>
        </a:xfrm>
      </p:grpSpPr>
      <p:sp>
        <p:nvSpPr>
          <p:cNvPr id="4544" name="Google Shape;4544;p32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 complexity = ?</a:t>
            </a:r>
            <a:endParaRPr/>
          </a:p>
          <a:p>
            <a:pPr indent="0" lvl="0" marL="0" rtl="0" algn="ctr">
              <a:spcBef>
                <a:spcPts val="0"/>
              </a:spcBef>
              <a:spcAft>
                <a:spcPts val="0"/>
              </a:spcAft>
              <a:buNone/>
            </a:pPr>
            <a:r>
              <a:rPr lang="en"/>
              <a:t>n extract-min + m decrease-key operations</a:t>
            </a:r>
            <a:endParaRPr/>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8" name="Shape 4548"/>
        <p:cNvGrpSpPr/>
        <p:nvPr/>
      </p:nvGrpSpPr>
      <p:grpSpPr>
        <a:xfrm>
          <a:off x="0" y="0"/>
          <a:ext cx="0" cy="0"/>
          <a:chOff x="0" y="0"/>
          <a:chExt cx="0" cy="0"/>
        </a:xfrm>
      </p:grpSpPr>
      <p:sp>
        <p:nvSpPr>
          <p:cNvPr id="4549" name="Google Shape;4549;p32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Can apply same algorithm to directed and undirected graphs. </a:t>
            </a:r>
            <a:br>
              <a:rPr lang="en"/>
            </a:br>
            <a:r>
              <a:rPr lang="en"/>
              <a:t>If weights are allowed to be negative, then we may later discover a path back to a sure vertex following negative weights: problem!</a:t>
            </a:r>
            <a:endParaRPr/>
          </a:p>
        </p:txBody>
      </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3" name="Shape 4553"/>
        <p:cNvGrpSpPr/>
        <p:nvPr/>
      </p:nvGrpSpPr>
      <p:grpSpPr>
        <a:xfrm>
          <a:off x="0" y="0"/>
          <a:ext cx="0" cy="0"/>
          <a:chOff x="0" y="0"/>
          <a:chExt cx="0" cy="0"/>
        </a:xfrm>
      </p:grpSpPr>
      <p:sp>
        <p:nvSpPr>
          <p:cNvPr id="4554" name="Google Shape;4554;p326"/>
          <p:cNvSpPr/>
          <p:nvPr/>
        </p:nvSpPr>
        <p:spPr>
          <a:xfrm>
            <a:off x="2237325" y="1619650"/>
            <a:ext cx="509700" cy="50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a:t>
            </a:r>
            <a:endParaRPr/>
          </a:p>
        </p:txBody>
      </p:sp>
      <p:sp>
        <p:nvSpPr>
          <p:cNvPr id="4555" name="Google Shape;4555;p326"/>
          <p:cNvSpPr/>
          <p:nvPr/>
        </p:nvSpPr>
        <p:spPr>
          <a:xfrm>
            <a:off x="2528325" y="3414475"/>
            <a:ext cx="509700" cy="50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4556" name="Google Shape;4556;p326"/>
          <p:cNvSpPr/>
          <p:nvPr/>
        </p:nvSpPr>
        <p:spPr>
          <a:xfrm>
            <a:off x="1186225" y="2650125"/>
            <a:ext cx="509700" cy="50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cxnSp>
        <p:nvCxnSpPr>
          <p:cNvPr id="4557" name="Google Shape;4557;p326"/>
          <p:cNvCxnSpPr>
            <a:stCxn id="4554" idx="4"/>
            <a:endCxn id="4555" idx="1"/>
          </p:cNvCxnSpPr>
          <p:nvPr/>
        </p:nvCxnSpPr>
        <p:spPr>
          <a:xfrm>
            <a:off x="2492175" y="2129350"/>
            <a:ext cx="110700" cy="1359900"/>
          </a:xfrm>
          <a:prstGeom prst="straightConnector1">
            <a:avLst/>
          </a:prstGeom>
          <a:noFill/>
          <a:ln cap="flat" cmpd="sng" w="28575">
            <a:solidFill>
              <a:schemeClr val="dk2"/>
            </a:solidFill>
            <a:prstDash val="solid"/>
            <a:round/>
            <a:headEnd len="med" w="med" type="none"/>
            <a:tailEnd len="med" w="med" type="triangle"/>
          </a:ln>
        </p:spPr>
      </p:cxnSp>
      <p:cxnSp>
        <p:nvCxnSpPr>
          <p:cNvPr id="4558" name="Google Shape;4558;p326"/>
          <p:cNvCxnSpPr>
            <a:endCxn id="4554" idx="3"/>
          </p:cNvCxnSpPr>
          <p:nvPr/>
        </p:nvCxnSpPr>
        <p:spPr>
          <a:xfrm flipH="1" rot="10800000">
            <a:off x="1621369" y="2054706"/>
            <a:ext cx="690600" cy="670200"/>
          </a:xfrm>
          <a:prstGeom prst="straightConnector1">
            <a:avLst/>
          </a:prstGeom>
          <a:noFill/>
          <a:ln cap="flat" cmpd="sng" w="28575">
            <a:solidFill>
              <a:schemeClr val="dk2"/>
            </a:solidFill>
            <a:prstDash val="solid"/>
            <a:round/>
            <a:headEnd len="med" w="med" type="none"/>
            <a:tailEnd len="med" w="med" type="triangle"/>
          </a:ln>
        </p:spPr>
      </p:cxnSp>
      <p:cxnSp>
        <p:nvCxnSpPr>
          <p:cNvPr id="4559" name="Google Shape;4559;p326"/>
          <p:cNvCxnSpPr>
            <a:stCxn id="4556" idx="5"/>
            <a:endCxn id="4555" idx="2"/>
          </p:cNvCxnSpPr>
          <p:nvPr/>
        </p:nvCxnSpPr>
        <p:spPr>
          <a:xfrm>
            <a:off x="1621281" y="3085181"/>
            <a:ext cx="906900" cy="584100"/>
          </a:xfrm>
          <a:prstGeom prst="straightConnector1">
            <a:avLst/>
          </a:prstGeom>
          <a:noFill/>
          <a:ln cap="flat" cmpd="sng" w="28575">
            <a:solidFill>
              <a:schemeClr val="dk2"/>
            </a:solidFill>
            <a:prstDash val="solid"/>
            <a:round/>
            <a:headEnd len="med" w="med" type="none"/>
            <a:tailEnd len="med" w="med" type="triangle"/>
          </a:ln>
        </p:spPr>
      </p:cxnSp>
      <p:sp>
        <p:nvSpPr>
          <p:cNvPr id="4560" name="Google Shape;4560;p326"/>
          <p:cNvSpPr txBox="1"/>
          <p:nvPr/>
        </p:nvSpPr>
        <p:spPr>
          <a:xfrm>
            <a:off x="1552600" y="2173650"/>
            <a:ext cx="4062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4561" name="Google Shape;4561;p326"/>
          <p:cNvSpPr txBox="1"/>
          <p:nvPr/>
        </p:nvSpPr>
        <p:spPr>
          <a:xfrm>
            <a:off x="1775550" y="3367950"/>
            <a:ext cx="2910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4562" name="Google Shape;4562;p326"/>
          <p:cNvSpPr txBox="1"/>
          <p:nvPr/>
        </p:nvSpPr>
        <p:spPr>
          <a:xfrm>
            <a:off x="2197625" y="2531950"/>
            <a:ext cx="4062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4563" name="Google Shape;4563;p326"/>
          <p:cNvSpPr/>
          <p:nvPr/>
        </p:nvSpPr>
        <p:spPr>
          <a:xfrm>
            <a:off x="3913725" y="3448450"/>
            <a:ext cx="509700" cy="50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a:t>
            </a:r>
            <a:endParaRPr/>
          </a:p>
        </p:txBody>
      </p:sp>
      <p:sp>
        <p:nvSpPr>
          <p:cNvPr id="4564" name="Google Shape;4564;p326"/>
          <p:cNvSpPr/>
          <p:nvPr/>
        </p:nvSpPr>
        <p:spPr>
          <a:xfrm>
            <a:off x="5132925" y="3448450"/>
            <a:ext cx="509700" cy="50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v</a:t>
            </a:r>
            <a:endParaRPr/>
          </a:p>
        </p:txBody>
      </p:sp>
      <p:cxnSp>
        <p:nvCxnSpPr>
          <p:cNvPr id="4565" name="Google Shape;4565;p326"/>
          <p:cNvCxnSpPr>
            <a:stCxn id="4555" idx="6"/>
            <a:endCxn id="4563" idx="2"/>
          </p:cNvCxnSpPr>
          <p:nvPr/>
        </p:nvCxnSpPr>
        <p:spPr>
          <a:xfrm>
            <a:off x="3038025" y="3669325"/>
            <a:ext cx="875700" cy="33900"/>
          </a:xfrm>
          <a:prstGeom prst="straightConnector1">
            <a:avLst/>
          </a:prstGeom>
          <a:noFill/>
          <a:ln cap="flat" cmpd="sng" w="28575">
            <a:solidFill>
              <a:schemeClr val="dk2"/>
            </a:solidFill>
            <a:prstDash val="solid"/>
            <a:round/>
            <a:headEnd len="med" w="med" type="none"/>
            <a:tailEnd len="med" w="med" type="triangle"/>
          </a:ln>
        </p:spPr>
      </p:cxnSp>
      <p:cxnSp>
        <p:nvCxnSpPr>
          <p:cNvPr id="4566" name="Google Shape;4566;p326"/>
          <p:cNvCxnSpPr>
            <a:stCxn id="4563" idx="6"/>
            <a:endCxn id="4564" idx="2"/>
          </p:cNvCxnSpPr>
          <p:nvPr/>
        </p:nvCxnSpPr>
        <p:spPr>
          <a:xfrm>
            <a:off x="4423425" y="3703300"/>
            <a:ext cx="709500" cy="0"/>
          </a:xfrm>
          <a:prstGeom prst="straightConnector1">
            <a:avLst/>
          </a:prstGeom>
          <a:noFill/>
          <a:ln cap="flat" cmpd="sng" w="28575">
            <a:solidFill>
              <a:schemeClr val="dk2"/>
            </a:solidFill>
            <a:prstDash val="solid"/>
            <a:round/>
            <a:headEnd len="med" w="med" type="none"/>
            <a:tailEnd len="med" w="med" type="triangle"/>
          </a:ln>
        </p:spPr>
      </p:cxnSp>
      <p:sp>
        <p:nvSpPr>
          <p:cNvPr id="4567" name="Google Shape;4567;p326"/>
          <p:cNvSpPr txBox="1"/>
          <p:nvPr/>
        </p:nvSpPr>
        <p:spPr>
          <a:xfrm>
            <a:off x="3248525" y="3348650"/>
            <a:ext cx="4623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568" name="Google Shape;4568;p326"/>
          <p:cNvSpPr txBox="1"/>
          <p:nvPr/>
        </p:nvSpPr>
        <p:spPr>
          <a:xfrm>
            <a:off x="4543925" y="3348650"/>
            <a:ext cx="4623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2" name="Shape 4572"/>
        <p:cNvGrpSpPr/>
        <p:nvPr/>
      </p:nvGrpSpPr>
      <p:grpSpPr>
        <a:xfrm>
          <a:off x="0" y="0"/>
          <a:ext cx="0" cy="0"/>
          <a:chOff x="0" y="0"/>
          <a:chExt cx="0" cy="0"/>
        </a:xfrm>
      </p:grpSpPr>
      <p:sp>
        <p:nvSpPr>
          <p:cNvPr id="4573" name="Google Shape;4573;p3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Shortest paths are not defined if there are negative cycles. </a:t>
            </a:r>
            <a:endParaRPr/>
          </a:p>
          <a:p>
            <a:pPr indent="0" lvl="0" marL="0" rtl="0" algn="ctr">
              <a:spcBef>
                <a:spcPts val="0"/>
              </a:spcBef>
              <a:spcAft>
                <a:spcPts val="0"/>
              </a:spcAft>
              <a:buNone/>
            </a:pPr>
            <a:r>
              <a:rPr lang="en"/>
              <a:t>Can have negative weights without negative cycles though. </a:t>
            </a:r>
            <a:endParaRPr/>
          </a:p>
        </p:txBody>
      </p:sp>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7" name="Shape 4577"/>
        <p:cNvGrpSpPr/>
        <p:nvPr/>
      </p:nvGrpSpPr>
      <p:grpSpPr>
        <a:xfrm>
          <a:off x="0" y="0"/>
          <a:ext cx="0" cy="0"/>
          <a:chOff x="0" y="0"/>
          <a:chExt cx="0" cy="0"/>
        </a:xfrm>
      </p:grpSpPr>
      <p:pic>
        <p:nvPicPr>
          <p:cNvPr id="4578" name="Google Shape;4578;p328"/>
          <p:cNvPicPr preferRelativeResize="0"/>
          <p:nvPr/>
        </p:nvPicPr>
        <p:blipFill>
          <a:blip r:embed="rId3">
            <a:alphaModFix/>
          </a:blip>
          <a:stretch>
            <a:fillRect/>
          </a:stretch>
        </p:blipFill>
        <p:spPr>
          <a:xfrm>
            <a:off x="152400" y="616625"/>
            <a:ext cx="8547774" cy="3231475"/>
          </a:xfrm>
          <a:prstGeom prst="rect">
            <a:avLst/>
          </a:prstGeom>
          <a:noFill/>
          <a:ln>
            <a:noFill/>
          </a:ln>
        </p:spPr>
      </p:pic>
      <p:sp>
        <p:nvSpPr>
          <p:cNvPr id="4579" name="Google Shape;4579;p328"/>
          <p:cNvSpPr txBox="1"/>
          <p:nvPr/>
        </p:nvSpPr>
        <p:spPr>
          <a:xfrm>
            <a:off x="2783250" y="127400"/>
            <a:ext cx="3240600" cy="6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Bellman-Ford</a:t>
            </a:r>
            <a:endParaRPr sz="3600"/>
          </a:p>
        </p:txBody>
      </p:sp>
      <p:sp>
        <p:nvSpPr>
          <p:cNvPr id="4580" name="Google Shape;4580;p328"/>
          <p:cNvSpPr txBox="1"/>
          <p:nvPr/>
        </p:nvSpPr>
        <p:spPr>
          <a:xfrm>
            <a:off x="1536675" y="4100475"/>
            <a:ext cx="5294700" cy="8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Time complexity = ?</a:t>
            </a:r>
            <a:endParaRPr sz="2400"/>
          </a:p>
        </p:txBody>
      </p:sp>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4" name="Shape 4584"/>
        <p:cNvGrpSpPr/>
        <p:nvPr/>
      </p:nvGrpSpPr>
      <p:grpSpPr>
        <a:xfrm>
          <a:off x="0" y="0"/>
          <a:ext cx="0" cy="0"/>
          <a:chOff x="0" y="0"/>
          <a:chExt cx="0" cy="0"/>
        </a:xfrm>
      </p:grpSpPr>
      <p:sp>
        <p:nvSpPr>
          <p:cNvPr id="4585" name="Google Shape;4585;p329"/>
          <p:cNvSpPr txBox="1"/>
          <p:nvPr>
            <p:ph type="title"/>
          </p:nvPr>
        </p:nvSpPr>
        <p:spPr>
          <a:xfrm>
            <a:off x="398700" y="40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Mystery Algorithm</a:t>
            </a:r>
            <a:endParaRPr/>
          </a:p>
        </p:txBody>
      </p:sp>
      <p:sp>
        <p:nvSpPr>
          <p:cNvPr id="4586" name="Google Shape;4586;p329"/>
          <p:cNvSpPr txBox="1"/>
          <p:nvPr>
            <p:ph idx="4294967295" type="body"/>
          </p:nvPr>
        </p:nvSpPr>
        <p:spPr>
          <a:xfrm>
            <a:off x="181200" y="7171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class Graph {</a:t>
            </a:r>
            <a:endParaRPr sz="1400"/>
          </a:p>
          <a:p>
            <a:pPr indent="0" lvl="0" marL="0" rtl="0" algn="l">
              <a:spcBef>
                <a:spcPts val="1600"/>
              </a:spcBef>
              <a:spcAft>
                <a:spcPts val="0"/>
              </a:spcAft>
              <a:buNone/>
            </a:pPr>
            <a:r>
              <a:rPr lang="en" sz="1400"/>
              <a:t>  void </a:t>
            </a:r>
            <a:r>
              <a:rPr b="1" lang="en" sz="1400"/>
              <a:t>MysterySearch</a:t>
            </a:r>
            <a:r>
              <a:rPr lang="en" sz="1400"/>
              <a:t>(int s) {</a:t>
            </a:r>
            <a:br>
              <a:rPr lang="en" sz="1400"/>
            </a:br>
            <a:r>
              <a:rPr lang="en" sz="1400"/>
              <a:t>    captured = new int[V]; parent = new int[V];</a:t>
            </a:r>
            <a:br>
              <a:rPr lang="en" sz="1400"/>
            </a:br>
            <a:r>
              <a:rPr lang="en" sz="1400"/>
              <a:t>    for i in 1 to V:</a:t>
            </a:r>
            <a:br>
              <a:rPr lang="en" sz="1400"/>
            </a:br>
            <a:r>
              <a:rPr lang="en" sz="1400"/>
              <a:t>	  captured[i] = 0; parent[i] = null</a:t>
            </a:r>
            <a:br>
              <a:rPr lang="en" sz="1400"/>
            </a:br>
            <a:r>
              <a:rPr lang="en" sz="1400"/>
              <a:t>    captured[s] = 1</a:t>
            </a:r>
            <a:br>
              <a:rPr lang="en" sz="1400"/>
            </a:br>
            <a:br>
              <a:rPr lang="en" sz="1400"/>
            </a:br>
            <a:r>
              <a:rPr lang="en" sz="1400"/>
              <a:t>     q = new </a:t>
            </a:r>
            <a:r>
              <a:rPr b="1" lang="en" sz="1400"/>
              <a:t>Queue</a:t>
            </a:r>
            <a:r>
              <a:rPr lang="en" sz="1400"/>
              <a:t>(); q.push(s);</a:t>
            </a:r>
            <a:br>
              <a:rPr lang="en" sz="1400"/>
            </a:br>
            <a:r>
              <a:rPr lang="en" sz="1400"/>
              <a:t>     while not isEmpty(q):</a:t>
            </a:r>
            <a:br>
              <a:rPr lang="en" sz="1400"/>
            </a:br>
            <a:r>
              <a:rPr lang="en" sz="1400"/>
              <a:t>	   v = q.pop()</a:t>
            </a:r>
            <a:br>
              <a:rPr lang="en" sz="1400"/>
            </a:br>
            <a:r>
              <a:rPr lang="en" sz="1400"/>
              <a:t>	   captured[v] = 1</a:t>
            </a:r>
            <a:br>
              <a:rPr lang="en" sz="1400"/>
            </a:br>
            <a:r>
              <a:rPr lang="en" sz="1400"/>
              <a:t>	   for w in Adjlist[v]:</a:t>
            </a:r>
            <a:br>
              <a:rPr lang="en" sz="1400"/>
            </a:br>
            <a:r>
              <a:rPr lang="en" sz="1400"/>
              <a:t>		if visited[w] == 0 then </a:t>
            </a:r>
            <a:br>
              <a:rPr lang="en" sz="1400"/>
            </a:br>
            <a:r>
              <a:rPr lang="en" sz="1400"/>
              <a:t>	            visited[w] = 1; parent[w] = v;</a:t>
            </a:r>
            <a:br>
              <a:rPr lang="en" sz="1400"/>
            </a:br>
            <a:r>
              <a:rPr lang="en" sz="1400"/>
              <a:t>		   q.push(w);</a:t>
            </a:r>
            <a:endParaRPr sz="1400"/>
          </a:p>
          <a:p>
            <a:pPr indent="0" lvl="0" marL="0" rtl="0" algn="l">
              <a:spcBef>
                <a:spcPts val="1600"/>
              </a:spcBef>
              <a:spcAft>
                <a:spcPts val="0"/>
              </a:spcAft>
              <a:buNone/>
            </a:pPr>
            <a:r>
              <a:rPr lang="en" sz="1400"/>
              <a:t>  }</a:t>
            </a:r>
            <a:endParaRPr sz="1400"/>
          </a:p>
          <a:p>
            <a:pPr indent="0" lvl="0" marL="0" rtl="0" algn="l">
              <a:spcBef>
                <a:spcPts val="1600"/>
              </a:spcBef>
              <a:spcAft>
                <a:spcPts val="1600"/>
              </a:spcAft>
              <a:buNone/>
            </a:pPr>
            <a:r>
              <a:rPr lang="en" sz="1400"/>
              <a:t>}</a:t>
            </a:r>
            <a:endParaRPr sz="1400"/>
          </a:p>
        </p:txBody>
      </p:sp>
      <p:sp>
        <p:nvSpPr>
          <p:cNvPr id="4587" name="Google Shape;4587;p329"/>
          <p:cNvSpPr/>
          <p:nvPr/>
        </p:nvSpPr>
        <p:spPr>
          <a:xfrm>
            <a:off x="4425550" y="17725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329"/>
          <p:cNvSpPr/>
          <p:nvPr/>
        </p:nvSpPr>
        <p:spPr>
          <a:xfrm>
            <a:off x="6763675" y="15439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9" name="Google Shape;4589;p329"/>
          <p:cNvCxnSpPr/>
          <p:nvPr/>
        </p:nvCxnSpPr>
        <p:spPr>
          <a:xfrm>
            <a:off x="64159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4590" name="Google Shape;4590;p329"/>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4591" name="Google Shape;4591;p329"/>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cxnSp>
        <p:nvCxnSpPr>
          <p:cNvPr id="4592" name="Google Shape;4592;p329"/>
          <p:cNvCxnSpPr/>
          <p:nvPr/>
        </p:nvCxnSpPr>
        <p:spPr>
          <a:xfrm flipH="1" rot="10800000">
            <a:off x="5654600" y="2757325"/>
            <a:ext cx="1489800" cy="59100"/>
          </a:xfrm>
          <a:prstGeom prst="straightConnector1">
            <a:avLst/>
          </a:prstGeom>
          <a:noFill/>
          <a:ln cap="flat" cmpd="sng" w="9525">
            <a:solidFill>
              <a:schemeClr val="dk2"/>
            </a:solidFill>
            <a:prstDash val="solid"/>
            <a:round/>
            <a:headEnd len="med" w="med" type="none"/>
            <a:tailEnd len="med" w="med" type="triangle"/>
          </a:ln>
        </p:spPr>
      </p:cxnSp>
      <p:cxnSp>
        <p:nvCxnSpPr>
          <p:cNvPr id="4593" name="Google Shape;4593;p329"/>
          <p:cNvCxnSpPr/>
          <p:nvPr/>
        </p:nvCxnSpPr>
        <p:spPr>
          <a:xfrm>
            <a:off x="5698075" y="3055650"/>
            <a:ext cx="1609500" cy="419400"/>
          </a:xfrm>
          <a:prstGeom prst="straightConnector1">
            <a:avLst/>
          </a:prstGeom>
          <a:noFill/>
          <a:ln cap="flat" cmpd="sng" w="9525">
            <a:solidFill>
              <a:schemeClr val="dk2"/>
            </a:solidFill>
            <a:prstDash val="solid"/>
            <a:round/>
            <a:headEnd len="med" w="med" type="none"/>
            <a:tailEnd len="med" w="med" type="triangle"/>
          </a:ln>
        </p:spPr>
      </p:cxnSp>
      <p:sp>
        <p:nvSpPr>
          <p:cNvPr id="4594" name="Google Shape;4594;p329"/>
          <p:cNvSpPr/>
          <p:nvPr/>
        </p:nvSpPr>
        <p:spPr>
          <a:xfrm>
            <a:off x="48861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8" name="Shape 4598"/>
        <p:cNvGrpSpPr/>
        <p:nvPr/>
      </p:nvGrpSpPr>
      <p:grpSpPr>
        <a:xfrm>
          <a:off x="0" y="0"/>
          <a:ext cx="0" cy="0"/>
          <a:chOff x="0" y="0"/>
          <a:chExt cx="0" cy="0"/>
        </a:xfrm>
      </p:grpSpPr>
      <p:sp>
        <p:nvSpPr>
          <p:cNvPr id="4599" name="Google Shape;4599;p330"/>
          <p:cNvSpPr txBox="1"/>
          <p:nvPr>
            <p:ph type="title"/>
          </p:nvPr>
        </p:nvSpPr>
        <p:spPr>
          <a:xfrm>
            <a:off x="398700" y="40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Mystery Algorithm</a:t>
            </a:r>
            <a:endParaRPr/>
          </a:p>
        </p:txBody>
      </p:sp>
      <p:sp>
        <p:nvSpPr>
          <p:cNvPr id="4600" name="Google Shape;4600;p330"/>
          <p:cNvSpPr txBox="1"/>
          <p:nvPr>
            <p:ph idx="4294967295" type="body"/>
          </p:nvPr>
        </p:nvSpPr>
        <p:spPr>
          <a:xfrm>
            <a:off x="181200" y="7171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class Graph {</a:t>
            </a:r>
            <a:endParaRPr sz="1400"/>
          </a:p>
          <a:p>
            <a:pPr indent="0" lvl="0" marL="0" rtl="0" algn="l">
              <a:spcBef>
                <a:spcPts val="1600"/>
              </a:spcBef>
              <a:spcAft>
                <a:spcPts val="0"/>
              </a:spcAft>
              <a:buNone/>
            </a:pPr>
            <a:r>
              <a:rPr lang="en" sz="1400"/>
              <a:t>  void </a:t>
            </a:r>
            <a:r>
              <a:rPr b="1" lang="en" sz="1400"/>
              <a:t>MysterySearch</a:t>
            </a:r>
            <a:r>
              <a:rPr lang="en" sz="1400"/>
              <a:t>(int s) {</a:t>
            </a:r>
            <a:br>
              <a:rPr lang="en" sz="1400"/>
            </a:br>
            <a:r>
              <a:rPr lang="en" sz="1400"/>
              <a:t>    captured = new int[V]; parent = new int[V];</a:t>
            </a:r>
            <a:br>
              <a:rPr lang="en" sz="1400"/>
            </a:br>
            <a:r>
              <a:rPr lang="en" sz="1400"/>
              <a:t>    for i in 1 to V:</a:t>
            </a:r>
            <a:br>
              <a:rPr lang="en" sz="1400"/>
            </a:br>
            <a:r>
              <a:rPr lang="en" sz="1400"/>
              <a:t>	  captured[i] = 0; parent[i] = null</a:t>
            </a:r>
            <a:br>
              <a:rPr lang="en" sz="1400"/>
            </a:br>
            <a:r>
              <a:rPr lang="en" sz="1400"/>
              <a:t>    captured[s] = 1</a:t>
            </a:r>
            <a:br>
              <a:rPr lang="en" sz="1400"/>
            </a:br>
            <a:br>
              <a:rPr lang="en" sz="1400"/>
            </a:br>
            <a:r>
              <a:rPr lang="en" sz="1400"/>
              <a:t>     q = new </a:t>
            </a:r>
            <a:r>
              <a:rPr b="1" lang="en" sz="1400"/>
              <a:t>Stack</a:t>
            </a:r>
            <a:r>
              <a:rPr lang="en" sz="1400"/>
              <a:t>(); q.push(s);</a:t>
            </a:r>
            <a:br>
              <a:rPr lang="en" sz="1400"/>
            </a:br>
            <a:r>
              <a:rPr lang="en" sz="1400"/>
              <a:t>     while not isEmpty(q):</a:t>
            </a:r>
            <a:br>
              <a:rPr lang="en" sz="1400"/>
            </a:br>
            <a:r>
              <a:rPr lang="en" sz="1400"/>
              <a:t>	   v = q.pop()</a:t>
            </a:r>
            <a:br>
              <a:rPr lang="en" sz="1400"/>
            </a:br>
            <a:r>
              <a:rPr lang="en" sz="1400"/>
              <a:t>	   captured[v] = 1</a:t>
            </a:r>
            <a:br>
              <a:rPr lang="en" sz="1400"/>
            </a:br>
            <a:r>
              <a:rPr lang="en" sz="1400"/>
              <a:t>	   for w in Adjlist[v]:</a:t>
            </a:r>
            <a:br>
              <a:rPr lang="en" sz="1400"/>
            </a:br>
            <a:r>
              <a:rPr lang="en" sz="1400"/>
              <a:t>		if visited[w] == 0 then </a:t>
            </a:r>
            <a:br>
              <a:rPr lang="en" sz="1400"/>
            </a:br>
            <a:r>
              <a:rPr lang="en" sz="1400"/>
              <a:t>	            visited[w] = 1; parent[w] = v;</a:t>
            </a:r>
            <a:br>
              <a:rPr lang="en" sz="1400"/>
            </a:br>
            <a:r>
              <a:rPr lang="en" sz="1400"/>
              <a:t>		   q.push(w);</a:t>
            </a:r>
            <a:endParaRPr sz="1400"/>
          </a:p>
          <a:p>
            <a:pPr indent="0" lvl="0" marL="0" rtl="0" algn="l">
              <a:spcBef>
                <a:spcPts val="1600"/>
              </a:spcBef>
              <a:spcAft>
                <a:spcPts val="0"/>
              </a:spcAft>
              <a:buNone/>
            </a:pPr>
            <a:r>
              <a:rPr lang="en" sz="1400"/>
              <a:t>  }</a:t>
            </a:r>
            <a:endParaRPr sz="1400"/>
          </a:p>
          <a:p>
            <a:pPr indent="0" lvl="0" marL="0" rtl="0" algn="l">
              <a:spcBef>
                <a:spcPts val="1600"/>
              </a:spcBef>
              <a:spcAft>
                <a:spcPts val="1600"/>
              </a:spcAft>
              <a:buNone/>
            </a:pPr>
            <a:r>
              <a:rPr lang="en" sz="1400"/>
              <a:t>}</a:t>
            </a:r>
            <a:endParaRPr sz="1400"/>
          </a:p>
        </p:txBody>
      </p:sp>
      <p:sp>
        <p:nvSpPr>
          <p:cNvPr id="4601" name="Google Shape;4601;p330"/>
          <p:cNvSpPr/>
          <p:nvPr/>
        </p:nvSpPr>
        <p:spPr>
          <a:xfrm>
            <a:off x="4425550" y="17725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330"/>
          <p:cNvSpPr/>
          <p:nvPr/>
        </p:nvSpPr>
        <p:spPr>
          <a:xfrm>
            <a:off x="6763675" y="15439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03" name="Google Shape;4603;p330"/>
          <p:cNvCxnSpPr/>
          <p:nvPr/>
        </p:nvCxnSpPr>
        <p:spPr>
          <a:xfrm>
            <a:off x="64159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4604" name="Google Shape;4604;p330"/>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4605" name="Google Shape;4605;p330"/>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cxnSp>
        <p:nvCxnSpPr>
          <p:cNvPr id="4606" name="Google Shape;4606;p330"/>
          <p:cNvCxnSpPr/>
          <p:nvPr/>
        </p:nvCxnSpPr>
        <p:spPr>
          <a:xfrm flipH="1" rot="10800000">
            <a:off x="5654600" y="2757325"/>
            <a:ext cx="1489800" cy="59100"/>
          </a:xfrm>
          <a:prstGeom prst="straightConnector1">
            <a:avLst/>
          </a:prstGeom>
          <a:noFill/>
          <a:ln cap="flat" cmpd="sng" w="9525">
            <a:solidFill>
              <a:schemeClr val="dk2"/>
            </a:solidFill>
            <a:prstDash val="solid"/>
            <a:round/>
            <a:headEnd len="med" w="med" type="none"/>
            <a:tailEnd len="med" w="med" type="triangle"/>
          </a:ln>
        </p:spPr>
      </p:cxnSp>
      <p:cxnSp>
        <p:nvCxnSpPr>
          <p:cNvPr id="4607" name="Google Shape;4607;p330"/>
          <p:cNvCxnSpPr/>
          <p:nvPr/>
        </p:nvCxnSpPr>
        <p:spPr>
          <a:xfrm>
            <a:off x="5698075" y="3055650"/>
            <a:ext cx="1609500" cy="419400"/>
          </a:xfrm>
          <a:prstGeom prst="straightConnector1">
            <a:avLst/>
          </a:prstGeom>
          <a:noFill/>
          <a:ln cap="flat" cmpd="sng" w="9525">
            <a:solidFill>
              <a:schemeClr val="dk2"/>
            </a:solidFill>
            <a:prstDash val="solid"/>
            <a:round/>
            <a:headEnd len="med" w="med" type="none"/>
            <a:tailEnd len="med" w="med" type="triangle"/>
          </a:ln>
        </p:spPr>
      </p:cxnSp>
      <p:sp>
        <p:nvSpPr>
          <p:cNvPr id="4608" name="Google Shape;4608;p330"/>
          <p:cNvSpPr/>
          <p:nvPr/>
        </p:nvSpPr>
        <p:spPr>
          <a:xfrm>
            <a:off x="48861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2" name="Shape 4612"/>
        <p:cNvGrpSpPr/>
        <p:nvPr/>
      </p:nvGrpSpPr>
      <p:grpSpPr>
        <a:xfrm>
          <a:off x="0" y="0"/>
          <a:ext cx="0" cy="0"/>
          <a:chOff x="0" y="0"/>
          <a:chExt cx="0" cy="0"/>
        </a:xfrm>
      </p:grpSpPr>
      <p:sp>
        <p:nvSpPr>
          <p:cNvPr id="4613" name="Google Shape;4613;p3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BFS &amp; DFS</a:t>
            </a:r>
            <a:endParaRPr/>
          </a:p>
        </p:txBody>
      </p:sp>
      <p:sp>
        <p:nvSpPr>
          <p:cNvPr id="4614" name="Google Shape;4614;p3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BFS policy: Among all fringe edges (u,v), pull the one which was examined </a:t>
            </a:r>
            <a:r>
              <a:rPr b="1" lang="en" sz="3000"/>
              <a:t>first.</a:t>
            </a:r>
            <a:endParaRPr b="1" sz="3000"/>
          </a:p>
          <a:p>
            <a:pPr indent="0" lvl="0" marL="0" rtl="0" algn="l">
              <a:spcBef>
                <a:spcPts val="1600"/>
              </a:spcBef>
              <a:spcAft>
                <a:spcPts val="0"/>
              </a:spcAft>
              <a:buNone/>
            </a:pPr>
            <a:r>
              <a:rPr b="1" lang="en" sz="3000"/>
              <a:t> </a:t>
            </a:r>
            <a:endParaRPr b="1" sz="3000"/>
          </a:p>
          <a:p>
            <a:pPr indent="0" lvl="0" marL="0" rtl="0" algn="l">
              <a:spcBef>
                <a:spcPts val="1600"/>
              </a:spcBef>
              <a:spcAft>
                <a:spcPts val="1600"/>
              </a:spcAft>
              <a:buNone/>
            </a:pPr>
            <a:r>
              <a:rPr lang="en" sz="3000"/>
              <a:t>DFS policy: Among all fringe edges (u,v), pull the one which was examined </a:t>
            </a:r>
            <a:r>
              <a:rPr b="1" lang="en" sz="3000"/>
              <a:t>last (i.e, most recently). </a:t>
            </a:r>
            <a:endParaRPr b="1" sz="3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pic>
        <p:nvPicPr>
          <p:cNvPr id="319" name="Google Shape;319;p44"/>
          <p:cNvPicPr preferRelativeResize="0"/>
          <p:nvPr/>
        </p:nvPicPr>
        <p:blipFill>
          <a:blip r:embed="rId3">
            <a:alphaModFix/>
          </a:blip>
          <a:stretch>
            <a:fillRect/>
          </a:stretch>
        </p:blipFill>
        <p:spPr>
          <a:xfrm>
            <a:off x="914400" y="152400"/>
            <a:ext cx="4527437" cy="4838698"/>
          </a:xfrm>
          <a:prstGeom prst="rect">
            <a:avLst/>
          </a:prstGeom>
          <a:noFill/>
          <a:ln>
            <a:noFill/>
          </a:ln>
        </p:spPr>
      </p:pic>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8" name="Shape 4618"/>
        <p:cNvGrpSpPr/>
        <p:nvPr/>
      </p:nvGrpSpPr>
      <p:grpSpPr>
        <a:xfrm>
          <a:off x="0" y="0"/>
          <a:ext cx="0" cy="0"/>
          <a:chOff x="0" y="0"/>
          <a:chExt cx="0" cy="0"/>
        </a:xfrm>
      </p:grpSpPr>
      <p:sp>
        <p:nvSpPr>
          <p:cNvPr id="4619" name="Google Shape;4619;p3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traversal would you use to exit this maze? </a:t>
            </a:r>
            <a:endParaRPr/>
          </a:p>
        </p:txBody>
      </p:sp>
      <p:sp>
        <p:nvSpPr>
          <p:cNvPr id="4620" name="Google Shape;4620;p3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621" name="Google Shape;4621;p332"/>
          <p:cNvPicPr preferRelativeResize="0"/>
          <p:nvPr/>
        </p:nvPicPr>
        <p:blipFill>
          <a:blip r:embed="rId3">
            <a:alphaModFix/>
          </a:blip>
          <a:stretch>
            <a:fillRect/>
          </a:stretch>
        </p:blipFill>
        <p:spPr>
          <a:xfrm>
            <a:off x="1859329" y="1273350"/>
            <a:ext cx="4844750" cy="3472050"/>
          </a:xfrm>
          <a:prstGeom prst="rect">
            <a:avLst/>
          </a:prstGeom>
          <a:noFill/>
          <a:ln>
            <a:noFill/>
          </a:ln>
        </p:spPr>
      </p:pic>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5" name="Shape 4625"/>
        <p:cNvGrpSpPr/>
        <p:nvPr/>
      </p:nvGrpSpPr>
      <p:grpSpPr>
        <a:xfrm>
          <a:off x="0" y="0"/>
          <a:ext cx="0" cy="0"/>
          <a:chOff x="0" y="0"/>
          <a:chExt cx="0" cy="0"/>
        </a:xfrm>
      </p:grpSpPr>
      <p:sp>
        <p:nvSpPr>
          <p:cNvPr id="4626" name="Google Shape;4626;p333"/>
          <p:cNvSpPr txBox="1"/>
          <p:nvPr>
            <p:ph type="title"/>
          </p:nvPr>
        </p:nvSpPr>
        <p:spPr>
          <a:xfrm>
            <a:off x="398700" y="116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DFS (iterative stack)</a:t>
            </a:r>
            <a:endParaRPr/>
          </a:p>
        </p:txBody>
      </p:sp>
      <p:sp>
        <p:nvSpPr>
          <p:cNvPr id="4627" name="Google Shape;4627;p333"/>
          <p:cNvSpPr/>
          <p:nvPr/>
        </p:nvSpPr>
        <p:spPr>
          <a:xfrm>
            <a:off x="4273150" y="16201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333"/>
          <p:cNvSpPr/>
          <p:nvPr/>
        </p:nvSpPr>
        <p:spPr>
          <a:xfrm>
            <a:off x="6616250" y="15507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9" name="Google Shape;4629;p333"/>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4630" name="Google Shape;4630;p333"/>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4631" name="Google Shape;4631;p333"/>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sp>
        <p:nvSpPr>
          <p:cNvPr id="4632" name="Google Shape;4632;p333"/>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633" name="Google Shape;4633;p333"/>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4634" name="Google Shape;4634;p333"/>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635" name="Google Shape;4635;p333"/>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636" name="Google Shape;4636;p333"/>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4637" name="Google Shape;4637;p333"/>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638" name="Google Shape;4638;p333"/>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4639" name="Google Shape;4639;p333"/>
          <p:cNvCxnSpPr>
            <a:stCxn id="4632" idx="6"/>
            <a:endCxn id="4633"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4640" name="Google Shape;4640;p333"/>
          <p:cNvCxnSpPr>
            <a:stCxn id="4633" idx="3"/>
            <a:endCxn id="4632"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4641" name="Google Shape;4641;p333"/>
          <p:cNvCxnSpPr>
            <a:stCxn id="4633" idx="6"/>
            <a:endCxn id="4634"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4642" name="Google Shape;4642;p333"/>
          <p:cNvCxnSpPr>
            <a:stCxn id="4633" idx="4"/>
            <a:endCxn id="4637"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4643" name="Google Shape;4643;p333"/>
          <p:cNvCxnSpPr>
            <a:stCxn id="4634" idx="4"/>
            <a:endCxn id="4637"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4644" name="Google Shape;4644;p333"/>
          <p:cNvCxnSpPr>
            <a:stCxn id="4636" idx="6"/>
            <a:endCxn id="4637"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4645" name="Google Shape;4645;p333"/>
          <p:cNvCxnSpPr>
            <a:stCxn id="4637" idx="3"/>
            <a:endCxn id="4636"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4646" name="Google Shape;4646;p333"/>
          <p:cNvCxnSpPr>
            <a:stCxn id="4635" idx="7"/>
            <a:endCxn id="4632"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4647" name="Google Shape;4647;p333"/>
          <p:cNvCxnSpPr>
            <a:stCxn id="4635" idx="5"/>
            <a:endCxn id="4636"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4648" name="Google Shape;4648;p333"/>
          <p:cNvSpPr/>
          <p:nvPr/>
        </p:nvSpPr>
        <p:spPr>
          <a:xfrm>
            <a:off x="48861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4649" name="Google Shape;4649;p333"/>
          <p:cNvCxnSpPr>
            <a:stCxn id="4632" idx="4"/>
            <a:endCxn id="4636"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4650" name="Google Shape;4650;p333"/>
          <p:cNvSpPr/>
          <p:nvPr/>
        </p:nvSpPr>
        <p:spPr>
          <a:xfrm>
            <a:off x="7302025" y="19745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651" name="Google Shape;4651;p333"/>
          <p:cNvSpPr/>
          <p:nvPr/>
        </p:nvSpPr>
        <p:spPr>
          <a:xfrm>
            <a:off x="7486850" y="23571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652" name="Google Shape;4652;p333"/>
          <p:cNvSpPr/>
          <p:nvPr/>
        </p:nvSpPr>
        <p:spPr>
          <a:xfrm>
            <a:off x="6888525" y="32188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4653" name="Google Shape;4653;p333"/>
          <p:cNvSpPr/>
          <p:nvPr/>
        </p:nvSpPr>
        <p:spPr>
          <a:xfrm>
            <a:off x="73344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654" name="Google Shape;4654;p333"/>
          <p:cNvSpPr/>
          <p:nvPr/>
        </p:nvSpPr>
        <p:spPr>
          <a:xfrm>
            <a:off x="7845650" y="30226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4655" name="Google Shape;4655;p333"/>
          <p:cNvSpPr/>
          <p:nvPr/>
        </p:nvSpPr>
        <p:spPr>
          <a:xfrm>
            <a:off x="6860550" y="23619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9" name="Shape 4659"/>
        <p:cNvGrpSpPr/>
        <p:nvPr/>
      </p:nvGrpSpPr>
      <p:grpSpPr>
        <a:xfrm>
          <a:off x="0" y="0"/>
          <a:ext cx="0" cy="0"/>
          <a:chOff x="0" y="0"/>
          <a:chExt cx="0" cy="0"/>
        </a:xfrm>
      </p:grpSpPr>
      <p:sp>
        <p:nvSpPr>
          <p:cNvPr id="4660" name="Google Shape;4660;p334"/>
          <p:cNvSpPr txBox="1"/>
          <p:nvPr>
            <p:ph type="title"/>
          </p:nvPr>
        </p:nvSpPr>
        <p:spPr>
          <a:xfrm>
            <a:off x="398700" y="116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DFS (iterative stack)</a:t>
            </a:r>
            <a:endParaRPr/>
          </a:p>
        </p:txBody>
      </p:sp>
      <p:sp>
        <p:nvSpPr>
          <p:cNvPr id="4661" name="Google Shape;4661;p334"/>
          <p:cNvSpPr/>
          <p:nvPr/>
        </p:nvSpPr>
        <p:spPr>
          <a:xfrm>
            <a:off x="4273150" y="16201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334"/>
          <p:cNvSpPr/>
          <p:nvPr/>
        </p:nvSpPr>
        <p:spPr>
          <a:xfrm>
            <a:off x="6616250" y="15507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63" name="Google Shape;4663;p334"/>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4664" name="Google Shape;4664;p334"/>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4665" name="Google Shape;4665;p334"/>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sp>
        <p:nvSpPr>
          <p:cNvPr id="4666" name="Google Shape;4666;p334"/>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667" name="Google Shape;4667;p334"/>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4668" name="Google Shape;4668;p334"/>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669" name="Google Shape;4669;p334"/>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670" name="Google Shape;4670;p334"/>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4671" name="Google Shape;4671;p334"/>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672" name="Google Shape;4672;p334"/>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4673" name="Google Shape;4673;p334"/>
          <p:cNvCxnSpPr>
            <a:stCxn id="4666" idx="6"/>
            <a:endCxn id="4667"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4674" name="Google Shape;4674;p334"/>
          <p:cNvCxnSpPr>
            <a:stCxn id="4667" idx="3"/>
            <a:endCxn id="4666"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4675" name="Google Shape;4675;p334"/>
          <p:cNvCxnSpPr>
            <a:stCxn id="4667" idx="6"/>
            <a:endCxn id="4668"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4676" name="Google Shape;4676;p334"/>
          <p:cNvCxnSpPr>
            <a:stCxn id="4667" idx="4"/>
            <a:endCxn id="4671"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4677" name="Google Shape;4677;p334"/>
          <p:cNvCxnSpPr>
            <a:stCxn id="4668" idx="4"/>
            <a:endCxn id="4671"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4678" name="Google Shape;4678;p334"/>
          <p:cNvCxnSpPr>
            <a:stCxn id="4670" idx="6"/>
            <a:endCxn id="4671"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4679" name="Google Shape;4679;p334"/>
          <p:cNvCxnSpPr>
            <a:stCxn id="4671" idx="3"/>
            <a:endCxn id="4670"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4680" name="Google Shape;4680;p334"/>
          <p:cNvCxnSpPr>
            <a:stCxn id="4669" idx="7"/>
            <a:endCxn id="4666"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4681" name="Google Shape;4681;p334"/>
          <p:cNvCxnSpPr>
            <a:stCxn id="4669" idx="5"/>
            <a:endCxn id="4670"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4682" name="Google Shape;4682;p334"/>
          <p:cNvSpPr/>
          <p:nvPr/>
        </p:nvSpPr>
        <p:spPr>
          <a:xfrm>
            <a:off x="48861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4683" name="Google Shape;4683;p334"/>
          <p:cNvCxnSpPr>
            <a:stCxn id="4666" idx="4"/>
            <a:endCxn id="4670"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4684" name="Google Shape;4684;p334"/>
          <p:cNvSpPr/>
          <p:nvPr/>
        </p:nvSpPr>
        <p:spPr>
          <a:xfrm>
            <a:off x="7302025" y="19745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685" name="Google Shape;4685;p334"/>
          <p:cNvSpPr/>
          <p:nvPr/>
        </p:nvSpPr>
        <p:spPr>
          <a:xfrm>
            <a:off x="7486850" y="23571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686" name="Google Shape;4686;p334"/>
          <p:cNvSpPr/>
          <p:nvPr/>
        </p:nvSpPr>
        <p:spPr>
          <a:xfrm>
            <a:off x="6888525" y="32188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4687" name="Google Shape;4687;p334"/>
          <p:cNvSpPr/>
          <p:nvPr/>
        </p:nvSpPr>
        <p:spPr>
          <a:xfrm>
            <a:off x="73344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688" name="Google Shape;4688;p334"/>
          <p:cNvSpPr/>
          <p:nvPr/>
        </p:nvSpPr>
        <p:spPr>
          <a:xfrm>
            <a:off x="7845650" y="30226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4689" name="Google Shape;4689;p334"/>
          <p:cNvSpPr/>
          <p:nvPr/>
        </p:nvSpPr>
        <p:spPr>
          <a:xfrm>
            <a:off x="6860550" y="23619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4690" name="Google Shape;4690;p334"/>
          <p:cNvCxnSpPr>
            <a:stCxn id="4682" idx="6"/>
            <a:endCxn id="4689" idx="3"/>
          </p:cNvCxnSpPr>
          <p:nvPr/>
        </p:nvCxnSpPr>
        <p:spPr>
          <a:xfrm flipH="1" rot="10800000">
            <a:off x="5244950" y="2603375"/>
            <a:ext cx="1668000" cy="354000"/>
          </a:xfrm>
          <a:prstGeom prst="straightConnector1">
            <a:avLst/>
          </a:prstGeom>
          <a:noFill/>
          <a:ln cap="flat" cmpd="sng" w="9525">
            <a:solidFill>
              <a:schemeClr val="dk2"/>
            </a:solidFill>
            <a:prstDash val="solid"/>
            <a:round/>
            <a:headEnd len="med" w="med" type="none"/>
            <a:tailEnd len="med" w="med" type="triangle"/>
          </a:ln>
        </p:spPr>
      </p:cxnSp>
      <p:cxnSp>
        <p:nvCxnSpPr>
          <p:cNvPr id="4691" name="Google Shape;4691;p334"/>
          <p:cNvCxnSpPr>
            <a:stCxn id="4682" idx="6"/>
            <a:endCxn id="4686" idx="2"/>
          </p:cNvCxnSpPr>
          <p:nvPr/>
        </p:nvCxnSpPr>
        <p:spPr>
          <a:xfrm>
            <a:off x="5244950" y="2957375"/>
            <a:ext cx="1643700" cy="402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5" name="Shape 4695"/>
        <p:cNvGrpSpPr/>
        <p:nvPr/>
      </p:nvGrpSpPr>
      <p:grpSpPr>
        <a:xfrm>
          <a:off x="0" y="0"/>
          <a:ext cx="0" cy="0"/>
          <a:chOff x="0" y="0"/>
          <a:chExt cx="0" cy="0"/>
        </a:xfrm>
      </p:grpSpPr>
      <p:sp>
        <p:nvSpPr>
          <p:cNvPr id="4696" name="Google Shape;4696;p335"/>
          <p:cNvSpPr txBox="1"/>
          <p:nvPr>
            <p:ph type="title"/>
          </p:nvPr>
        </p:nvSpPr>
        <p:spPr>
          <a:xfrm>
            <a:off x="398700" y="116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DFS (iterative stack)</a:t>
            </a:r>
            <a:endParaRPr/>
          </a:p>
        </p:txBody>
      </p:sp>
      <p:sp>
        <p:nvSpPr>
          <p:cNvPr id="4697" name="Google Shape;4697;p335"/>
          <p:cNvSpPr/>
          <p:nvPr/>
        </p:nvSpPr>
        <p:spPr>
          <a:xfrm>
            <a:off x="4273150" y="16201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335"/>
          <p:cNvSpPr/>
          <p:nvPr/>
        </p:nvSpPr>
        <p:spPr>
          <a:xfrm>
            <a:off x="6616250" y="15507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9" name="Google Shape;4699;p335"/>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4700" name="Google Shape;4700;p335"/>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4701" name="Google Shape;4701;p335"/>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sp>
        <p:nvSpPr>
          <p:cNvPr id="4702" name="Google Shape;4702;p335"/>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703" name="Google Shape;4703;p335"/>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4704" name="Google Shape;4704;p335"/>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705" name="Google Shape;4705;p335"/>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706" name="Google Shape;4706;p335"/>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4707" name="Google Shape;4707;p335"/>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708" name="Google Shape;4708;p335"/>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4709" name="Google Shape;4709;p335"/>
          <p:cNvCxnSpPr>
            <a:stCxn id="4702" idx="6"/>
            <a:endCxn id="4703"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4710" name="Google Shape;4710;p335"/>
          <p:cNvCxnSpPr>
            <a:stCxn id="4703" idx="3"/>
            <a:endCxn id="4702"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4711" name="Google Shape;4711;p335"/>
          <p:cNvCxnSpPr>
            <a:stCxn id="4703" idx="6"/>
            <a:endCxn id="4704"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4712" name="Google Shape;4712;p335"/>
          <p:cNvCxnSpPr>
            <a:stCxn id="4703" idx="4"/>
            <a:endCxn id="4707"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4713" name="Google Shape;4713;p335"/>
          <p:cNvCxnSpPr>
            <a:stCxn id="4704" idx="4"/>
            <a:endCxn id="4707"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4714" name="Google Shape;4714;p335"/>
          <p:cNvCxnSpPr>
            <a:stCxn id="4706" idx="6"/>
            <a:endCxn id="4707"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4715" name="Google Shape;4715;p335"/>
          <p:cNvCxnSpPr>
            <a:stCxn id="4707" idx="3"/>
            <a:endCxn id="4706"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4716" name="Google Shape;4716;p335"/>
          <p:cNvCxnSpPr>
            <a:stCxn id="4705" idx="7"/>
            <a:endCxn id="4702"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4717" name="Google Shape;4717;p335"/>
          <p:cNvCxnSpPr>
            <a:stCxn id="4705" idx="5"/>
            <a:endCxn id="4706"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4718" name="Google Shape;4718;p335"/>
          <p:cNvSpPr/>
          <p:nvPr/>
        </p:nvSpPr>
        <p:spPr>
          <a:xfrm>
            <a:off x="4500650" y="2854650"/>
            <a:ext cx="358800" cy="24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4719" name="Google Shape;4719;p335"/>
          <p:cNvCxnSpPr>
            <a:stCxn id="4702" idx="4"/>
            <a:endCxn id="4706"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4720" name="Google Shape;4720;p335"/>
          <p:cNvSpPr/>
          <p:nvPr/>
        </p:nvSpPr>
        <p:spPr>
          <a:xfrm>
            <a:off x="7302025" y="19745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721" name="Google Shape;4721;p335"/>
          <p:cNvSpPr/>
          <p:nvPr/>
        </p:nvSpPr>
        <p:spPr>
          <a:xfrm>
            <a:off x="7486850" y="23571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722" name="Google Shape;4722;p335"/>
          <p:cNvSpPr/>
          <p:nvPr/>
        </p:nvSpPr>
        <p:spPr>
          <a:xfrm>
            <a:off x="6888525" y="32188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4723" name="Google Shape;4723;p335"/>
          <p:cNvSpPr/>
          <p:nvPr/>
        </p:nvSpPr>
        <p:spPr>
          <a:xfrm>
            <a:off x="73344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724" name="Google Shape;4724;p335"/>
          <p:cNvSpPr/>
          <p:nvPr/>
        </p:nvSpPr>
        <p:spPr>
          <a:xfrm>
            <a:off x="7845650" y="30226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4725" name="Google Shape;4725;p335"/>
          <p:cNvSpPr/>
          <p:nvPr/>
        </p:nvSpPr>
        <p:spPr>
          <a:xfrm>
            <a:off x="5451250" y="25717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4726" name="Google Shape;4726;p335"/>
          <p:cNvCxnSpPr>
            <a:stCxn id="4718" idx="6"/>
            <a:endCxn id="4725" idx="3"/>
          </p:cNvCxnSpPr>
          <p:nvPr/>
        </p:nvCxnSpPr>
        <p:spPr>
          <a:xfrm flipH="1" rot="10800000">
            <a:off x="4859450" y="2813250"/>
            <a:ext cx="644400" cy="163500"/>
          </a:xfrm>
          <a:prstGeom prst="straightConnector1">
            <a:avLst/>
          </a:prstGeom>
          <a:noFill/>
          <a:ln cap="flat" cmpd="sng" w="9525">
            <a:solidFill>
              <a:schemeClr val="dk2"/>
            </a:solidFill>
            <a:prstDash val="solid"/>
            <a:round/>
            <a:headEnd len="med" w="med" type="none"/>
            <a:tailEnd len="med" w="med" type="triangle"/>
          </a:ln>
        </p:spPr>
      </p:cxnSp>
      <p:cxnSp>
        <p:nvCxnSpPr>
          <p:cNvPr id="4727" name="Google Shape;4727;p335"/>
          <p:cNvCxnSpPr>
            <a:stCxn id="4718" idx="6"/>
            <a:endCxn id="4722" idx="2"/>
          </p:cNvCxnSpPr>
          <p:nvPr/>
        </p:nvCxnSpPr>
        <p:spPr>
          <a:xfrm>
            <a:off x="4859450" y="2976750"/>
            <a:ext cx="2029200" cy="383400"/>
          </a:xfrm>
          <a:prstGeom prst="straightConnector1">
            <a:avLst/>
          </a:prstGeom>
          <a:noFill/>
          <a:ln cap="flat" cmpd="sng" w="9525">
            <a:solidFill>
              <a:schemeClr val="dk2"/>
            </a:solidFill>
            <a:prstDash val="solid"/>
            <a:round/>
            <a:headEnd len="med" w="med" type="none"/>
            <a:tailEnd len="med" w="med" type="triangle"/>
          </a:ln>
        </p:spPr>
      </p:cxnSp>
      <p:cxnSp>
        <p:nvCxnSpPr>
          <p:cNvPr id="4728" name="Google Shape;4728;p335"/>
          <p:cNvCxnSpPr>
            <a:stCxn id="4725" idx="6"/>
            <a:endCxn id="4721" idx="2"/>
          </p:cNvCxnSpPr>
          <p:nvPr/>
        </p:nvCxnSpPr>
        <p:spPr>
          <a:xfrm flipH="1" rot="10800000">
            <a:off x="5810050" y="2498700"/>
            <a:ext cx="1676700" cy="214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2" name="Shape 4732"/>
        <p:cNvGrpSpPr/>
        <p:nvPr/>
      </p:nvGrpSpPr>
      <p:grpSpPr>
        <a:xfrm>
          <a:off x="0" y="0"/>
          <a:ext cx="0" cy="0"/>
          <a:chOff x="0" y="0"/>
          <a:chExt cx="0" cy="0"/>
        </a:xfrm>
      </p:grpSpPr>
      <p:sp>
        <p:nvSpPr>
          <p:cNvPr id="4733" name="Google Shape;4733;p336"/>
          <p:cNvSpPr txBox="1"/>
          <p:nvPr>
            <p:ph type="title"/>
          </p:nvPr>
        </p:nvSpPr>
        <p:spPr>
          <a:xfrm>
            <a:off x="398700" y="116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DFS (iterative stack)</a:t>
            </a:r>
            <a:endParaRPr/>
          </a:p>
        </p:txBody>
      </p:sp>
      <p:sp>
        <p:nvSpPr>
          <p:cNvPr id="4734" name="Google Shape;4734;p336"/>
          <p:cNvSpPr/>
          <p:nvPr/>
        </p:nvSpPr>
        <p:spPr>
          <a:xfrm>
            <a:off x="4273150" y="166000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336"/>
          <p:cNvSpPr/>
          <p:nvPr/>
        </p:nvSpPr>
        <p:spPr>
          <a:xfrm>
            <a:off x="6616250" y="15507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6" name="Google Shape;4736;p336"/>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4737" name="Google Shape;4737;p336"/>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4738" name="Google Shape;4738;p336"/>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sp>
        <p:nvSpPr>
          <p:cNvPr id="4739" name="Google Shape;4739;p336"/>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740" name="Google Shape;4740;p336"/>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4741" name="Google Shape;4741;p336"/>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742" name="Google Shape;4742;p336"/>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743" name="Google Shape;4743;p336"/>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4744" name="Google Shape;4744;p336"/>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745" name="Google Shape;4745;p336"/>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4746" name="Google Shape;4746;p336"/>
          <p:cNvCxnSpPr>
            <a:stCxn id="4739" idx="6"/>
            <a:endCxn id="4740"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4747" name="Google Shape;4747;p336"/>
          <p:cNvCxnSpPr>
            <a:stCxn id="4740" idx="3"/>
            <a:endCxn id="4739"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4748" name="Google Shape;4748;p336"/>
          <p:cNvCxnSpPr>
            <a:stCxn id="4740" idx="6"/>
            <a:endCxn id="4741"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4749" name="Google Shape;4749;p336"/>
          <p:cNvCxnSpPr>
            <a:stCxn id="4740" idx="4"/>
            <a:endCxn id="4744"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4750" name="Google Shape;4750;p336"/>
          <p:cNvCxnSpPr>
            <a:stCxn id="4741" idx="4"/>
            <a:endCxn id="4744"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4751" name="Google Shape;4751;p336"/>
          <p:cNvCxnSpPr>
            <a:stCxn id="4743" idx="6"/>
            <a:endCxn id="4744"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4752" name="Google Shape;4752;p336"/>
          <p:cNvCxnSpPr>
            <a:stCxn id="4744" idx="3"/>
            <a:endCxn id="4743"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4753" name="Google Shape;4753;p336"/>
          <p:cNvCxnSpPr>
            <a:stCxn id="4742" idx="7"/>
            <a:endCxn id="4739"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4754" name="Google Shape;4754;p336"/>
          <p:cNvCxnSpPr>
            <a:stCxn id="4742" idx="5"/>
            <a:endCxn id="4743"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4755" name="Google Shape;4755;p336"/>
          <p:cNvSpPr/>
          <p:nvPr/>
        </p:nvSpPr>
        <p:spPr>
          <a:xfrm>
            <a:off x="4348250" y="3007050"/>
            <a:ext cx="358800" cy="24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4756" name="Google Shape;4756;p336"/>
          <p:cNvCxnSpPr>
            <a:stCxn id="4739" idx="4"/>
            <a:endCxn id="4743"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4757" name="Google Shape;4757;p336"/>
          <p:cNvSpPr/>
          <p:nvPr/>
        </p:nvSpPr>
        <p:spPr>
          <a:xfrm>
            <a:off x="7302025" y="19745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758" name="Google Shape;4758;p336"/>
          <p:cNvSpPr/>
          <p:nvPr/>
        </p:nvSpPr>
        <p:spPr>
          <a:xfrm>
            <a:off x="5581850" y="25857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759" name="Google Shape;4759;p336"/>
          <p:cNvSpPr/>
          <p:nvPr/>
        </p:nvSpPr>
        <p:spPr>
          <a:xfrm>
            <a:off x="6888525" y="32188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4760" name="Google Shape;4760;p336"/>
          <p:cNvSpPr/>
          <p:nvPr/>
        </p:nvSpPr>
        <p:spPr>
          <a:xfrm>
            <a:off x="73344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761" name="Google Shape;4761;p336"/>
          <p:cNvSpPr/>
          <p:nvPr/>
        </p:nvSpPr>
        <p:spPr>
          <a:xfrm>
            <a:off x="7845650" y="30226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4762" name="Google Shape;4762;p336"/>
          <p:cNvSpPr/>
          <p:nvPr/>
        </p:nvSpPr>
        <p:spPr>
          <a:xfrm>
            <a:off x="4924900" y="2724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4763" name="Google Shape;4763;p336"/>
          <p:cNvCxnSpPr>
            <a:stCxn id="4755" idx="6"/>
            <a:endCxn id="4762" idx="3"/>
          </p:cNvCxnSpPr>
          <p:nvPr/>
        </p:nvCxnSpPr>
        <p:spPr>
          <a:xfrm flipH="1" rot="10800000">
            <a:off x="4707050" y="2965650"/>
            <a:ext cx="270300" cy="163500"/>
          </a:xfrm>
          <a:prstGeom prst="straightConnector1">
            <a:avLst/>
          </a:prstGeom>
          <a:noFill/>
          <a:ln cap="flat" cmpd="sng" w="9525">
            <a:solidFill>
              <a:schemeClr val="dk2"/>
            </a:solidFill>
            <a:prstDash val="solid"/>
            <a:round/>
            <a:headEnd len="med" w="med" type="none"/>
            <a:tailEnd len="med" w="med" type="triangle"/>
          </a:ln>
        </p:spPr>
      </p:cxnSp>
      <p:cxnSp>
        <p:nvCxnSpPr>
          <p:cNvPr id="4764" name="Google Shape;4764;p336"/>
          <p:cNvCxnSpPr>
            <a:stCxn id="4755" idx="6"/>
            <a:endCxn id="4759" idx="2"/>
          </p:cNvCxnSpPr>
          <p:nvPr/>
        </p:nvCxnSpPr>
        <p:spPr>
          <a:xfrm>
            <a:off x="4707050" y="3129150"/>
            <a:ext cx="2181600" cy="231000"/>
          </a:xfrm>
          <a:prstGeom prst="straightConnector1">
            <a:avLst/>
          </a:prstGeom>
          <a:noFill/>
          <a:ln cap="flat" cmpd="sng" w="9525">
            <a:solidFill>
              <a:schemeClr val="dk2"/>
            </a:solidFill>
            <a:prstDash val="solid"/>
            <a:round/>
            <a:headEnd len="med" w="med" type="none"/>
            <a:tailEnd len="med" w="med" type="triangle"/>
          </a:ln>
        </p:spPr>
      </p:cxnSp>
      <p:cxnSp>
        <p:nvCxnSpPr>
          <p:cNvPr id="4765" name="Google Shape;4765;p336"/>
          <p:cNvCxnSpPr>
            <a:stCxn id="4762" idx="6"/>
            <a:endCxn id="4758" idx="2"/>
          </p:cNvCxnSpPr>
          <p:nvPr/>
        </p:nvCxnSpPr>
        <p:spPr>
          <a:xfrm flipH="1" rot="10800000">
            <a:off x="5283700" y="2727300"/>
            <a:ext cx="298200" cy="138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9" name="Shape 4769"/>
        <p:cNvGrpSpPr/>
        <p:nvPr/>
      </p:nvGrpSpPr>
      <p:grpSpPr>
        <a:xfrm>
          <a:off x="0" y="0"/>
          <a:ext cx="0" cy="0"/>
          <a:chOff x="0" y="0"/>
          <a:chExt cx="0" cy="0"/>
        </a:xfrm>
      </p:grpSpPr>
      <p:sp>
        <p:nvSpPr>
          <p:cNvPr id="4770" name="Google Shape;4770;p337"/>
          <p:cNvSpPr txBox="1"/>
          <p:nvPr>
            <p:ph type="title"/>
          </p:nvPr>
        </p:nvSpPr>
        <p:spPr>
          <a:xfrm>
            <a:off x="398700" y="116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DFS (iterative stack)</a:t>
            </a:r>
            <a:endParaRPr/>
          </a:p>
        </p:txBody>
      </p:sp>
      <p:sp>
        <p:nvSpPr>
          <p:cNvPr id="4771" name="Google Shape;4771;p337"/>
          <p:cNvSpPr/>
          <p:nvPr/>
        </p:nvSpPr>
        <p:spPr>
          <a:xfrm>
            <a:off x="4273150" y="166000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337"/>
          <p:cNvSpPr/>
          <p:nvPr/>
        </p:nvSpPr>
        <p:spPr>
          <a:xfrm>
            <a:off x="6616250" y="15507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3" name="Google Shape;4773;p337"/>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4774" name="Google Shape;4774;p337"/>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4775" name="Google Shape;4775;p337"/>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sp>
        <p:nvSpPr>
          <p:cNvPr id="4776" name="Google Shape;4776;p337"/>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777" name="Google Shape;4777;p337"/>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4778" name="Google Shape;4778;p337"/>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779" name="Google Shape;4779;p337"/>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780" name="Google Shape;4780;p337"/>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4781" name="Google Shape;4781;p337"/>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782" name="Google Shape;4782;p337"/>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4783" name="Google Shape;4783;p337"/>
          <p:cNvCxnSpPr>
            <a:stCxn id="4776" idx="6"/>
            <a:endCxn id="4777"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4784" name="Google Shape;4784;p337"/>
          <p:cNvCxnSpPr>
            <a:stCxn id="4777" idx="3"/>
            <a:endCxn id="4776"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4785" name="Google Shape;4785;p337"/>
          <p:cNvCxnSpPr>
            <a:stCxn id="4777" idx="6"/>
            <a:endCxn id="4778"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4786" name="Google Shape;4786;p337"/>
          <p:cNvCxnSpPr>
            <a:stCxn id="4777" idx="4"/>
            <a:endCxn id="4781"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4787" name="Google Shape;4787;p337"/>
          <p:cNvCxnSpPr>
            <a:stCxn id="4778" idx="4"/>
            <a:endCxn id="4781"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4788" name="Google Shape;4788;p337"/>
          <p:cNvCxnSpPr>
            <a:stCxn id="4780" idx="6"/>
            <a:endCxn id="4781"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4789" name="Google Shape;4789;p337"/>
          <p:cNvCxnSpPr>
            <a:stCxn id="4781" idx="3"/>
            <a:endCxn id="4780"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4790" name="Google Shape;4790;p337"/>
          <p:cNvCxnSpPr>
            <a:stCxn id="4779" idx="7"/>
            <a:endCxn id="4776"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4791" name="Google Shape;4791;p337"/>
          <p:cNvCxnSpPr>
            <a:stCxn id="4779" idx="5"/>
            <a:endCxn id="4780"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4792" name="Google Shape;4792;p337"/>
          <p:cNvSpPr/>
          <p:nvPr/>
        </p:nvSpPr>
        <p:spPr>
          <a:xfrm>
            <a:off x="4348250" y="3007050"/>
            <a:ext cx="358800" cy="24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4793" name="Google Shape;4793;p337"/>
          <p:cNvCxnSpPr>
            <a:stCxn id="4776" idx="4"/>
            <a:endCxn id="4780"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4794" name="Google Shape;4794;p337"/>
          <p:cNvSpPr/>
          <p:nvPr/>
        </p:nvSpPr>
        <p:spPr>
          <a:xfrm>
            <a:off x="7302025" y="19745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795" name="Google Shape;4795;p337"/>
          <p:cNvSpPr/>
          <p:nvPr/>
        </p:nvSpPr>
        <p:spPr>
          <a:xfrm>
            <a:off x="5581850" y="25857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796" name="Google Shape;4796;p337"/>
          <p:cNvSpPr/>
          <p:nvPr/>
        </p:nvSpPr>
        <p:spPr>
          <a:xfrm>
            <a:off x="4983525" y="32188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4797" name="Google Shape;4797;p337"/>
          <p:cNvSpPr/>
          <p:nvPr/>
        </p:nvSpPr>
        <p:spPr>
          <a:xfrm>
            <a:off x="73344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798" name="Google Shape;4798;p337"/>
          <p:cNvSpPr/>
          <p:nvPr/>
        </p:nvSpPr>
        <p:spPr>
          <a:xfrm>
            <a:off x="7845650" y="30226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4799" name="Google Shape;4799;p337"/>
          <p:cNvSpPr/>
          <p:nvPr/>
        </p:nvSpPr>
        <p:spPr>
          <a:xfrm>
            <a:off x="4924900" y="2724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4800" name="Google Shape;4800;p337"/>
          <p:cNvCxnSpPr>
            <a:stCxn id="4792" idx="6"/>
            <a:endCxn id="4799" idx="3"/>
          </p:cNvCxnSpPr>
          <p:nvPr/>
        </p:nvCxnSpPr>
        <p:spPr>
          <a:xfrm flipH="1" rot="10800000">
            <a:off x="4707050" y="2965650"/>
            <a:ext cx="270300" cy="163500"/>
          </a:xfrm>
          <a:prstGeom prst="straightConnector1">
            <a:avLst/>
          </a:prstGeom>
          <a:noFill/>
          <a:ln cap="flat" cmpd="sng" w="9525">
            <a:solidFill>
              <a:schemeClr val="dk2"/>
            </a:solidFill>
            <a:prstDash val="solid"/>
            <a:round/>
            <a:headEnd len="med" w="med" type="none"/>
            <a:tailEnd len="med" w="med" type="triangle"/>
          </a:ln>
        </p:spPr>
      </p:cxnSp>
      <p:cxnSp>
        <p:nvCxnSpPr>
          <p:cNvPr id="4801" name="Google Shape;4801;p337"/>
          <p:cNvCxnSpPr>
            <a:stCxn id="4792" idx="6"/>
            <a:endCxn id="4796" idx="2"/>
          </p:cNvCxnSpPr>
          <p:nvPr/>
        </p:nvCxnSpPr>
        <p:spPr>
          <a:xfrm>
            <a:off x="4707050" y="3129150"/>
            <a:ext cx="276600" cy="231000"/>
          </a:xfrm>
          <a:prstGeom prst="straightConnector1">
            <a:avLst/>
          </a:prstGeom>
          <a:noFill/>
          <a:ln cap="flat" cmpd="sng" w="9525">
            <a:solidFill>
              <a:schemeClr val="dk2"/>
            </a:solidFill>
            <a:prstDash val="solid"/>
            <a:round/>
            <a:headEnd len="med" w="med" type="none"/>
            <a:tailEnd len="med" w="med" type="triangle"/>
          </a:ln>
        </p:spPr>
      </p:cxnSp>
      <p:cxnSp>
        <p:nvCxnSpPr>
          <p:cNvPr id="4802" name="Google Shape;4802;p337"/>
          <p:cNvCxnSpPr>
            <a:stCxn id="4799" idx="6"/>
            <a:endCxn id="4795" idx="2"/>
          </p:cNvCxnSpPr>
          <p:nvPr/>
        </p:nvCxnSpPr>
        <p:spPr>
          <a:xfrm flipH="1" rot="10800000">
            <a:off x="5283700" y="2727300"/>
            <a:ext cx="298200" cy="138300"/>
          </a:xfrm>
          <a:prstGeom prst="straightConnector1">
            <a:avLst/>
          </a:prstGeom>
          <a:noFill/>
          <a:ln cap="flat" cmpd="sng" w="9525">
            <a:solidFill>
              <a:schemeClr val="dk2"/>
            </a:solidFill>
            <a:prstDash val="solid"/>
            <a:round/>
            <a:headEnd len="med" w="med" type="none"/>
            <a:tailEnd len="med" w="med" type="triangle"/>
          </a:ln>
        </p:spPr>
      </p:cxnSp>
      <p:cxnSp>
        <p:nvCxnSpPr>
          <p:cNvPr id="4803" name="Google Shape;4803;p337"/>
          <p:cNvCxnSpPr>
            <a:stCxn id="4796" idx="6"/>
            <a:endCxn id="4794" idx="3"/>
          </p:cNvCxnSpPr>
          <p:nvPr/>
        </p:nvCxnSpPr>
        <p:spPr>
          <a:xfrm flipH="1" rot="10800000">
            <a:off x="5342325" y="2216075"/>
            <a:ext cx="2012100" cy="1144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7" name="Shape 4807"/>
        <p:cNvGrpSpPr/>
        <p:nvPr/>
      </p:nvGrpSpPr>
      <p:grpSpPr>
        <a:xfrm>
          <a:off x="0" y="0"/>
          <a:ext cx="0" cy="0"/>
          <a:chOff x="0" y="0"/>
          <a:chExt cx="0" cy="0"/>
        </a:xfrm>
      </p:grpSpPr>
      <p:sp>
        <p:nvSpPr>
          <p:cNvPr id="4808" name="Google Shape;4808;p338"/>
          <p:cNvSpPr txBox="1"/>
          <p:nvPr>
            <p:ph type="title"/>
          </p:nvPr>
        </p:nvSpPr>
        <p:spPr>
          <a:xfrm>
            <a:off x="398700" y="116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DFS (iterative stack)</a:t>
            </a:r>
            <a:endParaRPr/>
          </a:p>
        </p:txBody>
      </p:sp>
      <p:sp>
        <p:nvSpPr>
          <p:cNvPr id="4809" name="Google Shape;4809;p338"/>
          <p:cNvSpPr/>
          <p:nvPr/>
        </p:nvSpPr>
        <p:spPr>
          <a:xfrm>
            <a:off x="4273150" y="166000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338"/>
          <p:cNvSpPr/>
          <p:nvPr/>
        </p:nvSpPr>
        <p:spPr>
          <a:xfrm>
            <a:off x="6616250" y="15507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1" name="Google Shape;4811;p338"/>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4812" name="Google Shape;4812;p338"/>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4813" name="Google Shape;4813;p338"/>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sp>
        <p:nvSpPr>
          <p:cNvPr id="4814" name="Google Shape;4814;p338"/>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815" name="Google Shape;4815;p338"/>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4816" name="Google Shape;4816;p338"/>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817" name="Google Shape;4817;p338"/>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818" name="Google Shape;4818;p338"/>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4819" name="Google Shape;4819;p338"/>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820" name="Google Shape;4820;p338"/>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4821" name="Google Shape;4821;p338"/>
          <p:cNvCxnSpPr>
            <a:stCxn id="4814" idx="6"/>
            <a:endCxn id="4815"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4822" name="Google Shape;4822;p338"/>
          <p:cNvCxnSpPr>
            <a:stCxn id="4815" idx="3"/>
            <a:endCxn id="4814"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4823" name="Google Shape;4823;p338"/>
          <p:cNvCxnSpPr>
            <a:stCxn id="4815" idx="6"/>
            <a:endCxn id="4816"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4824" name="Google Shape;4824;p338"/>
          <p:cNvCxnSpPr>
            <a:stCxn id="4815" idx="4"/>
            <a:endCxn id="4819"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4825" name="Google Shape;4825;p338"/>
          <p:cNvCxnSpPr>
            <a:stCxn id="4816" idx="4"/>
            <a:endCxn id="4819"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4826" name="Google Shape;4826;p338"/>
          <p:cNvCxnSpPr>
            <a:stCxn id="4818" idx="6"/>
            <a:endCxn id="4819"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4827" name="Google Shape;4827;p338"/>
          <p:cNvCxnSpPr>
            <a:stCxn id="4819" idx="3"/>
            <a:endCxn id="4818"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4828" name="Google Shape;4828;p338"/>
          <p:cNvCxnSpPr>
            <a:stCxn id="4817" idx="7"/>
            <a:endCxn id="4814"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4829" name="Google Shape;4829;p338"/>
          <p:cNvCxnSpPr>
            <a:stCxn id="4817" idx="5"/>
            <a:endCxn id="4818"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4830" name="Google Shape;4830;p338"/>
          <p:cNvSpPr/>
          <p:nvPr/>
        </p:nvSpPr>
        <p:spPr>
          <a:xfrm>
            <a:off x="4348250" y="3007050"/>
            <a:ext cx="358800" cy="24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4831" name="Google Shape;4831;p338"/>
          <p:cNvCxnSpPr>
            <a:stCxn id="4814" idx="4"/>
            <a:endCxn id="4818"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4832" name="Google Shape;4832;p338"/>
          <p:cNvSpPr/>
          <p:nvPr/>
        </p:nvSpPr>
        <p:spPr>
          <a:xfrm>
            <a:off x="5473225" y="34985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833" name="Google Shape;4833;p338"/>
          <p:cNvSpPr/>
          <p:nvPr/>
        </p:nvSpPr>
        <p:spPr>
          <a:xfrm>
            <a:off x="5581850" y="25857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834" name="Google Shape;4834;p338"/>
          <p:cNvSpPr/>
          <p:nvPr/>
        </p:nvSpPr>
        <p:spPr>
          <a:xfrm>
            <a:off x="4983525" y="32188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4835" name="Google Shape;4835;p338"/>
          <p:cNvSpPr/>
          <p:nvPr/>
        </p:nvSpPr>
        <p:spPr>
          <a:xfrm>
            <a:off x="73344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836" name="Google Shape;4836;p338"/>
          <p:cNvSpPr/>
          <p:nvPr/>
        </p:nvSpPr>
        <p:spPr>
          <a:xfrm>
            <a:off x="7845650" y="30226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4837" name="Google Shape;4837;p338"/>
          <p:cNvSpPr/>
          <p:nvPr/>
        </p:nvSpPr>
        <p:spPr>
          <a:xfrm>
            <a:off x="4924900" y="2724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4838" name="Google Shape;4838;p338"/>
          <p:cNvCxnSpPr>
            <a:stCxn id="4830" idx="6"/>
            <a:endCxn id="4837" idx="3"/>
          </p:cNvCxnSpPr>
          <p:nvPr/>
        </p:nvCxnSpPr>
        <p:spPr>
          <a:xfrm flipH="1" rot="10800000">
            <a:off x="4707050" y="2965650"/>
            <a:ext cx="270300" cy="163500"/>
          </a:xfrm>
          <a:prstGeom prst="straightConnector1">
            <a:avLst/>
          </a:prstGeom>
          <a:noFill/>
          <a:ln cap="flat" cmpd="sng" w="9525">
            <a:solidFill>
              <a:schemeClr val="dk2"/>
            </a:solidFill>
            <a:prstDash val="solid"/>
            <a:round/>
            <a:headEnd len="med" w="med" type="none"/>
            <a:tailEnd len="med" w="med" type="triangle"/>
          </a:ln>
        </p:spPr>
      </p:cxnSp>
      <p:cxnSp>
        <p:nvCxnSpPr>
          <p:cNvPr id="4839" name="Google Shape;4839;p338"/>
          <p:cNvCxnSpPr>
            <a:stCxn id="4830" idx="6"/>
            <a:endCxn id="4834" idx="2"/>
          </p:cNvCxnSpPr>
          <p:nvPr/>
        </p:nvCxnSpPr>
        <p:spPr>
          <a:xfrm>
            <a:off x="4707050" y="3129150"/>
            <a:ext cx="276600" cy="231000"/>
          </a:xfrm>
          <a:prstGeom prst="straightConnector1">
            <a:avLst/>
          </a:prstGeom>
          <a:noFill/>
          <a:ln cap="flat" cmpd="sng" w="9525">
            <a:solidFill>
              <a:schemeClr val="dk2"/>
            </a:solidFill>
            <a:prstDash val="solid"/>
            <a:round/>
            <a:headEnd len="med" w="med" type="none"/>
            <a:tailEnd len="med" w="med" type="triangle"/>
          </a:ln>
        </p:spPr>
      </p:cxnSp>
      <p:cxnSp>
        <p:nvCxnSpPr>
          <p:cNvPr id="4840" name="Google Shape;4840;p338"/>
          <p:cNvCxnSpPr>
            <a:stCxn id="4837" idx="6"/>
            <a:endCxn id="4833" idx="2"/>
          </p:cNvCxnSpPr>
          <p:nvPr/>
        </p:nvCxnSpPr>
        <p:spPr>
          <a:xfrm flipH="1" rot="10800000">
            <a:off x="5283700" y="2727300"/>
            <a:ext cx="298200" cy="138300"/>
          </a:xfrm>
          <a:prstGeom prst="straightConnector1">
            <a:avLst/>
          </a:prstGeom>
          <a:noFill/>
          <a:ln cap="flat" cmpd="sng" w="9525">
            <a:solidFill>
              <a:schemeClr val="dk2"/>
            </a:solidFill>
            <a:prstDash val="solid"/>
            <a:round/>
            <a:headEnd len="med" w="med" type="none"/>
            <a:tailEnd len="med" w="med" type="triangle"/>
          </a:ln>
        </p:spPr>
      </p:cxnSp>
      <p:cxnSp>
        <p:nvCxnSpPr>
          <p:cNvPr id="4841" name="Google Shape;4841;p338"/>
          <p:cNvCxnSpPr>
            <a:stCxn id="4834" idx="5"/>
            <a:endCxn id="4832" idx="2"/>
          </p:cNvCxnSpPr>
          <p:nvPr/>
        </p:nvCxnSpPr>
        <p:spPr>
          <a:xfrm>
            <a:off x="5289780" y="3460295"/>
            <a:ext cx="183300" cy="179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5" name="Shape 4845"/>
        <p:cNvGrpSpPr/>
        <p:nvPr/>
      </p:nvGrpSpPr>
      <p:grpSpPr>
        <a:xfrm>
          <a:off x="0" y="0"/>
          <a:ext cx="0" cy="0"/>
          <a:chOff x="0" y="0"/>
          <a:chExt cx="0" cy="0"/>
        </a:xfrm>
      </p:grpSpPr>
      <p:sp>
        <p:nvSpPr>
          <p:cNvPr id="4846" name="Google Shape;4846;p339"/>
          <p:cNvSpPr txBox="1"/>
          <p:nvPr>
            <p:ph idx="4294967295" type="body"/>
          </p:nvPr>
        </p:nvSpPr>
        <p:spPr>
          <a:xfrm>
            <a:off x="181200" y="195700"/>
            <a:ext cx="8520600" cy="39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class Graph {</a:t>
            </a:r>
            <a:endParaRPr sz="1400"/>
          </a:p>
          <a:p>
            <a:pPr indent="0" lvl="0" marL="0" rtl="0" algn="l">
              <a:spcBef>
                <a:spcPts val="1600"/>
              </a:spcBef>
              <a:spcAft>
                <a:spcPts val="0"/>
              </a:spcAft>
              <a:buNone/>
            </a:pPr>
            <a:r>
              <a:rPr lang="en" sz="1400"/>
              <a:t>  void DFS(int source) {</a:t>
            </a:r>
            <a:br>
              <a:rPr lang="en" sz="1400"/>
            </a:br>
            <a:r>
              <a:rPr lang="en" sz="1400"/>
              <a:t>       visited[source] = 1 //visited and captured mean the same thing in recursive DFS</a:t>
            </a:r>
            <a:br>
              <a:rPr lang="en" sz="1400"/>
            </a:br>
            <a:r>
              <a:rPr lang="en" sz="1400"/>
              <a:t>       for w in adjList[source]:</a:t>
            </a:r>
            <a:br>
              <a:rPr lang="en" sz="1400"/>
            </a:br>
            <a:r>
              <a:rPr lang="en" sz="1400"/>
              <a:t>	   if visited[w] == 0:</a:t>
            </a:r>
            <a:br>
              <a:rPr lang="en" sz="1400"/>
            </a:br>
            <a:r>
              <a:rPr lang="en" sz="1400"/>
              <a:t>                   DFS(w)</a:t>
            </a:r>
            <a:br>
              <a:rPr lang="en" sz="1400"/>
            </a:br>
            <a:r>
              <a:rPr lang="en" sz="1400"/>
              <a:t>}</a:t>
            </a:r>
            <a:endParaRPr sz="1400"/>
          </a:p>
          <a:p>
            <a:pPr indent="0" lvl="0" marL="0" rtl="0" algn="l">
              <a:spcBef>
                <a:spcPts val="1600"/>
              </a:spcBef>
              <a:spcAft>
                <a:spcPts val="1600"/>
              </a:spcAft>
              <a:buNone/>
            </a:pPr>
            <a:r>
              <a:rPr lang="en" sz="1400"/>
              <a:t>}</a:t>
            </a:r>
            <a:endParaRPr sz="1400"/>
          </a:p>
        </p:txBody>
      </p:sp>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0" name="Shape 4850"/>
        <p:cNvGrpSpPr/>
        <p:nvPr/>
      </p:nvGrpSpPr>
      <p:grpSpPr>
        <a:xfrm>
          <a:off x="0" y="0"/>
          <a:ext cx="0" cy="0"/>
          <a:chOff x="0" y="0"/>
          <a:chExt cx="0" cy="0"/>
        </a:xfrm>
      </p:grpSpPr>
      <p:sp>
        <p:nvSpPr>
          <p:cNvPr id="4851" name="Google Shape;4851;p340"/>
          <p:cNvSpPr txBox="1"/>
          <p:nvPr>
            <p:ph type="title"/>
          </p:nvPr>
        </p:nvSpPr>
        <p:spPr>
          <a:xfrm>
            <a:off x="398700" y="116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DFS (recursive)</a:t>
            </a:r>
            <a:endParaRPr/>
          </a:p>
        </p:txBody>
      </p:sp>
      <p:sp>
        <p:nvSpPr>
          <p:cNvPr id="4852" name="Google Shape;4852;p340"/>
          <p:cNvSpPr/>
          <p:nvPr/>
        </p:nvSpPr>
        <p:spPr>
          <a:xfrm>
            <a:off x="4273150" y="16201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340"/>
          <p:cNvSpPr/>
          <p:nvPr/>
        </p:nvSpPr>
        <p:spPr>
          <a:xfrm>
            <a:off x="6616250" y="15507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54" name="Google Shape;4854;p340"/>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4855" name="Google Shape;4855;p340"/>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4856" name="Google Shape;4856;p340"/>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sp>
        <p:nvSpPr>
          <p:cNvPr id="4857" name="Google Shape;4857;p340"/>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858" name="Google Shape;4858;p340"/>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4859" name="Google Shape;4859;p340"/>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860" name="Google Shape;4860;p340"/>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861" name="Google Shape;4861;p340"/>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4862" name="Google Shape;4862;p340"/>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863" name="Google Shape;4863;p340"/>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4864" name="Google Shape;4864;p340"/>
          <p:cNvCxnSpPr>
            <a:stCxn id="4857" idx="6"/>
            <a:endCxn id="4858"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4865" name="Google Shape;4865;p340"/>
          <p:cNvCxnSpPr>
            <a:stCxn id="4858" idx="3"/>
            <a:endCxn id="4857"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4866" name="Google Shape;4866;p340"/>
          <p:cNvCxnSpPr>
            <a:stCxn id="4858" idx="6"/>
            <a:endCxn id="4859"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4867" name="Google Shape;4867;p340"/>
          <p:cNvCxnSpPr>
            <a:stCxn id="4858" idx="4"/>
            <a:endCxn id="4862"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4868" name="Google Shape;4868;p340"/>
          <p:cNvCxnSpPr>
            <a:stCxn id="4859" idx="4"/>
            <a:endCxn id="4862"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4869" name="Google Shape;4869;p340"/>
          <p:cNvCxnSpPr>
            <a:stCxn id="4861" idx="6"/>
            <a:endCxn id="4862"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4870" name="Google Shape;4870;p340"/>
          <p:cNvCxnSpPr>
            <a:stCxn id="4862" idx="3"/>
            <a:endCxn id="4861"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4871" name="Google Shape;4871;p340"/>
          <p:cNvCxnSpPr>
            <a:stCxn id="4860" idx="7"/>
            <a:endCxn id="4857"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4872" name="Google Shape;4872;p340"/>
          <p:cNvCxnSpPr>
            <a:stCxn id="4860" idx="5"/>
            <a:endCxn id="4861"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4873" name="Google Shape;4873;p340"/>
          <p:cNvSpPr/>
          <p:nvPr/>
        </p:nvSpPr>
        <p:spPr>
          <a:xfrm>
            <a:off x="43527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4874" name="Google Shape;4874;p340"/>
          <p:cNvCxnSpPr>
            <a:stCxn id="4857" idx="4"/>
            <a:endCxn id="4861"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4875" name="Google Shape;4875;p340"/>
          <p:cNvSpPr/>
          <p:nvPr/>
        </p:nvSpPr>
        <p:spPr>
          <a:xfrm>
            <a:off x="7302025" y="19745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876" name="Google Shape;4876;p340"/>
          <p:cNvSpPr/>
          <p:nvPr/>
        </p:nvSpPr>
        <p:spPr>
          <a:xfrm>
            <a:off x="7486850" y="23571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877" name="Google Shape;4877;p340"/>
          <p:cNvSpPr/>
          <p:nvPr/>
        </p:nvSpPr>
        <p:spPr>
          <a:xfrm>
            <a:off x="6888525" y="32188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4878" name="Google Shape;4878;p340"/>
          <p:cNvSpPr/>
          <p:nvPr/>
        </p:nvSpPr>
        <p:spPr>
          <a:xfrm>
            <a:off x="73344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879" name="Google Shape;4879;p340"/>
          <p:cNvSpPr/>
          <p:nvPr/>
        </p:nvSpPr>
        <p:spPr>
          <a:xfrm>
            <a:off x="7845650" y="30226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4880" name="Google Shape;4880;p340"/>
          <p:cNvSpPr/>
          <p:nvPr/>
        </p:nvSpPr>
        <p:spPr>
          <a:xfrm>
            <a:off x="6860550" y="23619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4881" name="Google Shape;4881;p340"/>
          <p:cNvCxnSpPr>
            <a:stCxn id="4873" idx="6"/>
            <a:endCxn id="4880" idx="2"/>
          </p:cNvCxnSpPr>
          <p:nvPr/>
        </p:nvCxnSpPr>
        <p:spPr>
          <a:xfrm flipH="1" rot="10800000">
            <a:off x="4711550" y="2503475"/>
            <a:ext cx="2148900" cy="530100"/>
          </a:xfrm>
          <a:prstGeom prst="straightConnector1">
            <a:avLst/>
          </a:prstGeom>
          <a:noFill/>
          <a:ln cap="flat" cmpd="sng" w="9525">
            <a:solidFill>
              <a:schemeClr val="dk2"/>
            </a:solidFill>
            <a:prstDash val="solid"/>
            <a:round/>
            <a:headEnd len="med" w="med" type="none"/>
            <a:tailEnd len="med" w="med" type="triangle"/>
          </a:ln>
        </p:spPr>
      </p:cxnSp>
      <p:cxnSp>
        <p:nvCxnSpPr>
          <p:cNvPr id="4882" name="Google Shape;4882;p340"/>
          <p:cNvCxnSpPr>
            <a:endCxn id="4877" idx="2"/>
          </p:cNvCxnSpPr>
          <p:nvPr/>
        </p:nvCxnSpPr>
        <p:spPr>
          <a:xfrm>
            <a:off x="4711425" y="3033575"/>
            <a:ext cx="2177100" cy="326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6" name="Shape 4886"/>
        <p:cNvGrpSpPr/>
        <p:nvPr/>
      </p:nvGrpSpPr>
      <p:grpSpPr>
        <a:xfrm>
          <a:off x="0" y="0"/>
          <a:ext cx="0" cy="0"/>
          <a:chOff x="0" y="0"/>
          <a:chExt cx="0" cy="0"/>
        </a:xfrm>
      </p:grpSpPr>
      <p:sp>
        <p:nvSpPr>
          <p:cNvPr id="4887" name="Google Shape;4887;p341"/>
          <p:cNvSpPr txBox="1"/>
          <p:nvPr>
            <p:ph type="title"/>
          </p:nvPr>
        </p:nvSpPr>
        <p:spPr>
          <a:xfrm>
            <a:off x="398700" y="116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DFS (recursive)</a:t>
            </a:r>
            <a:endParaRPr/>
          </a:p>
        </p:txBody>
      </p:sp>
      <p:sp>
        <p:nvSpPr>
          <p:cNvPr id="4888" name="Google Shape;4888;p341"/>
          <p:cNvSpPr/>
          <p:nvPr/>
        </p:nvSpPr>
        <p:spPr>
          <a:xfrm>
            <a:off x="4273150" y="16201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341"/>
          <p:cNvSpPr/>
          <p:nvPr/>
        </p:nvSpPr>
        <p:spPr>
          <a:xfrm>
            <a:off x="6616250" y="15507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90" name="Google Shape;4890;p341"/>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4891" name="Google Shape;4891;p341"/>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4892" name="Google Shape;4892;p341"/>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sp>
        <p:nvSpPr>
          <p:cNvPr id="4893" name="Google Shape;4893;p341"/>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894" name="Google Shape;4894;p341"/>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4895" name="Google Shape;4895;p341"/>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896" name="Google Shape;4896;p341"/>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897" name="Google Shape;4897;p341"/>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4898" name="Google Shape;4898;p341"/>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899" name="Google Shape;4899;p341"/>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4900" name="Google Shape;4900;p341"/>
          <p:cNvCxnSpPr>
            <a:stCxn id="4893" idx="6"/>
            <a:endCxn id="4894"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4901" name="Google Shape;4901;p341"/>
          <p:cNvCxnSpPr>
            <a:stCxn id="4894" idx="3"/>
            <a:endCxn id="4893"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4902" name="Google Shape;4902;p341"/>
          <p:cNvCxnSpPr>
            <a:stCxn id="4894" idx="6"/>
            <a:endCxn id="4895"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4903" name="Google Shape;4903;p341"/>
          <p:cNvCxnSpPr>
            <a:stCxn id="4894" idx="4"/>
            <a:endCxn id="4898"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4904" name="Google Shape;4904;p341"/>
          <p:cNvCxnSpPr>
            <a:stCxn id="4895" idx="4"/>
            <a:endCxn id="4898"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4905" name="Google Shape;4905;p341"/>
          <p:cNvCxnSpPr>
            <a:stCxn id="4897" idx="6"/>
            <a:endCxn id="4898"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4906" name="Google Shape;4906;p341"/>
          <p:cNvCxnSpPr>
            <a:stCxn id="4898" idx="3"/>
            <a:endCxn id="4897"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4907" name="Google Shape;4907;p341"/>
          <p:cNvCxnSpPr>
            <a:stCxn id="4896" idx="7"/>
            <a:endCxn id="4893"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4908" name="Google Shape;4908;p341"/>
          <p:cNvCxnSpPr>
            <a:stCxn id="4896" idx="5"/>
            <a:endCxn id="4897"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4909" name="Google Shape;4909;p341"/>
          <p:cNvSpPr/>
          <p:nvPr/>
        </p:nvSpPr>
        <p:spPr>
          <a:xfrm>
            <a:off x="43527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4910" name="Google Shape;4910;p341"/>
          <p:cNvCxnSpPr>
            <a:stCxn id="4893" idx="4"/>
            <a:endCxn id="4897"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4911" name="Google Shape;4911;p341"/>
          <p:cNvSpPr/>
          <p:nvPr/>
        </p:nvSpPr>
        <p:spPr>
          <a:xfrm>
            <a:off x="7302025" y="19745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912" name="Google Shape;4912;p341"/>
          <p:cNvSpPr/>
          <p:nvPr/>
        </p:nvSpPr>
        <p:spPr>
          <a:xfrm>
            <a:off x="7486850" y="23571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913" name="Google Shape;4913;p341"/>
          <p:cNvSpPr/>
          <p:nvPr/>
        </p:nvSpPr>
        <p:spPr>
          <a:xfrm>
            <a:off x="4831125" y="32188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4914" name="Google Shape;4914;p341"/>
          <p:cNvSpPr/>
          <p:nvPr/>
        </p:nvSpPr>
        <p:spPr>
          <a:xfrm>
            <a:off x="73344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915" name="Google Shape;4915;p341"/>
          <p:cNvSpPr/>
          <p:nvPr/>
        </p:nvSpPr>
        <p:spPr>
          <a:xfrm>
            <a:off x="7845650" y="30226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4916" name="Google Shape;4916;p341"/>
          <p:cNvSpPr/>
          <p:nvPr/>
        </p:nvSpPr>
        <p:spPr>
          <a:xfrm>
            <a:off x="6860550" y="23619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4917" name="Google Shape;4917;p341"/>
          <p:cNvCxnSpPr>
            <a:stCxn id="4909" idx="6"/>
            <a:endCxn id="4916" idx="2"/>
          </p:cNvCxnSpPr>
          <p:nvPr/>
        </p:nvCxnSpPr>
        <p:spPr>
          <a:xfrm flipH="1" rot="10800000">
            <a:off x="4711550" y="2503475"/>
            <a:ext cx="2148900" cy="530100"/>
          </a:xfrm>
          <a:prstGeom prst="straightConnector1">
            <a:avLst/>
          </a:prstGeom>
          <a:noFill/>
          <a:ln cap="flat" cmpd="sng" w="9525">
            <a:solidFill>
              <a:schemeClr val="dk2"/>
            </a:solidFill>
            <a:prstDash val="solid"/>
            <a:round/>
            <a:headEnd len="med" w="med" type="none"/>
            <a:tailEnd len="med" w="med" type="triangle"/>
          </a:ln>
        </p:spPr>
      </p:cxnSp>
      <p:cxnSp>
        <p:nvCxnSpPr>
          <p:cNvPr id="4918" name="Google Shape;4918;p341"/>
          <p:cNvCxnSpPr>
            <a:stCxn id="4909" idx="5"/>
            <a:endCxn id="4913" idx="1"/>
          </p:cNvCxnSpPr>
          <p:nvPr/>
        </p:nvCxnSpPr>
        <p:spPr>
          <a:xfrm>
            <a:off x="4659005" y="3133595"/>
            <a:ext cx="224700" cy="126600"/>
          </a:xfrm>
          <a:prstGeom prst="straightConnector1">
            <a:avLst/>
          </a:prstGeom>
          <a:noFill/>
          <a:ln cap="flat" cmpd="sng" w="9525">
            <a:solidFill>
              <a:schemeClr val="dk2"/>
            </a:solidFill>
            <a:prstDash val="solid"/>
            <a:round/>
            <a:headEnd len="med" w="med" type="none"/>
            <a:tailEnd len="med" w="med" type="triangle"/>
          </a:ln>
        </p:spPr>
      </p:cxnSp>
      <p:sp>
        <p:nvSpPr>
          <p:cNvPr id="4919" name="Google Shape;4919;p341"/>
          <p:cNvSpPr/>
          <p:nvPr/>
        </p:nvSpPr>
        <p:spPr>
          <a:xfrm>
            <a:off x="5191275" y="2125875"/>
            <a:ext cx="2125875" cy="1226150"/>
          </a:xfrm>
          <a:custGeom>
            <a:rect b="b" l="l" r="r" t="t"/>
            <a:pathLst>
              <a:path extrusionOk="0" h="49046" w="85035">
                <a:moveTo>
                  <a:pt x="0" y="49046"/>
                </a:moveTo>
                <a:cubicBezTo>
                  <a:pt x="2707" y="43260"/>
                  <a:pt x="2071" y="22506"/>
                  <a:pt x="16243" y="14332"/>
                </a:cubicBezTo>
                <a:cubicBezTo>
                  <a:pt x="30416" y="6158"/>
                  <a:pt x="73570" y="2389"/>
                  <a:pt x="85035" y="0"/>
                </a:cubicBezTo>
              </a:path>
            </a:pathLst>
          </a:custGeom>
          <a:noFill/>
          <a:ln cap="flat" cmpd="sng" w="9525">
            <a:solidFill>
              <a:schemeClr val="dk2"/>
            </a:solidFill>
            <a:prstDash val="solid"/>
            <a:round/>
            <a:headEnd len="med" w="med" type="none"/>
            <a:tailEnd len="med" w="med" type="triangle"/>
          </a:ln>
        </p:spPr>
      </p:sp>
      <p:cxnSp>
        <p:nvCxnSpPr>
          <p:cNvPr id="4920" name="Google Shape;4920;p341"/>
          <p:cNvCxnSpPr>
            <a:endCxn id="4912" idx="3"/>
          </p:cNvCxnSpPr>
          <p:nvPr/>
        </p:nvCxnSpPr>
        <p:spPr>
          <a:xfrm flipH="1" rot="10800000">
            <a:off x="5189795" y="2598583"/>
            <a:ext cx="2349600" cy="761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5"/>
          <p:cNvSpPr txBox="1"/>
          <p:nvPr>
            <p:ph type="title"/>
          </p:nvPr>
        </p:nvSpPr>
        <p:spPr>
          <a:xfrm>
            <a:off x="311700" y="880500"/>
            <a:ext cx="8539800" cy="288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Observation: Every time we enter a vertex, we exit it along some unused edge. </a:t>
            </a:r>
            <a:endParaRPr/>
          </a:p>
        </p:txBody>
      </p:sp>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4" name="Shape 4924"/>
        <p:cNvGrpSpPr/>
        <p:nvPr/>
      </p:nvGrpSpPr>
      <p:grpSpPr>
        <a:xfrm>
          <a:off x="0" y="0"/>
          <a:ext cx="0" cy="0"/>
          <a:chOff x="0" y="0"/>
          <a:chExt cx="0" cy="0"/>
        </a:xfrm>
      </p:grpSpPr>
      <p:sp>
        <p:nvSpPr>
          <p:cNvPr id="4925" name="Google Shape;4925;p342"/>
          <p:cNvSpPr txBox="1"/>
          <p:nvPr>
            <p:ph type="title"/>
          </p:nvPr>
        </p:nvSpPr>
        <p:spPr>
          <a:xfrm>
            <a:off x="398700" y="116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DFS (recursive)</a:t>
            </a:r>
            <a:endParaRPr/>
          </a:p>
        </p:txBody>
      </p:sp>
      <p:sp>
        <p:nvSpPr>
          <p:cNvPr id="4926" name="Google Shape;4926;p342"/>
          <p:cNvSpPr/>
          <p:nvPr/>
        </p:nvSpPr>
        <p:spPr>
          <a:xfrm>
            <a:off x="4273150" y="16201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342"/>
          <p:cNvSpPr/>
          <p:nvPr/>
        </p:nvSpPr>
        <p:spPr>
          <a:xfrm>
            <a:off x="6616250" y="15507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28" name="Google Shape;4928;p342"/>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4929" name="Google Shape;4929;p342"/>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4930" name="Google Shape;4930;p342"/>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sp>
        <p:nvSpPr>
          <p:cNvPr id="4931" name="Google Shape;4931;p342"/>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932" name="Google Shape;4932;p342"/>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4933" name="Google Shape;4933;p342"/>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934" name="Google Shape;4934;p342"/>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935" name="Google Shape;4935;p342"/>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4936" name="Google Shape;4936;p342"/>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937" name="Google Shape;4937;p342"/>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4938" name="Google Shape;4938;p342"/>
          <p:cNvCxnSpPr>
            <a:stCxn id="4931" idx="6"/>
            <a:endCxn id="4932"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4939" name="Google Shape;4939;p342"/>
          <p:cNvCxnSpPr>
            <a:stCxn id="4932" idx="3"/>
            <a:endCxn id="4931"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4940" name="Google Shape;4940;p342"/>
          <p:cNvCxnSpPr>
            <a:stCxn id="4932" idx="6"/>
            <a:endCxn id="4933"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4941" name="Google Shape;4941;p342"/>
          <p:cNvCxnSpPr>
            <a:stCxn id="4932" idx="4"/>
            <a:endCxn id="4936"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4942" name="Google Shape;4942;p342"/>
          <p:cNvCxnSpPr>
            <a:stCxn id="4933" idx="4"/>
            <a:endCxn id="4936"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4943" name="Google Shape;4943;p342"/>
          <p:cNvCxnSpPr>
            <a:stCxn id="4935" idx="6"/>
            <a:endCxn id="4936"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4944" name="Google Shape;4944;p342"/>
          <p:cNvCxnSpPr>
            <a:stCxn id="4936" idx="3"/>
            <a:endCxn id="4935"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4945" name="Google Shape;4945;p342"/>
          <p:cNvCxnSpPr>
            <a:stCxn id="4934" idx="7"/>
            <a:endCxn id="4931"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4946" name="Google Shape;4946;p342"/>
          <p:cNvCxnSpPr>
            <a:stCxn id="4934" idx="5"/>
            <a:endCxn id="4935"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4947" name="Google Shape;4947;p342"/>
          <p:cNvSpPr/>
          <p:nvPr/>
        </p:nvSpPr>
        <p:spPr>
          <a:xfrm>
            <a:off x="43527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4948" name="Google Shape;4948;p342"/>
          <p:cNvCxnSpPr>
            <a:stCxn id="4931" idx="4"/>
            <a:endCxn id="4935"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4949" name="Google Shape;4949;p342"/>
          <p:cNvSpPr/>
          <p:nvPr/>
        </p:nvSpPr>
        <p:spPr>
          <a:xfrm>
            <a:off x="5320825" y="34223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950" name="Google Shape;4950;p342"/>
          <p:cNvSpPr/>
          <p:nvPr/>
        </p:nvSpPr>
        <p:spPr>
          <a:xfrm>
            <a:off x="7486850" y="23571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951" name="Google Shape;4951;p342"/>
          <p:cNvSpPr/>
          <p:nvPr/>
        </p:nvSpPr>
        <p:spPr>
          <a:xfrm>
            <a:off x="4831125" y="32188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4952" name="Google Shape;4952;p342"/>
          <p:cNvSpPr/>
          <p:nvPr/>
        </p:nvSpPr>
        <p:spPr>
          <a:xfrm>
            <a:off x="73344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953" name="Google Shape;4953;p342"/>
          <p:cNvSpPr/>
          <p:nvPr/>
        </p:nvSpPr>
        <p:spPr>
          <a:xfrm>
            <a:off x="7845650" y="30226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4954" name="Google Shape;4954;p342"/>
          <p:cNvSpPr/>
          <p:nvPr/>
        </p:nvSpPr>
        <p:spPr>
          <a:xfrm>
            <a:off x="6860550" y="23619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4955" name="Google Shape;4955;p342"/>
          <p:cNvCxnSpPr>
            <a:stCxn id="4947" idx="6"/>
            <a:endCxn id="4954" idx="2"/>
          </p:cNvCxnSpPr>
          <p:nvPr/>
        </p:nvCxnSpPr>
        <p:spPr>
          <a:xfrm flipH="1" rot="10800000">
            <a:off x="4711550" y="2503475"/>
            <a:ext cx="2148900" cy="530100"/>
          </a:xfrm>
          <a:prstGeom prst="straightConnector1">
            <a:avLst/>
          </a:prstGeom>
          <a:noFill/>
          <a:ln cap="flat" cmpd="sng" w="9525">
            <a:solidFill>
              <a:schemeClr val="dk2"/>
            </a:solidFill>
            <a:prstDash val="solid"/>
            <a:round/>
            <a:headEnd len="med" w="med" type="none"/>
            <a:tailEnd len="med" w="med" type="triangle"/>
          </a:ln>
        </p:spPr>
      </p:cxnSp>
      <p:cxnSp>
        <p:nvCxnSpPr>
          <p:cNvPr id="4956" name="Google Shape;4956;p342"/>
          <p:cNvCxnSpPr>
            <a:stCxn id="4947" idx="5"/>
            <a:endCxn id="4951" idx="1"/>
          </p:cNvCxnSpPr>
          <p:nvPr/>
        </p:nvCxnSpPr>
        <p:spPr>
          <a:xfrm>
            <a:off x="4659005" y="3133595"/>
            <a:ext cx="224700" cy="126600"/>
          </a:xfrm>
          <a:prstGeom prst="straightConnector1">
            <a:avLst/>
          </a:prstGeom>
          <a:noFill/>
          <a:ln cap="flat" cmpd="sng" w="9525">
            <a:solidFill>
              <a:schemeClr val="dk2"/>
            </a:solidFill>
            <a:prstDash val="solid"/>
            <a:round/>
            <a:headEnd len="med" w="med" type="none"/>
            <a:tailEnd len="med" w="med" type="triangle"/>
          </a:ln>
        </p:spPr>
      </p:cxnSp>
      <p:cxnSp>
        <p:nvCxnSpPr>
          <p:cNvPr id="4957" name="Google Shape;4957;p342"/>
          <p:cNvCxnSpPr>
            <a:endCxn id="4950" idx="3"/>
          </p:cNvCxnSpPr>
          <p:nvPr/>
        </p:nvCxnSpPr>
        <p:spPr>
          <a:xfrm flipH="1" rot="10800000">
            <a:off x="5189795" y="2598583"/>
            <a:ext cx="2349600" cy="761700"/>
          </a:xfrm>
          <a:prstGeom prst="straightConnector1">
            <a:avLst/>
          </a:prstGeom>
          <a:noFill/>
          <a:ln cap="flat" cmpd="sng" w="9525">
            <a:solidFill>
              <a:schemeClr val="dk2"/>
            </a:solidFill>
            <a:prstDash val="solid"/>
            <a:round/>
            <a:headEnd len="med" w="med" type="none"/>
            <a:tailEnd len="med" w="med" type="triangle"/>
          </a:ln>
        </p:spPr>
      </p:cxnSp>
      <p:cxnSp>
        <p:nvCxnSpPr>
          <p:cNvPr id="4958" name="Google Shape;4958;p342"/>
          <p:cNvCxnSpPr>
            <a:stCxn id="4951" idx="5"/>
            <a:endCxn id="4949" idx="2"/>
          </p:cNvCxnSpPr>
          <p:nvPr/>
        </p:nvCxnSpPr>
        <p:spPr>
          <a:xfrm>
            <a:off x="5137380" y="3460295"/>
            <a:ext cx="183300" cy="103500"/>
          </a:xfrm>
          <a:prstGeom prst="straightConnector1">
            <a:avLst/>
          </a:prstGeom>
          <a:noFill/>
          <a:ln cap="flat" cmpd="sng" w="9525">
            <a:solidFill>
              <a:schemeClr val="dk2"/>
            </a:solidFill>
            <a:prstDash val="solid"/>
            <a:round/>
            <a:headEnd len="med" w="med" type="none"/>
            <a:tailEnd len="med" w="med" type="triangle"/>
          </a:ln>
        </p:spPr>
      </p:cxnSp>
      <p:cxnSp>
        <p:nvCxnSpPr>
          <p:cNvPr id="4959" name="Google Shape;4959;p342"/>
          <p:cNvCxnSpPr>
            <a:stCxn id="4949" idx="6"/>
            <a:endCxn id="4950" idx="3"/>
          </p:cNvCxnSpPr>
          <p:nvPr/>
        </p:nvCxnSpPr>
        <p:spPr>
          <a:xfrm flipH="1" rot="10800000">
            <a:off x="5679625" y="2598650"/>
            <a:ext cx="1859700" cy="965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3" name="Shape 4963"/>
        <p:cNvGrpSpPr/>
        <p:nvPr/>
      </p:nvGrpSpPr>
      <p:grpSpPr>
        <a:xfrm>
          <a:off x="0" y="0"/>
          <a:ext cx="0" cy="0"/>
          <a:chOff x="0" y="0"/>
          <a:chExt cx="0" cy="0"/>
        </a:xfrm>
      </p:grpSpPr>
      <p:sp>
        <p:nvSpPr>
          <p:cNvPr id="4964" name="Google Shape;4964;p343"/>
          <p:cNvSpPr txBox="1"/>
          <p:nvPr>
            <p:ph type="title"/>
          </p:nvPr>
        </p:nvSpPr>
        <p:spPr>
          <a:xfrm>
            <a:off x="398700" y="116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DFS (recursive)</a:t>
            </a:r>
            <a:endParaRPr/>
          </a:p>
        </p:txBody>
      </p:sp>
      <p:sp>
        <p:nvSpPr>
          <p:cNvPr id="4965" name="Google Shape;4965;p343"/>
          <p:cNvSpPr/>
          <p:nvPr/>
        </p:nvSpPr>
        <p:spPr>
          <a:xfrm>
            <a:off x="4273150" y="15110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343"/>
          <p:cNvSpPr/>
          <p:nvPr/>
        </p:nvSpPr>
        <p:spPr>
          <a:xfrm>
            <a:off x="6616250" y="15507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67" name="Google Shape;4967;p343"/>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4968" name="Google Shape;4968;p343"/>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4969" name="Google Shape;4969;p343"/>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sp>
        <p:nvSpPr>
          <p:cNvPr id="4970" name="Google Shape;4970;p343"/>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971" name="Google Shape;4971;p343"/>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4972" name="Google Shape;4972;p343"/>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973" name="Google Shape;4973;p343"/>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974" name="Google Shape;4974;p343"/>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4975" name="Google Shape;4975;p343"/>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976" name="Google Shape;4976;p343"/>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4977" name="Google Shape;4977;p343"/>
          <p:cNvCxnSpPr>
            <a:stCxn id="4970" idx="6"/>
            <a:endCxn id="4971"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4978" name="Google Shape;4978;p343"/>
          <p:cNvCxnSpPr>
            <a:stCxn id="4971" idx="3"/>
            <a:endCxn id="4970"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4979" name="Google Shape;4979;p343"/>
          <p:cNvCxnSpPr>
            <a:stCxn id="4971" idx="6"/>
            <a:endCxn id="4972"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4980" name="Google Shape;4980;p343"/>
          <p:cNvCxnSpPr>
            <a:stCxn id="4971" idx="4"/>
            <a:endCxn id="4975"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4981" name="Google Shape;4981;p343"/>
          <p:cNvCxnSpPr>
            <a:stCxn id="4972" idx="4"/>
            <a:endCxn id="4975"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4982" name="Google Shape;4982;p343"/>
          <p:cNvCxnSpPr>
            <a:stCxn id="4974" idx="6"/>
            <a:endCxn id="4975"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4983" name="Google Shape;4983;p343"/>
          <p:cNvCxnSpPr>
            <a:stCxn id="4975" idx="3"/>
            <a:endCxn id="4974"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4984" name="Google Shape;4984;p343"/>
          <p:cNvCxnSpPr>
            <a:stCxn id="4973" idx="7"/>
            <a:endCxn id="4970"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4985" name="Google Shape;4985;p343"/>
          <p:cNvCxnSpPr>
            <a:stCxn id="4973" idx="5"/>
            <a:endCxn id="4974"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4986" name="Google Shape;4986;p343"/>
          <p:cNvSpPr/>
          <p:nvPr/>
        </p:nvSpPr>
        <p:spPr>
          <a:xfrm>
            <a:off x="4352750" y="2587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4987" name="Google Shape;4987;p343"/>
          <p:cNvCxnSpPr>
            <a:stCxn id="4970" idx="4"/>
            <a:endCxn id="4974"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4988" name="Google Shape;4988;p343"/>
          <p:cNvSpPr/>
          <p:nvPr/>
        </p:nvSpPr>
        <p:spPr>
          <a:xfrm>
            <a:off x="5092225" y="31937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989" name="Google Shape;4989;p343"/>
          <p:cNvSpPr/>
          <p:nvPr/>
        </p:nvSpPr>
        <p:spPr>
          <a:xfrm>
            <a:off x="5429450" y="35001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990" name="Google Shape;4990;p343"/>
          <p:cNvSpPr/>
          <p:nvPr/>
        </p:nvSpPr>
        <p:spPr>
          <a:xfrm>
            <a:off x="4678725" y="29140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4991" name="Google Shape;4991;p343"/>
          <p:cNvSpPr/>
          <p:nvPr/>
        </p:nvSpPr>
        <p:spPr>
          <a:xfrm>
            <a:off x="73344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992" name="Google Shape;4992;p343"/>
          <p:cNvSpPr/>
          <p:nvPr/>
        </p:nvSpPr>
        <p:spPr>
          <a:xfrm>
            <a:off x="7845650" y="30226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4993" name="Google Shape;4993;p343"/>
          <p:cNvSpPr/>
          <p:nvPr/>
        </p:nvSpPr>
        <p:spPr>
          <a:xfrm>
            <a:off x="6860550" y="23619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4994" name="Google Shape;4994;p343"/>
          <p:cNvCxnSpPr>
            <a:stCxn id="4986" idx="6"/>
            <a:endCxn id="4993" idx="2"/>
          </p:cNvCxnSpPr>
          <p:nvPr/>
        </p:nvCxnSpPr>
        <p:spPr>
          <a:xfrm flipH="1" rot="10800000">
            <a:off x="4711550" y="2503475"/>
            <a:ext cx="2148900" cy="225300"/>
          </a:xfrm>
          <a:prstGeom prst="straightConnector1">
            <a:avLst/>
          </a:prstGeom>
          <a:noFill/>
          <a:ln cap="flat" cmpd="sng" w="9525">
            <a:solidFill>
              <a:schemeClr val="dk2"/>
            </a:solidFill>
            <a:prstDash val="solid"/>
            <a:round/>
            <a:headEnd len="med" w="med" type="none"/>
            <a:tailEnd len="med" w="med" type="triangle"/>
          </a:ln>
        </p:spPr>
      </p:cxnSp>
      <p:cxnSp>
        <p:nvCxnSpPr>
          <p:cNvPr id="4995" name="Google Shape;4995;p343"/>
          <p:cNvCxnSpPr>
            <a:stCxn id="4986" idx="5"/>
            <a:endCxn id="4990" idx="1"/>
          </p:cNvCxnSpPr>
          <p:nvPr/>
        </p:nvCxnSpPr>
        <p:spPr>
          <a:xfrm>
            <a:off x="4659005" y="2828795"/>
            <a:ext cx="72300" cy="126600"/>
          </a:xfrm>
          <a:prstGeom prst="straightConnector1">
            <a:avLst/>
          </a:prstGeom>
          <a:noFill/>
          <a:ln cap="flat" cmpd="sng" w="9525">
            <a:solidFill>
              <a:schemeClr val="dk2"/>
            </a:solidFill>
            <a:prstDash val="solid"/>
            <a:round/>
            <a:headEnd len="med" w="med" type="none"/>
            <a:tailEnd len="med" w="med" type="triangle"/>
          </a:ln>
        </p:spPr>
      </p:cxnSp>
      <p:cxnSp>
        <p:nvCxnSpPr>
          <p:cNvPr id="4996" name="Google Shape;4996;p343"/>
          <p:cNvCxnSpPr>
            <a:stCxn id="4990" idx="5"/>
            <a:endCxn id="4988" idx="2"/>
          </p:cNvCxnSpPr>
          <p:nvPr/>
        </p:nvCxnSpPr>
        <p:spPr>
          <a:xfrm>
            <a:off x="4984980" y="3155495"/>
            <a:ext cx="107100" cy="179700"/>
          </a:xfrm>
          <a:prstGeom prst="straightConnector1">
            <a:avLst/>
          </a:prstGeom>
          <a:noFill/>
          <a:ln cap="flat" cmpd="sng" w="9525">
            <a:solidFill>
              <a:schemeClr val="dk2"/>
            </a:solidFill>
            <a:prstDash val="solid"/>
            <a:round/>
            <a:headEnd len="med" w="med" type="none"/>
            <a:tailEnd len="med" w="med" type="triangle"/>
          </a:ln>
        </p:spPr>
      </p:cxnSp>
      <p:cxnSp>
        <p:nvCxnSpPr>
          <p:cNvPr id="4997" name="Google Shape;4997;p343"/>
          <p:cNvCxnSpPr>
            <a:endCxn id="4989" idx="1"/>
          </p:cNvCxnSpPr>
          <p:nvPr/>
        </p:nvCxnSpPr>
        <p:spPr>
          <a:xfrm>
            <a:off x="5398595" y="3435042"/>
            <a:ext cx="83400" cy="106500"/>
          </a:xfrm>
          <a:prstGeom prst="straightConnector1">
            <a:avLst/>
          </a:prstGeom>
          <a:noFill/>
          <a:ln cap="flat" cmpd="sng" w="9525">
            <a:solidFill>
              <a:schemeClr val="dk2"/>
            </a:solidFill>
            <a:prstDash val="solid"/>
            <a:round/>
            <a:headEnd len="med" w="med" type="none"/>
            <a:tailEnd len="med" w="med" type="triangle"/>
          </a:ln>
        </p:spPr>
      </p:cxnSp>
      <p:cxnSp>
        <p:nvCxnSpPr>
          <p:cNvPr id="4998" name="Google Shape;4998;p343"/>
          <p:cNvCxnSpPr>
            <a:stCxn id="4989" idx="6"/>
            <a:endCxn id="4993" idx="3"/>
          </p:cNvCxnSpPr>
          <p:nvPr/>
        </p:nvCxnSpPr>
        <p:spPr>
          <a:xfrm flipH="1" rot="10800000">
            <a:off x="5788250" y="2603563"/>
            <a:ext cx="1124700" cy="1038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2" name="Shape 5002"/>
        <p:cNvGrpSpPr/>
        <p:nvPr/>
      </p:nvGrpSpPr>
      <p:grpSpPr>
        <a:xfrm>
          <a:off x="0" y="0"/>
          <a:ext cx="0" cy="0"/>
          <a:chOff x="0" y="0"/>
          <a:chExt cx="0" cy="0"/>
        </a:xfrm>
      </p:grpSpPr>
      <p:sp>
        <p:nvSpPr>
          <p:cNvPr id="5003" name="Google Shape;5003;p344"/>
          <p:cNvSpPr txBox="1"/>
          <p:nvPr>
            <p:ph type="title"/>
          </p:nvPr>
        </p:nvSpPr>
        <p:spPr>
          <a:xfrm>
            <a:off x="398700" y="116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DFS (recursive)</a:t>
            </a:r>
            <a:endParaRPr/>
          </a:p>
        </p:txBody>
      </p:sp>
      <p:sp>
        <p:nvSpPr>
          <p:cNvPr id="5004" name="Google Shape;5004;p344"/>
          <p:cNvSpPr/>
          <p:nvPr/>
        </p:nvSpPr>
        <p:spPr>
          <a:xfrm>
            <a:off x="4273150" y="15110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344"/>
          <p:cNvSpPr/>
          <p:nvPr/>
        </p:nvSpPr>
        <p:spPr>
          <a:xfrm>
            <a:off x="6616250" y="15507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06" name="Google Shape;5006;p344"/>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5007" name="Google Shape;5007;p344"/>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5008" name="Google Shape;5008;p344"/>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sp>
        <p:nvSpPr>
          <p:cNvPr id="5009" name="Google Shape;5009;p344"/>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5010" name="Google Shape;5010;p344"/>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5011" name="Google Shape;5011;p344"/>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5012" name="Google Shape;5012;p344"/>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5013" name="Google Shape;5013;p344"/>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5014" name="Google Shape;5014;p344"/>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5015" name="Google Shape;5015;p344"/>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5016" name="Google Shape;5016;p344"/>
          <p:cNvCxnSpPr>
            <a:stCxn id="5009" idx="6"/>
            <a:endCxn id="5010"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5017" name="Google Shape;5017;p344"/>
          <p:cNvCxnSpPr>
            <a:stCxn id="5010" idx="3"/>
            <a:endCxn id="5009"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5018" name="Google Shape;5018;p344"/>
          <p:cNvCxnSpPr>
            <a:stCxn id="5010" idx="6"/>
            <a:endCxn id="5011"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5019" name="Google Shape;5019;p344"/>
          <p:cNvCxnSpPr>
            <a:stCxn id="5010" idx="4"/>
            <a:endCxn id="5014"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5020" name="Google Shape;5020;p344"/>
          <p:cNvCxnSpPr>
            <a:stCxn id="5011" idx="4"/>
            <a:endCxn id="5014"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5021" name="Google Shape;5021;p344"/>
          <p:cNvCxnSpPr>
            <a:stCxn id="5013" idx="6"/>
            <a:endCxn id="5014"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5022" name="Google Shape;5022;p344"/>
          <p:cNvCxnSpPr>
            <a:stCxn id="5014" idx="3"/>
            <a:endCxn id="5013"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5023" name="Google Shape;5023;p344"/>
          <p:cNvCxnSpPr>
            <a:stCxn id="5012" idx="7"/>
            <a:endCxn id="5009"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5024" name="Google Shape;5024;p344"/>
          <p:cNvCxnSpPr>
            <a:stCxn id="5012" idx="5"/>
            <a:endCxn id="5013"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5025" name="Google Shape;5025;p344"/>
          <p:cNvSpPr/>
          <p:nvPr/>
        </p:nvSpPr>
        <p:spPr>
          <a:xfrm>
            <a:off x="4352750" y="2282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5026" name="Google Shape;5026;p344"/>
          <p:cNvCxnSpPr>
            <a:stCxn id="5009" idx="4"/>
            <a:endCxn id="5013"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5027" name="Google Shape;5027;p344"/>
          <p:cNvSpPr/>
          <p:nvPr/>
        </p:nvSpPr>
        <p:spPr>
          <a:xfrm>
            <a:off x="5092225" y="28889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5028" name="Google Shape;5028;p344"/>
          <p:cNvSpPr/>
          <p:nvPr/>
        </p:nvSpPr>
        <p:spPr>
          <a:xfrm>
            <a:off x="5277050" y="31953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5029" name="Google Shape;5029;p344"/>
          <p:cNvSpPr/>
          <p:nvPr/>
        </p:nvSpPr>
        <p:spPr>
          <a:xfrm>
            <a:off x="4678725" y="26092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5030" name="Google Shape;5030;p344"/>
          <p:cNvSpPr/>
          <p:nvPr/>
        </p:nvSpPr>
        <p:spPr>
          <a:xfrm>
            <a:off x="73344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5031" name="Google Shape;5031;p344"/>
          <p:cNvSpPr/>
          <p:nvPr/>
        </p:nvSpPr>
        <p:spPr>
          <a:xfrm>
            <a:off x="7845650" y="30226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5032" name="Google Shape;5032;p344"/>
          <p:cNvSpPr/>
          <p:nvPr/>
        </p:nvSpPr>
        <p:spPr>
          <a:xfrm>
            <a:off x="5565150" y="34287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5033" name="Google Shape;5033;p344"/>
          <p:cNvCxnSpPr>
            <a:stCxn id="5025" idx="5"/>
            <a:endCxn id="5029" idx="1"/>
          </p:cNvCxnSpPr>
          <p:nvPr/>
        </p:nvCxnSpPr>
        <p:spPr>
          <a:xfrm>
            <a:off x="4659005" y="2523995"/>
            <a:ext cx="72300" cy="126600"/>
          </a:xfrm>
          <a:prstGeom prst="straightConnector1">
            <a:avLst/>
          </a:prstGeom>
          <a:noFill/>
          <a:ln cap="flat" cmpd="sng" w="9525">
            <a:solidFill>
              <a:schemeClr val="dk2"/>
            </a:solidFill>
            <a:prstDash val="solid"/>
            <a:round/>
            <a:headEnd len="med" w="med" type="none"/>
            <a:tailEnd len="med" w="med" type="triangle"/>
          </a:ln>
        </p:spPr>
      </p:cxnSp>
      <p:cxnSp>
        <p:nvCxnSpPr>
          <p:cNvPr id="5034" name="Google Shape;5034;p344"/>
          <p:cNvCxnSpPr>
            <a:stCxn id="5029" idx="5"/>
            <a:endCxn id="5027" idx="2"/>
          </p:cNvCxnSpPr>
          <p:nvPr/>
        </p:nvCxnSpPr>
        <p:spPr>
          <a:xfrm>
            <a:off x="4984980" y="2850695"/>
            <a:ext cx="107100" cy="179700"/>
          </a:xfrm>
          <a:prstGeom prst="straightConnector1">
            <a:avLst/>
          </a:prstGeom>
          <a:noFill/>
          <a:ln cap="flat" cmpd="sng" w="9525">
            <a:solidFill>
              <a:schemeClr val="dk2"/>
            </a:solidFill>
            <a:prstDash val="solid"/>
            <a:round/>
            <a:headEnd len="med" w="med" type="none"/>
            <a:tailEnd len="med" w="med" type="triangle"/>
          </a:ln>
        </p:spPr>
      </p:cxnSp>
      <p:cxnSp>
        <p:nvCxnSpPr>
          <p:cNvPr id="5035" name="Google Shape;5035;p344"/>
          <p:cNvCxnSpPr/>
          <p:nvPr/>
        </p:nvCxnSpPr>
        <p:spPr>
          <a:xfrm>
            <a:off x="5246195" y="3130242"/>
            <a:ext cx="83400" cy="106500"/>
          </a:xfrm>
          <a:prstGeom prst="straightConnector1">
            <a:avLst/>
          </a:prstGeom>
          <a:noFill/>
          <a:ln cap="flat" cmpd="sng" w="9525">
            <a:solidFill>
              <a:schemeClr val="dk2"/>
            </a:solidFill>
            <a:prstDash val="solid"/>
            <a:round/>
            <a:headEnd len="med" w="med" type="none"/>
            <a:tailEnd len="med" w="med" type="triangle"/>
          </a:ln>
        </p:spPr>
      </p:cxnSp>
      <p:cxnSp>
        <p:nvCxnSpPr>
          <p:cNvPr id="5036" name="Google Shape;5036;p344"/>
          <p:cNvCxnSpPr>
            <a:endCxn id="5032" idx="3"/>
          </p:cNvCxnSpPr>
          <p:nvPr/>
        </p:nvCxnSpPr>
        <p:spPr>
          <a:xfrm>
            <a:off x="5456595" y="3478220"/>
            <a:ext cx="161100" cy="192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0" name="Shape 5040"/>
        <p:cNvGrpSpPr/>
        <p:nvPr/>
      </p:nvGrpSpPr>
      <p:grpSpPr>
        <a:xfrm>
          <a:off x="0" y="0"/>
          <a:ext cx="0" cy="0"/>
          <a:chOff x="0" y="0"/>
          <a:chExt cx="0" cy="0"/>
        </a:xfrm>
      </p:grpSpPr>
      <p:sp>
        <p:nvSpPr>
          <p:cNvPr id="5041" name="Google Shape;5041;p34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Given n nodes labeled from 0 to n - 1 and a list of undirected edges (each edge is a pair of nodes), write a function to find the number of connected components in an undirected graph.</a:t>
            </a:r>
            <a:endParaRPr/>
          </a:p>
        </p:txBody>
      </p:sp>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5" name="Shape 5045"/>
        <p:cNvGrpSpPr/>
        <p:nvPr/>
      </p:nvGrpSpPr>
      <p:grpSpPr>
        <a:xfrm>
          <a:off x="0" y="0"/>
          <a:ext cx="0" cy="0"/>
          <a:chOff x="0" y="0"/>
          <a:chExt cx="0" cy="0"/>
        </a:xfrm>
      </p:grpSpPr>
      <p:sp>
        <p:nvSpPr>
          <p:cNvPr id="5046" name="Google Shape;5046;p346"/>
          <p:cNvSpPr txBox="1"/>
          <p:nvPr>
            <p:ph idx="4294967295" type="body"/>
          </p:nvPr>
        </p:nvSpPr>
        <p:spPr>
          <a:xfrm>
            <a:off x="181200" y="195700"/>
            <a:ext cx="8520600" cy="39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class Graph {</a:t>
            </a:r>
            <a:endParaRPr sz="1400"/>
          </a:p>
          <a:p>
            <a:pPr indent="0" lvl="0" marL="0" rtl="0" algn="l">
              <a:spcBef>
                <a:spcPts val="1600"/>
              </a:spcBef>
              <a:spcAft>
                <a:spcPts val="0"/>
              </a:spcAft>
              <a:buNone/>
            </a:pPr>
            <a:r>
              <a:rPr lang="en" sz="1400"/>
              <a:t>  void DFS(int source, </a:t>
            </a:r>
            <a:r>
              <a:rPr b="1" lang="en" sz="1400"/>
              <a:t>int c</a:t>
            </a:r>
            <a:r>
              <a:rPr lang="en" sz="1400"/>
              <a:t>) {</a:t>
            </a:r>
            <a:br>
              <a:rPr lang="en" sz="1400"/>
            </a:br>
            <a:r>
              <a:rPr lang="en" sz="1400"/>
              <a:t>       </a:t>
            </a:r>
            <a:r>
              <a:rPr b="1" lang="en" sz="1400"/>
              <a:t>visited[source] = c</a:t>
            </a:r>
            <a:br>
              <a:rPr lang="en" sz="1400"/>
            </a:br>
            <a:r>
              <a:rPr lang="en" sz="1400"/>
              <a:t>       for w in adjList[source]:</a:t>
            </a:r>
            <a:br>
              <a:rPr lang="en" sz="1400"/>
            </a:br>
            <a:r>
              <a:rPr lang="en" sz="1400"/>
              <a:t>	   if visited[w] == 0:</a:t>
            </a:r>
            <a:br>
              <a:rPr lang="en" sz="1400"/>
            </a:br>
            <a:r>
              <a:rPr lang="en" sz="1400"/>
              <a:t>                   </a:t>
            </a:r>
            <a:r>
              <a:rPr b="1" lang="en" sz="1400"/>
              <a:t>DFS(w, c)</a:t>
            </a:r>
            <a:br>
              <a:rPr b="1" lang="en" sz="1400"/>
            </a:br>
            <a:r>
              <a:rPr lang="en" sz="1400"/>
              <a:t>}</a:t>
            </a:r>
            <a:endParaRPr sz="1400"/>
          </a:p>
          <a:p>
            <a:pPr indent="0" lvl="0" marL="0" rtl="0" algn="l">
              <a:spcBef>
                <a:spcPts val="1600"/>
              </a:spcBef>
              <a:spcAft>
                <a:spcPts val="0"/>
              </a:spcAft>
              <a:buClr>
                <a:schemeClr val="dk1"/>
              </a:buClr>
              <a:buSzPts val="1100"/>
              <a:buFont typeface="Arial"/>
              <a:buNone/>
            </a:pPr>
            <a:r>
              <a:rPr lang="en" sz="1400"/>
              <a:t>void findComponents() {</a:t>
            </a:r>
            <a:br>
              <a:rPr lang="en" sz="1400"/>
            </a:br>
            <a:r>
              <a:rPr lang="en" sz="1400"/>
              <a:t>     component = 0 </a:t>
            </a:r>
            <a:br>
              <a:rPr lang="en" sz="1400"/>
            </a:br>
            <a:r>
              <a:rPr lang="en" sz="1400"/>
              <a:t>     for i in 1 to V:</a:t>
            </a:r>
            <a:br>
              <a:rPr lang="en" sz="1400"/>
            </a:br>
            <a:r>
              <a:rPr lang="en" sz="1400"/>
              <a:t>          if visited[i] == 0:</a:t>
            </a:r>
            <a:br>
              <a:rPr lang="en" sz="1400"/>
            </a:br>
            <a:r>
              <a:rPr lang="en" sz="1400"/>
              <a:t>               component++</a:t>
            </a:r>
            <a:br>
              <a:rPr lang="en" sz="1400"/>
            </a:br>
            <a:r>
              <a:rPr lang="en" sz="1400"/>
              <a:t>               DFS(i, component)</a:t>
            </a:r>
            <a:br>
              <a:rPr lang="en" sz="1400"/>
            </a:br>
            <a:r>
              <a:rPr lang="en" sz="1400"/>
              <a:t>                 </a:t>
            </a:r>
            <a:endParaRPr sz="1400"/>
          </a:p>
          <a:p>
            <a:pPr indent="0" lvl="0" marL="0" rtl="0" algn="l">
              <a:spcBef>
                <a:spcPts val="1600"/>
              </a:spcBef>
              <a:spcAft>
                <a:spcPts val="0"/>
              </a:spcAft>
              <a:buClr>
                <a:schemeClr val="dk1"/>
              </a:buClr>
              <a:buSzPts val="1100"/>
              <a:buFont typeface="Arial"/>
              <a:buNone/>
            </a:pPr>
            <a:r>
              <a:rPr lang="en" sz="1400"/>
              <a:t>      return component</a:t>
            </a:r>
            <a:br>
              <a:rPr lang="en" sz="1400"/>
            </a:br>
            <a:r>
              <a:rPr lang="en" sz="1400"/>
              <a:t>}</a:t>
            </a:r>
            <a:endParaRPr sz="1400"/>
          </a:p>
          <a:p>
            <a:pPr indent="0" lvl="0" marL="0" rtl="0" algn="l">
              <a:spcBef>
                <a:spcPts val="1600"/>
              </a:spcBef>
              <a:spcAft>
                <a:spcPts val="1600"/>
              </a:spcAft>
              <a:buNone/>
            </a:pPr>
            <a:r>
              <a:rPr lang="en" sz="1400"/>
              <a:t>}</a:t>
            </a:r>
            <a:endParaRPr sz="1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6"/>
          <p:cNvSpPr txBox="1"/>
          <p:nvPr>
            <p:ph type="title"/>
          </p:nvPr>
        </p:nvSpPr>
        <p:spPr>
          <a:xfrm>
            <a:off x="311700" y="880500"/>
            <a:ext cx="8539800" cy="288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Observation: Every time we enter a vertex, we can exit it along some unused edge.</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So the degree of every vertex must be even.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If the degree of any vertex is odd, the graph cannot have an Eulerian cycle.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pic>
        <p:nvPicPr>
          <p:cNvPr id="339" name="Google Shape;339;p48"/>
          <p:cNvPicPr preferRelativeResize="0"/>
          <p:nvPr/>
        </p:nvPicPr>
        <p:blipFill>
          <a:blip r:embed="rId3">
            <a:alphaModFix/>
          </a:blip>
          <a:stretch>
            <a:fillRect/>
          </a:stretch>
        </p:blipFill>
        <p:spPr>
          <a:xfrm>
            <a:off x="1357313" y="0"/>
            <a:ext cx="6429374"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pic>
        <p:nvPicPr>
          <p:cNvPr id="344" name="Google Shape;344;p49"/>
          <p:cNvPicPr preferRelativeResize="0"/>
          <p:nvPr/>
        </p:nvPicPr>
        <p:blipFill>
          <a:blip r:embed="rId3">
            <a:alphaModFix/>
          </a:blip>
          <a:stretch>
            <a:fillRect/>
          </a:stretch>
        </p:blipFill>
        <p:spPr>
          <a:xfrm>
            <a:off x="152400" y="152400"/>
            <a:ext cx="8839202" cy="462071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5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If a graph is connected, and the degree of every vertex is even, does it have an Eulerian cycle?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5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If a graph is connected, and the degree of every vertex is even, does it have an Eulerian cycle? Yes!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a:t>
            </a:r>
            <a:endParaRPr/>
          </a:p>
        </p:txBody>
      </p:sp>
      <p:sp>
        <p:nvSpPr>
          <p:cNvPr id="80" name="Google Shape;80;p16"/>
          <p:cNvSpPr/>
          <p:nvPr/>
        </p:nvSpPr>
        <p:spPr>
          <a:xfrm>
            <a:off x="2516025" y="752925"/>
            <a:ext cx="2770800" cy="374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Eulerian cycle or path problem</a:t>
            </a:r>
            <a:endParaRPr/>
          </a:p>
        </p:txBody>
      </p:sp>
      <p:sp>
        <p:nvSpPr>
          <p:cNvPr id="81" name="Google Shape;81;p16"/>
          <p:cNvSpPr/>
          <p:nvPr/>
        </p:nvSpPr>
        <p:spPr>
          <a:xfrm>
            <a:off x="2516025" y="1334150"/>
            <a:ext cx="2770800" cy="374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Graph representations</a:t>
            </a:r>
            <a:endParaRPr/>
          </a:p>
        </p:txBody>
      </p:sp>
      <p:cxnSp>
        <p:nvCxnSpPr>
          <p:cNvPr id="82" name="Google Shape;82;p16"/>
          <p:cNvCxnSpPr>
            <a:stCxn id="80" idx="2"/>
            <a:endCxn id="81" idx="0"/>
          </p:cNvCxnSpPr>
          <p:nvPr/>
        </p:nvCxnSpPr>
        <p:spPr>
          <a:xfrm>
            <a:off x="3901425" y="1127025"/>
            <a:ext cx="0" cy="207000"/>
          </a:xfrm>
          <a:prstGeom prst="straightConnector1">
            <a:avLst/>
          </a:prstGeom>
          <a:noFill/>
          <a:ln cap="flat" cmpd="sng" w="9525">
            <a:solidFill>
              <a:schemeClr val="dk2"/>
            </a:solidFill>
            <a:prstDash val="solid"/>
            <a:round/>
            <a:headEnd len="med" w="med" type="none"/>
            <a:tailEnd len="med" w="med" type="triangle"/>
          </a:ln>
        </p:spPr>
      </p:cxnSp>
      <p:sp>
        <p:nvSpPr>
          <p:cNvPr id="83" name="Google Shape;83;p16"/>
          <p:cNvSpPr/>
          <p:nvPr/>
        </p:nvSpPr>
        <p:spPr>
          <a:xfrm>
            <a:off x="2516025" y="1915375"/>
            <a:ext cx="2770800" cy="374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General graph traversal</a:t>
            </a:r>
            <a:endParaRPr/>
          </a:p>
        </p:txBody>
      </p:sp>
      <p:cxnSp>
        <p:nvCxnSpPr>
          <p:cNvPr id="84" name="Google Shape;84;p16"/>
          <p:cNvCxnSpPr>
            <a:stCxn id="81" idx="2"/>
            <a:endCxn id="83" idx="0"/>
          </p:cNvCxnSpPr>
          <p:nvPr/>
        </p:nvCxnSpPr>
        <p:spPr>
          <a:xfrm>
            <a:off x="3901425" y="1708250"/>
            <a:ext cx="0" cy="207000"/>
          </a:xfrm>
          <a:prstGeom prst="straightConnector1">
            <a:avLst/>
          </a:prstGeom>
          <a:noFill/>
          <a:ln cap="flat" cmpd="sng" w="9525">
            <a:solidFill>
              <a:schemeClr val="dk2"/>
            </a:solidFill>
            <a:prstDash val="solid"/>
            <a:round/>
            <a:headEnd len="med" w="med" type="none"/>
            <a:tailEnd len="med" w="med" type="triangle"/>
          </a:ln>
        </p:spPr>
      </p:cxnSp>
      <p:sp>
        <p:nvSpPr>
          <p:cNvPr id="85" name="Google Shape;85;p16"/>
          <p:cNvSpPr/>
          <p:nvPr/>
        </p:nvSpPr>
        <p:spPr>
          <a:xfrm>
            <a:off x="573275" y="2631975"/>
            <a:ext cx="891900" cy="5493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BFS</a:t>
            </a:r>
            <a:endParaRPr/>
          </a:p>
        </p:txBody>
      </p:sp>
      <p:sp>
        <p:nvSpPr>
          <p:cNvPr id="86" name="Google Shape;86;p16"/>
          <p:cNvSpPr/>
          <p:nvPr/>
        </p:nvSpPr>
        <p:spPr>
          <a:xfrm>
            <a:off x="4307075" y="2631975"/>
            <a:ext cx="891900" cy="5493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DFS</a:t>
            </a:r>
            <a:endParaRPr/>
          </a:p>
        </p:txBody>
      </p:sp>
      <p:sp>
        <p:nvSpPr>
          <p:cNvPr id="87" name="Google Shape;87;p16"/>
          <p:cNvSpPr/>
          <p:nvPr/>
        </p:nvSpPr>
        <p:spPr>
          <a:xfrm>
            <a:off x="1692675" y="2631975"/>
            <a:ext cx="1194300" cy="54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Dijkstra</a:t>
            </a:r>
            <a:endParaRPr/>
          </a:p>
        </p:txBody>
      </p:sp>
      <p:sp>
        <p:nvSpPr>
          <p:cNvPr id="88" name="Google Shape;88;p16"/>
          <p:cNvSpPr/>
          <p:nvPr/>
        </p:nvSpPr>
        <p:spPr>
          <a:xfrm>
            <a:off x="3164075" y="2631975"/>
            <a:ext cx="891900" cy="54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Prim</a:t>
            </a:r>
            <a:endParaRPr/>
          </a:p>
        </p:txBody>
      </p:sp>
      <p:sp>
        <p:nvSpPr>
          <p:cNvPr id="89" name="Google Shape;89;p16"/>
          <p:cNvSpPr/>
          <p:nvPr/>
        </p:nvSpPr>
        <p:spPr>
          <a:xfrm>
            <a:off x="5526275" y="2631975"/>
            <a:ext cx="891900" cy="54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Best-first</a:t>
            </a:r>
            <a:endParaRPr/>
          </a:p>
        </p:txBody>
      </p:sp>
      <p:cxnSp>
        <p:nvCxnSpPr>
          <p:cNvPr id="90" name="Google Shape;90;p16"/>
          <p:cNvCxnSpPr>
            <a:endCxn id="85" idx="0"/>
          </p:cNvCxnSpPr>
          <p:nvPr/>
        </p:nvCxnSpPr>
        <p:spPr>
          <a:xfrm flipH="1">
            <a:off x="1019225" y="2289675"/>
            <a:ext cx="1640100" cy="342300"/>
          </a:xfrm>
          <a:prstGeom prst="straightConnector1">
            <a:avLst/>
          </a:prstGeom>
          <a:noFill/>
          <a:ln cap="flat" cmpd="sng" w="9525">
            <a:solidFill>
              <a:schemeClr val="dk2"/>
            </a:solidFill>
            <a:prstDash val="solid"/>
            <a:round/>
            <a:headEnd len="med" w="med" type="none"/>
            <a:tailEnd len="med" w="med" type="triangle"/>
          </a:ln>
        </p:spPr>
      </p:cxnSp>
      <p:cxnSp>
        <p:nvCxnSpPr>
          <p:cNvPr id="91" name="Google Shape;91;p16"/>
          <p:cNvCxnSpPr>
            <a:endCxn id="87" idx="0"/>
          </p:cNvCxnSpPr>
          <p:nvPr/>
        </p:nvCxnSpPr>
        <p:spPr>
          <a:xfrm flipH="1">
            <a:off x="2289825" y="2305575"/>
            <a:ext cx="823500" cy="326400"/>
          </a:xfrm>
          <a:prstGeom prst="straightConnector1">
            <a:avLst/>
          </a:prstGeom>
          <a:noFill/>
          <a:ln cap="flat" cmpd="sng" w="9525">
            <a:solidFill>
              <a:schemeClr val="dk2"/>
            </a:solidFill>
            <a:prstDash val="solid"/>
            <a:round/>
            <a:headEnd len="med" w="med" type="none"/>
            <a:tailEnd len="med" w="med" type="triangle"/>
          </a:ln>
        </p:spPr>
      </p:cxnSp>
      <p:cxnSp>
        <p:nvCxnSpPr>
          <p:cNvPr id="92" name="Google Shape;92;p16"/>
          <p:cNvCxnSpPr>
            <a:endCxn id="88" idx="0"/>
          </p:cNvCxnSpPr>
          <p:nvPr/>
        </p:nvCxnSpPr>
        <p:spPr>
          <a:xfrm flipH="1">
            <a:off x="3610025" y="2305575"/>
            <a:ext cx="36600" cy="326400"/>
          </a:xfrm>
          <a:prstGeom prst="straightConnector1">
            <a:avLst/>
          </a:prstGeom>
          <a:noFill/>
          <a:ln cap="flat" cmpd="sng" w="9525">
            <a:solidFill>
              <a:schemeClr val="dk2"/>
            </a:solidFill>
            <a:prstDash val="solid"/>
            <a:round/>
            <a:headEnd len="med" w="med" type="none"/>
            <a:tailEnd len="med" w="med" type="triangle"/>
          </a:ln>
        </p:spPr>
      </p:cxnSp>
      <p:cxnSp>
        <p:nvCxnSpPr>
          <p:cNvPr id="93" name="Google Shape;93;p16"/>
          <p:cNvCxnSpPr>
            <a:endCxn id="86" idx="0"/>
          </p:cNvCxnSpPr>
          <p:nvPr/>
        </p:nvCxnSpPr>
        <p:spPr>
          <a:xfrm>
            <a:off x="4395125" y="2297475"/>
            <a:ext cx="357900" cy="334500"/>
          </a:xfrm>
          <a:prstGeom prst="straightConnector1">
            <a:avLst/>
          </a:prstGeom>
          <a:noFill/>
          <a:ln cap="flat" cmpd="sng" w="9525">
            <a:solidFill>
              <a:schemeClr val="dk2"/>
            </a:solidFill>
            <a:prstDash val="solid"/>
            <a:round/>
            <a:headEnd len="med" w="med" type="none"/>
            <a:tailEnd len="med" w="med" type="triangle"/>
          </a:ln>
        </p:spPr>
      </p:cxnSp>
      <p:cxnSp>
        <p:nvCxnSpPr>
          <p:cNvPr id="94" name="Google Shape;94;p16"/>
          <p:cNvCxnSpPr>
            <a:endCxn id="89" idx="0"/>
          </p:cNvCxnSpPr>
          <p:nvPr/>
        </p:nvCxnSpPr>
        <p:spPr>
          <a:xfrm>
            <a:off x="4960325" y="2297475"/>
            <a:ext cx="1011900" cy="334500"/>
          </a:xfrm>
          <a:prstGeom prst="straightConnector1">
            <a:avLst/>
          </a:prstGeom>
          <a:noFill/>
          <a:ln cap="flat" cmpd="sng" w="9525">
            <a:solidFill>
              <a:schemeClr val="dk2"/>
            </a:solidFill>
            <a:prstDash val="solid"/>
            <a:round/>
            <a:headEnd len="med" w="med" type="none"/>
            <a:tailEnd len="med" w="med" type="triangle"/>
          </a:ln>
        </p:spPr>
      </p:cxnSp>
      <p:sp>
        <p:nvSpPr>
          <p:cNvPr id="95" name="Google Shape;95;p16"/>
          <p:cNvSpPr/>
          <p:nvPr/>
        </p:nvSpPr>
        <p:spPr>
          <a:xfrm>
            <a:off x="374100" y="3555575"/>
            <a:ext cx="1194300" cy="6291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bipartite</a:t>
            </a:r>
            <a:endParaRPr/>
          </a:p>
        </p:txBody>
      </p:sp>
      <p:sp>
        <p:nvSpPr>
          <p:cNvPr id="96" name="Google Shape;96;p16"/>
          <p:cNvSpPr/>
          <p:nvPr/>
        </p:nvSpPr>
        <p:spPr>
          <a:xfrm>
            <a:off x="1898100" y="3555575"/>
            <a:ext cx="1640100" cy="959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connected</a:t>
            </a:r>
            <a:br>
              <a:rPr lang="en"/>
            </a:br>
            <a:r>
              <a:rPr lang="en"/>
              <a:t>components &amp; cycles</a:t>
            </a:r>
            <a:endParaRPr/>
          </a:p>
        </p:txBody>
      </p:sp>
      <p:cxnSp>
        <p:nvCxnSpPr>
          <p:cNvPr id="97" name="Google Shape;97;p16"/>
          <p:cNvCxnSpPr>
            <a:stCxn id="85" idx="4"/>
            <a:endCxn id="95" idx="0"/>
          </p:cNvCxnSpPr>
          <p:nvPr/>
        </p:nvCxnSpPr>
        <p:spPr>
          <a:xfrm flipH="1">
            <a:off x="971225" y="3181275"/>
            <a:ext cx="48000" cy="374400"/>
          </a:xfrm>
          <a:prstGeom prst="straightConnector1">
            <a:avLst/>
          </a:prstGeom>
          <a:noFill/>
          <a:ln cap="flat" cmpd="sng" w="9525">
            <a:solidFill>
              <a:schemeClr val="dk2"/>
            </a:solidFill>
            <a:prstDash val="solid"/>
            <a:round/>
            <a:headEnd len="med" w="med" type="none"/>
            <a:tailEnd len="med" w="med" type="triangle"/>
          </a:ln>
        </p:spPr>
      </p:cxnSp>
      <p:cxnSp>
        <p:nvCxnSpPr>
          <p:cNvPr id="98" name="Google Shape;98;p16"/>
          <p:cNvCxnSpPr>
            <a:stCxn id="85" idx="5"/>
          </p:cNvCxnSpPr>
          <p:nvPr/>
        </p:nvCxnSpPr>
        <p:spPr>
          <a:xfrm>
            <a:off x="1334559" y="3100832"/>
            <a:ext cx="1181400" cy="454800"/>
          </a:xfrm>
          <a:prstGeom prst="straightConnector1">
            <a:avLst/>
          </a:prstGeom>
          <a:noFill/>
          <a:ln cap="flat" cmpd="sng" w="9525">
            <a:solidFill>
              <a:schemeClr val="dk2"/>
            </a:solidFill>
            <a:prstDash val="solid"/>
            <a:round/>
            <a:headEnd len="med" w="med" type="none"/>
            <a:tailEnd len="med" w="med" type="triangle"/>
          </a:ln>
        </p:spPr>
      </p:cxnSp>
      <p:cxnSp>
        <p:nvCxnSpPr>
          <p:cNvPr id="99" name="Google Shape;99;p16"/>
          <p:cNvCxnSpPr>
            <a:stCxn id="86" idx="4"/>
            <a:endCxn id="96" idx="0"/>
          </p:cNvCxnSpPr>
          <p:nvPr/>
        </p:nvCxnSpPr>
        <p:spPr>
          <a:xfrm flipH="1">
            <a:off x="2718125" y="3181275"/>
            <a:ext cx="2034900" cy="374400"/>
          </a:xfrm>
          <a:prstGeom prst="straightConnector1">
            <a:avLst/>
          </a:prstGeom>
          <a:noFill/>
          <a:ln cap="flat" cmpd="sng" w="9525">
            <a:solidFill>
              <a:schemeClr val="dk2"/>
            </a:solidFill>
            <a:prstDash val="solid"/>
            <a:round/>
            <a:headEnd len="med" w="med" type="none"/>
            <a:tailEnd len="med" w="med" type="triangle"/>
          </a:ln>
        </p:spPr>
      </p:cxnSp>
      <p:sp>
        <p:nvSpPr>
          <p:cNvPr id="100" name="Google Shape;100;p16"/>
          <p:cNvSpPr/>
          <p:nvPr/>
        </p:nvSpPr>
        <p:spPr>
          <a:xfrm>
            <a:off x="6745475" y="2631975"/>
            <a:ext cx="891900" cy="54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a:t>
            </a:r>
            <a:endParaRPr/>
          </a:p>
        </p:txBody>
      </p:sp>
      <p:cxnSp>
        <p:nvCxnSpPr>
          <p:cNvPr id="101" name="Google Shape;101;p16"/>
          <p:cNvCxnSpPr>
            <a:stCxn id="89" idx="6"/>
            <a:endCxn id="100" idx="2"/>
          </p:cNvCxnSpPr>
          <p:nvPr/>
        </p:nvCxnSpPr>
        <p:spPr>
          <a:xfrm>
            <a:off x="6418175" y="2906625"/>
            <a:ext cx="327300" cy="0"/>
          </a:xfrm>
          <a:prstGeom prst="straightConnector1">
            <a:avLst/>
          </a:prstGeom>
          <a:noFill/>
          <a:ln cap="flat" cmpd="sng" w="9525">
            <a:solidFill>
              <a:schemeClr val="dk2"/>
            </a:solidFill>
            <a:prstDash val="solid"/>
            <a:round/>
            <a:headEnd len="med" w="med" type="none"/>
            <a:tailEnd len="med" w="med" type="triangle"/>
          </a:ln>
        </p:spPr>
      </p:cxnSp>
      <p:sp>
        <p:nvSpPr>
          <p:cNvPr id="102" name="Google Shape;102;p16"/>
          <p:cNvSpPr/>
          <p:nvPr/>
        </p:nvSpPr>
        <p:spPr>
          <a:xfrm>
            <a:off x="3646625" y="3555575"/>
            <a:ext cx="1767600" cy="6291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Bellman-Ford</a:t>
            </a:r>
            <a:endParaRPr/>
          </a:p>
        </p:txBody>
      </p:sp>
      <p:cxnSp>
        <p:nvCxnSpPr>
          <p:cNvPr id="103" name="Google Shape;103;p16"/>
          <p:cNvCxnSpPr>
            <a:endCxn id="102" idx="0"/>
          </p:cNvCxnSpPr>
          <p:nvPr/>
        </p:nvCxnSpPr>
        <p:spPr>
          <a:xfrm>
            <a:off x="2712125" y="3100775"/>
            <a:ext cx="1818300" cy="454800"/>
          </a:xfrm>
          <a:prstGeom prst="straightConnector1">
            <a:avLst/>
          </a:prstGeom>
          <a:noFill/>
          <a:ln cap="flat" cmpd="sng" w="9525">
            <a:solidFill>
              <a:schemeClr val="dk2"/>
            </a:solidFill>
            <a:prstDash val="solid"/>
            <a:round/>
            <a:headEnd len="med" w="med" type="none"/>
            <a:tailEnd len="med" w="med" type="triangle"/>
          </a:ln>
        </p:spPr>
      </p:cxnSp>
      <p:sp>
        <p:nvSpPr>
          <p:cNvPr id="104" name="Google Shape;104;p16"/>
          <p:cNvSpPr/>
          <p:nvPr/>
        </p:nvSpPr>
        <p:spPr>
          <a:xfrm>
            <a:off x="5708100" y="3479375"/>
            <a:ext cx="1115400" cy="6291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top.sort</a:t>
            </a:r>
            <a:endParaRPr/>
          </a:p>
        </p:txBody>
      </p:sp>
      <p:cxnSp>
        <p:nvCxnSpPr>
          <p:cNvPr id="105" name="Google Shape;105;p16"/>
          <p:cNvCxnSpPr>
            <a:endCxn id="104" idx="1"/>
          </p:cNvCxnSpPr>
          <p:nvPr/>
        </p:nvCxnSpPr>
        <p:spPr>
          <a:xfrm>
            <a:off x="5068347" y="3100805"/>
            <a:ext cx="803100" cy="470700"/>
          </a:xfrm>
          <a:prstGeom prst="straightConnector1">
            <a:avLst/>
          </a:prstGeom>
          <a:noFill/>
          <a:ln cap="flat" cmpd="sng" w="9525">
            <a:solidFill>
              <a:schemeClr val="dk2"/>
            </a:solidFill>
            <a:prstDash val="solid"/>
            <a:round/>
            <a:headEnd len="med" w="med" type="none"/>
            <a:tailEnd len="med" w="med" type="triangle"/>
          </a:ln>
        </p:spPr>
      </p:cxnSp>
      <p:sp>
        <p:nvSpPr>
          <p:cNvPr id="106" name="Google Shape;106;p16"/>
          <p:cNvSpPr/>
          <p:nvPr/>
        </p:nvSpPr>
        <p:spPr>
          <a:xfrm>
            <a:off x="5756225" y="4406575"/>
            <a:ext cx="1011900" cy="62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SCC</a:t>
            </a:r>
            <a:endParaRPr/>
          </a:p>
        </p:txBody>
      </p:sp>
      <p:cxnSp>
        <p:nvCxnSpPr>
          <p:cNvPr id="107" name="Google Shape;107;p16"/>
          <p:cNvCxnSpPr>
            <a:stCxn id="104" idx="4"/>
            <a:endCxn id="106" idx="0"/>
          </p:cNvCxnSpPr>
          <p:nvPr/>
        </p:nvCxnSpPr>
        <p:spPr>
          <a:xfrm flipH="1">
            <a:off x="6262200" y="4108475"/>
            <a:ext cx="3600" cy="298200"/>
          </a:xfrm>
          <a:prstGeom prst="straightConnector1">
            <a:avLst/>
          </a:prstGeom>
          <a:noFill/>
          <a:ln cap="flat" cmpd="sng" w="9525">
            <a:solidFill>
              <a:schemeClr val="dk2"/>
            </a:solidFill>
            <a:prstDash val="solid"/>
            <a:round/>
            <a:headEnd len="med" w="med" type="none"/>
            <a:tailEnd len="med" w="med" type="triangle"/>
          </a:ln>
        </p:spPr>
      </p:cxnSp>
      <p:sp>
        <p:nvSpPr>
          <p:cNvPr id="108" name="Google Shape;108;p16"/>
          <p:cNvSpPr/>
          <p:nvPr/>
        </p:nvSpPr>
        <p:spPr>
          <a:xfrm>
            <a:off x="7269375" y="3356525"/>
            <a:ext cx="1640100" cy="1027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Bridges &amp; articulation points</a:t>
            </a:r>
            <a:endParaRPr/>
          </a:p>
        </p:txBody>
      </p:sp>
      <p:sp>
        <p:nvSpPr>
          <p:cNvPr id="109" name="Google Shape;109;p16"/>
          <p:cNvSpPr/>
          <p:nvPr/>
        </p:nvSpPr>
        <p:spPr>
          <a:xfrm>
            <a:off x="5207200" y="2998225"/>
            <a:ext cx="2309000" cy="541425"/>
          </a:xfrm>
          <a:custGeom>
            <a:rect b="b" l="l" r="r" t="t"/>
            <a:pathLst>
              <a:path extrusionOk="0" h="21657" w="92360">
                <a:moveTo>
                  <a:pt x="0" y="0"/>
                </a:moveTo>
                <a:cubicBezTo>
                  <a:pt x="5467" y="2283"/>
                  <a:pt x="17411" y="10086"/>
                  <a:pt x="32804" y="13695"/>
                </a:cubicBezTo>
                <a:cubicBezTo>
                  <a:pt x="48197" y="17305"/>
                  <a:pt x="82434" y="20330"/>
                  <a:pt x="92360" y="21657"/>
                </a:cubicBezTo>
              </a:path>
            </a:pathLst>
          </a:custGeom>
          <a:noFill/>
          <a:ln cap="flat" cmpd="sng" w="9525">
            <a:solidFill>
              <a:schemeClr val="dk2"/>
            </a:solidFill>
            <a:prstDash val="solid"/>
            <a:round/>
            <a:headEnd len="med" w="med" type="none"/>
            <a:tailEnd len="med" w="med" type="triangle"/>
          </a:ln>
        </p:spPr>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5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connected graph has an Eulerian cycle if and only if the degree of every vertex is even.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pic>
        <p:nvPicPr>
          <p:cNvPr id="364" name="Google Shape;364;p53"/>
          <p:cNvPicPr preferRelativeResize="0"/>
          <p:nvPr/>
        </p:nvPicPr>
        <p:blipFill>
          <a:blip r:embed="rId3">
            <a:alphaModFix/>
          </a:blip>
          <a:stretch>
            <a:fillRect/>
          </a:stretch>
        </p:blipFill>
        <p:spPr>
          <a:xfrm>
            <a:off x="152400" y="152400"/>
            <a:ext cx="8839202" cy="462071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about Eulerian paths?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If there exists an Eulerian path in a connected graph, either that path is a cycle, or it starts and ends at two different vertices.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6"/>
          <p:cNvSpPr txBox="1"/>
          <p:nvPr>
            <p:ph type="title"/>
          </p:nvPr>
        </p:nvSpPr>
        <p:spPr>
          <a:xfrm>
            <a:off x="311700" y="1130925"/>
            <a:ext cx="8520600" cy="344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If there exists an Eulerian path in a connected graph, either that path is a cycle, or it starts and ends at two different vertices. These are the only two vertices that would have an odd degree.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If a connected graph has exactly two vertices with an odd degree, does there necessarily exist an Eulerian path in it?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5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If a connected graph has exactly two vertices with an odd degree, does there necessarily exist an Eulerian path in it? </a:t>
            </a:r>
            <a:r>
              <a:rPr lang="en">
                <a:solidFill>
                  <a:srgbClr val="38761D"/>
                </a:solidFill>
              </a:rPr>
              <a:t>Yes! Suppose you added a new edge to link those two vertices together. The resulting graph would have an Eulerian cycle. If we then remove the edge we had added, we would get an Eulerian path.</a:t>
            </a:r>
            <a:endParaRPr>
              <a:solidFill>
                <a:srgbClr val="38761D"/>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pic>
        <p:nvPicPr>
          <p:cNvPr id="394" name="Google Shape;394;p59"/>
          <p:cNvPicPr preferRelativeResize="0"/>
          <p:nvPr/>
        </p:nvPicPr>
        <p:blipFill>
          <a:blip r:embed="rId3">
            <a:alphaModFix/>
          </a:blip>
          <a:stretch>
            <a:fillRect/>
          </a:stretch>
        </p:blipFill>
        <p:spPr>
          <a:xfrm>
            <a:off x="152400" y="152400"/>
            <a:ext cx="8839202" cy="462071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60"/>
          <p:cNvSpPr txBox="1"/>
          <p:nvPr/>
        </p:nvSpPr>
        <p:spPr>
          <a:xfrm>
            <a:off x="619825" y="128375"/>
            <a:ext cx="4349700" cy="47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t>
            </a:r>
            <a:r>
              <a:rPr lang="en" sz="2000">
                <a:solidFill>
                  <a:srgbClr val="6AA84F"/>
                </a:solidFill>
              </a:rPr>
              <a:t>If there are more than two areas to which an odd number of bridges lead, then such a journey is impossible. </a:t>
            </a:r>
            <a:endParaRPr sz="2000">
              <a:solidFill>
                <a:srgbClr val="6AA84F"/>
              </a:solidFill>
            </a:endParaRPr>
          </a:p>
          <a:p>
            <a:pPr indent="0" lvl="0" marL="0" rtl="0" algn="l">
              <a:spcBef>
                <a:spcPts val="0"/>
              </a:spcBef>
              <a:spcAft>
                <a:spcPts val="0"/>
              </a:spcAft>
              <a:buNone/>
            </a:pPr>
            <a:r>
              <a:rPr lang="en" sz="2000">
                <a:solidFill>
                  <a:srgbClr val="38761D"/>
                </a:solidFill>
              </a:rPr>
              <a:t>If, however, the number of bridges is odd for exactly two areas, then the journey is possible if it starts from either of these areas.</a:t>
            </a:r>
            <a:endParaRPr sz="2000">
              <a:solidFill>
                <a:srgbClr val="38761D"/>
              </a:solidFill>
            </a:endParaRPr>
          </a:p>
          <a:p>
            <a:pPr indent="0" lvl="0" marL="0" rtl="0" algn="l">
              <a:spcBef>
                <a:spcPts val="0"/>
              </a:spcBef>
              <a:spcAft>
                <a:spcPts val="0"/>
              </a:spcAft>
              <a:buNone/>
            </a:pPr>
            <a:r>
              <a:rPr lang="en" sz="2000">
                <a:solidFill>
                  <a:srgbClr val="274E13"/>
                </a:solidFill>
              </a:rPr>
              <a:t>If, finally, there are no areas to which an odd number of bridges lead, then the required journey can be accomplished from any starting point.</a:t>
            </a:r>
            <a:endParaRPr sz="2000">
              <a:solidFill>
                <a:srgbClr val="274E13"/>
              </a:solidFill>
            </a:endParaRPr>
          </a:p>
          <a:p>
            <a:pPr indent="0" lvl="0" marL="0" rtl="0" algn="l">
              <a:spcBef>
                <a:spcPts val="0"/>
              </a:spcBef>
              <a:spcAft>
                <a:spcPts val="0"/>
              </a:spcAft>
              <a:buNone/>
            </a:pPr>
            <a:r>
              <a:rPr lang="en" sz="2000">
                <a:solidFill>
                  <a:srgbClr val="7F6000"/>
                </a:solidFill>
              </a:rPr>
              <a:t>With these rules, the given problem can also be solved. ”</a:t>
            </a:r>
            <a:endParaRPr sz="2000">
              <a:solidFill>
                <a:srgbClr val="7F6000"/>
              </a:solidFill>
            </a:endParaRPr>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pic>
        <p:nvPicPr>
          <p:cNvPr id="400" name="Google Shape;400;p60"/>
          <p:cNvPicPr preferRelativeResize="0"/>
          <p:nvPr/>
        </p:nvPicPr>
        <p:blipFill>
          <a:blip r:embed="rId3">
            <a:alphaModFix/>
          </a:blip>
          <a:stretch>
            <a:fillRect/>
          </a:stretch>
        </p:blipFill>
        <p:spPr>
          <a:xfrm>
            <a:off x="5186839" y="0"/>
            <a:ext cx="3951922" cy="5143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6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Graph representation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Tackling interview questions on graphs</a:t>
            </a:r>
            <a:endParaRPr/>
          </a:p>
        </p:txBody>
      </p:sp>
      <p:sp>
        <p:nvSpPr>
          <p:cNvPr id="115" name="Google Shape;115;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1: Could the problem be modeled as a graph problem?</a:t>
            </a:r>
            <a:endParaRPr/>
          </a:p>
          <a:p>
            <a:pPr indent="0" lvl="0" marL="0" rtl="0" algn="l">
              <a:spcBef>
                <a:spcPts val="1600"/>
              </a:spcBef>
              <a:spcAft>
                <a:spcPts val="0"/>
              </a:spcAft>
              <a:buNone/>
            </a:pPr>
            <a:r>
              <a:rPr lang="en"/>
              <a:t>Step 2: Would a simple graph traversal help solve the problem?</a:t>
            </a:r>
            <a:endParaRPr/>
          </a:p>
          <a:p>
            <a:pPr indent="0" lvl="0" marL="0" rtl="0" algn="l">
              <a:spcBef>
                <a:spcPts val="1600"/>
              </a:spcBef>
              <a:spcAft>
                <a:spcPts val="0"/>
              </a:spcAft>
              <a:buNone/>
            </a:pPr>
            <a:r>
              <a:rPr lang="en"/>
              <a:t>Step 3: Would some popular standard extension of it help solve the problem?</a:t>
            </a:r>
            <a:endParaRPr/>
          </a:p>
          <a:p>
            <a:pPr indent="0" lvl="0" marL="0" rtl="0" algn="l">
              <a:spcBef>
                <a:spcPts val="1600"/>
              </a:spcBef>
              <a:spcAft>
                <a:spcPts val="0"/>
              </a:spcAft>
              <a:buClr>
                <a:schemeClr val="dk1"/>
              </a:buClr>
              <a:buSzPts val="1100"/>
              <a:buFont typeface="Arial"/>
              <a:buNone/>
            </a:pPr>
            <a:r>
              <a:rPr lang="en"/>
              <a:t>Step 4: Code it up</a:t>
            </a:r>
            <a:endParaRPr/>
          </a:p>
          <a:p>
            <a:pPr indent="0" lvl="0" marL="0" rtl="0" algn="l">
              <a:spcBef>
                <a:spcPts val="1600"/>
              </a:spcBef>
              <a:spcAft>
                <a:spcPts val="16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Edge lists</a:t>
            </a:r>
            <a:endParaRPr/>
          </a:p>
        </p:txBody>
      </p:sp>
      <p:sp>
        <p:nvSpPr>
          <p:cNvPr id="411" name="Google Shape;411;p62"/>
          <p:cNvSpPr txBox="1"/>
          <p:nvPr>
            <p:ph idx="1" type="body"/>
          </p:nvPr>
        </p:nvSpPr>
        <p:spPr>
          <a:xfrm>
            <a:off x="311700" y="1152475"/>
            <a:ext cx="4706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Since G = (V, E), why not maintain V and E as lists?</a:t>
            </a:r>
            <a:endParaRPr/>
          </a:p>
        </p:txBody>
      </p:sp>
      <p:pic>
        <p:nvPicPr>
          <p:cNvPr id="412" name="Google Shape;412;p62"/>
          <p:cNvPicPr preferRelativeResize="0"/>
          <p:nvPr/>
        </p:nvPicPr>
        <p:blipFill>
          <a:blip r:embed="rId3">
            <a:alphaModFix/>
          </a:blip>
          <a:stretch>
            <a:fillRect/>
          </a:stretch>
        </p:blipFill>
        <p:spPr>
          <a:xfrm>
            <a:off x="392063" y="1825050"/>
            <a:ext cx="4333875" cy="2647950"/>
          </a:xfrm>
          <a:prstGeom prst="rect">
            <a:avLst/>
          </a:prstGeom>
          <a:noFill/>
          <a:ln>
            <a:noFill/>
          </a:ln>
        </p:spPr>
      </p:pic>
      <p:pic>
        <p:nvPicPr>
          <p:cNvPr id="413" name="Google Shape;413;p62"/>
          <p:cNvPicPr preferRelativeResize="0"/>
          <p:nvPr/>
        </p:nvPicPr>
        <p:blipFill>
          <a:blip r:embed="rId4">
            <a:alphaModFix/>
          </a:blip>
          <a:stretch>
            <a:fillRect/>
          </a:stretch>
        </p:blipFill>
        <p:spPr>
          <a:xfrm>
            <a:off x="4892648" y="0"/>
            <a:ext cx="4251353" cy="5143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63"/>
          <p:cNvSpPr txBox="1"/>
          <p:nvPr>
            <p:ph type="title"/>
          </p:nvPr>
        </p:nvSpPr>
        <p:spPr>
          <a:xfrm>
            <a:off x="398700" y="497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list</a:t>
            </a:r>
            <a:endParaRPr/>
          </a:p>
        </p:txBody>
      </p:sp>
      <p:pic>
        <p:nvPicPr>
          <p:cNvPr id="419" name="Google Shape;419;p63"/>
          <p:cNvPicPr preferRelativeResize="0"/>
          <p:nvPr/>
        </p:nvPicPr>
        <p:blipFill>
          <a:blip r:embed="rId3">
            <a:alphaModFix/>
          </a:blip>
          <a:stretch>
            <a:fillRect/>
          </a:stretch>
        </p:blipFill>
        <p:spPr>
          <a:xfrm>
            <a:off x="543225" y="1806475"/>
            <a:ext cx="3076750" cy="1846050"/>
          </a:xfrm>
          <a:prstGeom prst="rect">
            <a:avLst/>
          </a:prstGeom>
          <a:noFill/>
          <a:ln>
            <a:noFill/>
          </a:ln>
        </p:spPr>
      </p:pic>
      <p:pic>
        <p:nvPicPr>
          <p:cNvPr id="420" name="Google Shape;420;p63"/>
          <p:cNvPicPr preferRelativeResize="0"/>
          <p:nvPr/>
        </p:nvPicPr>
        <p:blipFill>
          <a:blip r:embed="rId4">
            <a:alphaModFix/>
          </a:blip>
          <a:stretch>
            <a:fillRect/>
          </a:stretch>
        </p:blipFill>
        <p:spPr>
          <a:xfrm>
            <a:off x="5251275" y="1590050"/>
            <a:ext cx="1790700" cy="2171700"/>
          </a:xfrm>
          <a:prstGeom prst="rect">
            <a:avLst/>
          </a:prstGeom>
          <a:noFill/>
          <a:ln>
            <a:noFill/>
          </a:ln>
        </p:spPr>
      </p:pic>
      <p:sp>
        <p:nvSpPr>
          <p:cNvPr id="421" name="Google Shape;421;p63"/>
          <p:cNvSpPr txBox="1"/>
          <p:nvPr/>
        </p:nvSpPr>
        <p:spPr>
          <a:xfrm>
            <a:off x="684750" y="3929900"/>
            <a:ext cx="4697700" cy="7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Applies to both undirected and directed graphs.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64"/>
          <p:cNvSpPr txBox="1"/>
          <p:nvPr>
            <p:ph type="title"/>
          </p:nvPr>
        </p:nvSpPr>
        <p:spPr>
          <a:xfrm>
            <a:off x="398700" y="497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matrix</a:t>
            </a:r>
            <a:endParaRPr/>
          </a:p>
        </p:txBody>
      </p:sp>
      <p:pic>
        <p:nvPicPr>
          <p:cNvPr id="427" name="Google Shape;427;p64"/>
          <p:cNvPicPr preferRelativeResize="0"/>
          <p:nvPr/>
        </p:nvPicPr>
        <p:blipFill>
          <a:blip r:embed="rId3">
            <a:alphaModFix/>
          </a:blip>
          <a:stretch>
            <a:fillRect/>
          </a:stretch>
        </p:blipFill>
        <p:spPr>
          <a:xfrm>
            <a:off x="543225" y="1806475"/>
            <a:ext cx="3076750" cy="1846050"/>
          </a:xfrm>
          <a:prstGeom prst="rect">
            <a:avLst/>
          </a:prstGeom>
          <a:noFill/>
          <a:ln>
            <a:noFill/>
          </a:ln>
        </p:spPr>
      </p:pic>
      <p:pic>
        <p:nvPicPr>
          <p:cNvPr id="428" name="Google Shape;428;p64"/>
          <p:cNvPicPr preferRelativeResize="0"/>
          <p:nvPr/>
        </p:nvPicPr>
        <p:blipFill>
          <a:blip r:embed="rId4">
            <a:alphaModFix/>
          </a:blip>
          <a:stretch>
            <a:fillRect/>
          </a:stretch>
        </p:blipFill>
        <p:spPr>
          <a:xfrm>
            <a:off x="4881875" y="1651925"/>
            <a:ext cx="1838515" cy="1846050"/>
          </a:xfrm>
          <a:prstGeom prst="rect">
            <a:avLst/>
          </a:prstGeom>
          <a:noFill/>
          <a:ln>
            <a:noFill/>
          </a:ln>
        </p:spPr>
      </p:pic>
      <p:sp>
        <p:nvSpPr>
          <p:cNvPr id="429" name="Google Shape;429;p64"/>
          <p:cNvSpPr txBox="1"/>
          <p:nvPr/>
        </p:nvSpPr>
        <p:spPr>
          <a:xfrm>
            <a:off x="684750" y="3929900"/>
            <a:ext cx="4697700" cy="7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Applies to both undirected and directed graphs.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65"/>
          <p:cNvSpPr txBox="1"/>
          <p:nvPr>
            <p:ph type="title"/>
          </p:nvPr>
        </p:nvSpPr>
        <p:spPr>
          <a:xfrm>
            <a:off x="398700" y="497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matrix</a:t>
            </a:r>
            <a:endParaRPr/>
          </a:p>
        </p:txBody>
      </p:sp>
      <p:pic>
        <p:nvPicPr>
          <p:cNvPr id="435" name="Google Shape;435;p65"/>
          <p:cNvPicPr preferRelativeResize="0"/>
          <p:nvPr/>
        </p:nvPicPr>
        <p:blipFill>
          <a:blip r:embed="rId3">
            <a:alphaModFix/>
          </a:blip>
          <a:stretch>
            <a:fillRect/>
          </a:stretch>
        </p:blipFill>
        <p:spPr>
          <a:xfrm>
            <a:off x="543225" y="1806475"/>
            <a:ext cx="3076750" cy="1846050"/>
          </a:xfrm>
          <a:prstGeom prst="rect">
            <a:avLst/>
          </a:prstGeom>
          <a:noFill/>
          <a:ln>
            <a:noFill/>
          </a:ln>
        </p:spPr>
      </p:pic>
      <p:pic>
        <p:nvPicPr>
          <p:cNvPr id="436" name="Google Shape;436;p65"/>
          <p:cNvPicPr preferRelativeResize="0"/>
          <p:nvPr/>
        </p:nvPicPr>
        <p:blipFill>
          <a:blip r:embed="rId4">
            <a:alphaModFix/>
          </a:blip>
          <a:stretch>
            <a:fillRect/>
          </a:stretch>
        </p:blipFill>
        <p:spPr>
          <a:xfrm>
            <a:off x="4881875" y="1651925"/>
            <a:ext cx="1838515" cy="1846050"/>
          </a:xfrm>
          <a:prstGeom prst="rect">
            <a:avLst/>
          </a:prstGeom>
          <a:noFill/>
          <a:ln>
            <a:noFill/>
          </a:ln>
        </p:spPr>
      </p:pic>
      <p:sp>
        <p:nvSpPr>
          <p:cNvPr id="437" name="Google Shape;437;p65"/>
          <p:cNvSpPr txBox="1"/>
          <p:nvPr/>
        </p:nvSpPr>
        <p:spPr>
          <a:xfrm>
            <a:off x="684750" y="3718300"/>
            <a:ext cx="6329700" cy="12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Needs O(</a:t>
            </a:r>
            <a:r>
              <a:rPr lang="en">
                <a:solidFill>
                  <a:schemeClr val="dk1"/>
                </a:solidFill>
              </a:rPr>
              <a:t>|V|</a:t>
            </a:r>
            <a:r>
              <a:rPr baseline="30000" lang="en">
                <a:solidFill>
                  <a:schemeClr val="dk1"/>
                </a:solidFill>
              </a:rPr>
              <a:t>2</a:t>
            </a:r>
            <a:r>
              <a:rPr lang="en"/>
              <a:t>)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Good for </a:t>
            </a:r>
            <a:r>
              <a:rPr b="1" lang="en">
                <a:solidFill>
                  <a:srgbClr val="38761D"/>
                </a:solidFill>
              </a:rPr>
              <a:t>dense</a:t>
            </a:r>
            <a:r>
              <a:rPr lang="en"/>
              <a:t> graphs (in which |E| ~ |V|</a:t>
            </a:r>
            <a:r>
              <a:rPr baseline="30000" lang="en"/>
              <a:t>2</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Only one bit per entry sufficient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66"/>
          <p:cNvSpPr txBox="1"/>
          <p:nvPr>
            <p:ph type="title"/>
          </p:nvPr>
        </p:nvSpPr>
        <p:spPr>
          <a:xfrm>
            <a:off x="398700" y="497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list</a:t>
            </a:r>
            <a:endParaRPr/>
          </a:p>
        </p:txBody>
      </p:sp>
      <p:pic>
        <p:nvPicPr>
          <p:cNvPr id="443" name="Google Shape;443;p66"/>
          <p:cNvPicPr preferRelativeResize="0"/>
          <p:nvPr/>
        </p:nvPicPr>
        <p:blipFill>
          <a:blip r:embed="rId3">
            <a:alphaModFix/>
          </a:blip>
          <a:stretch>
            <a:fillRect/>
          </a:stretch>
        </p:blipFill>
        <p:spPr>
          <a:xfrm>
            <a:off x="543225" y="1806475"/>
            <a:ext cx="3076750" cy="1846050"/>
          </a:xfrm>
          <a:prstGeom prst="rect">
            <a:avLst/>
          </a:prstGeom>
          <a:noFill/>
          <a:ln>
            <a:noFill/>
          </a:ln>
        </p:spPr>
      </p:pic>
      <p:pic>
        <p:nvPicPr>
          <p:cNvPr id="444" name="Google Shape;444;p66"/>
          <p:cNvPicPr preferRelativeResize="0"/>
          <p:nvPr/>
        </p:nvPicPr>
        <p:blipFill>
          <a:blip r:embed="rId4">
            <a:alphaModFix/>
          </a:blip>
          <a:stretch>
            <a:fillRect/>
          </a:stretch>
        </p:blipFill>
        <p:spPr>
          <a:xfrm>
            <a:off x="5251275" y="1590050"/>
            <a:ext cx="1790700" cy="2171700"/>
          </a:xfrm>
          <a:prstGeom prst="rect">
            <a:avLst/>
          </a:prstGeom>
          <a:noFill/>
          <a:ln>
            <a:noFill/>
          </a:ln>
        </p:spPr>
      </p:pic>
      <p:sp>
        <p:nvSpPr>
          <p:cNvPr id="445" name="Google Shape;445;p66"/>
          <p:cNvSpPr txBox="1"/>
          <p:nvPr/>
        </p:nvSpPr>
        <p:spPr>
          <a:xfrm>
            <a:off x="684750" y="3686450"/>
            <a:ext cx="5199300" cy="12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Needs O(|V| + |E|)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Good for </a:t>
            </a:r>
            <a:r>
              <a:rPr b="1" lang="en">
                <a:solidFill>
                  <a:srgbClr val="38761D"/>
                </a:solidFill>
              </a:rPr>
              <a:t>sparse</a:t>
            </a:r>
            <a:r>
              <a:rPr lang="en"/>
              <a:t> graphs (in which |E| &lt;&lt; |V|</a:t>
            </a:r>
            <a:r>
              <a:rPr baseline="30000" lang="en"/>
              <a:t>2</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Majority of algorithms use this representation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7"/>
          <p:cNvSpPr txBox="1"/>
          <p:nvPr/>
        </p:nvSpPr>
        <p:spPr>
          <a:xfrm>
            <a:off x="644925" y="692700"/>
            <a:ext cx="8105400" cy="41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What if we need to quickly tell if there is an edge (u,v) in the graph?</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What if each edge has an associated weight? How would we incorporate that?</a:t>
            </a:r>
            <a:endParaRPr sz="24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Adjacency maps</a:t>
            </a:r>
            <a:endParaRPr/>
          </a:p>
        </p:txBody>
      </p:sp>
      <p:sp>
        <p:nvSpPr>
          <p:cNvPr id="456" name="Google Shape;456;p68"/>
          <p:cNvSpPr txBox="1"/>
          <p:nvPr>
            <p:ph idx="1" type="body"/>
          </p:nvPr>
        </p:nvSpPr>
        <p:spPr>
          <a:xfrm>
            <a:off x="311700" y="1152475"/>
            <a:ext cx="8520600" cy="38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Adjacency map uses a dictionary (hash table) to store the neighbors of vertex v, instead of a list of neighbors (as in adjacency list). </a:t>
            </a:r>
            <a:endParaRPr/>
          </a:p>
          <a:p>
            <a:pPr indent="0" lvl="0" marL="0" rtl="0" algn="l">
              <a:spcBef>
                <a:spcPts val="1600"/>
              </a:spcBef>
              <a:spcAft>
                <a:spcPts val="0"/>
              </a:spcAft>
              <a:buNone/>
            </a:pPr>
            <a:r>
              <a:rPr lang="en"/>
              <a:t>This allows you to not only iterate over the neighbors if you wish (like in adjacency list), but also find out in O(1) expected time if w is a neighbor of v and to get the edge weight of (v,w) if applicable. </a:t>
            </a:r>
            <a:endParaRPr/>
          </a:p>
          <a:p>
            <a:pPr indent="0" lvl="0" marL="0" rtl="0" algn="l">
              <a:spcBef>
                <a:spcPts val="1600"/>
              </a:spcBef>
              <a:spcAft>
                <a:spcPts val="0"/>
              </a:spcAft>
              <a:buNone/>
            </a:pPr>
            <a:r>
              <a:rPr lang="en"/>
              <a:t>Adjacency matrices provide that lookup in O(1) time, so in some sense, Adjacency map combines the advantages of Adjacency lists (in space) and Adjacency matrices (in time).</a:t>
            </a:r>
            <a:endParaRPr/>
          </a:p>
          <a:p>
            <a:pPr indent="0" lvl="0" marL="0" rtl="0" algn="l">
              <a:spcBef>
                <a:spcPts val="1600"/>
              </a:spcBef>
              <a:spcAft>
                <a:spcPts val="16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Adjacency map</a:t>
            </a:r>
            <a:endParaRPr/>
          </a:p>
        </p:txBody>
      </p:sp>
      <p:sp>
        <p:nvSpPr>
          <p:cNvPr id="462" name="Google Shape;462;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63" name="Google Shape;463;p69"/>
          <p:cNvPicPr preferRelativeResize="0"/>
          <p:nvPr/>
        </p:nvPicPr>
        <p:blipFill>
          <a:blip r:embed="rId3">
            <a:alphaModFix/>
          </a:blip>
          <a:stretch>
            <a:fillRect/>
          </a:stretch>
        </p:blipFill>
        <p:spPr>
          <a:xfrm>
            <a:off x="392063" y="1825050"/>
            <a:ext cx="4333875" cy="2647950"/>
          </a:xfrm>
          <a:prstGeom prst="rect">
            <a:avLst/>
          </a:prstGeom>
          <a:noFill/>
          <a:ln>
            <a:noFill/>
          </a:ln>
        </p:spPr>
      </p:pic>
      <p:pic>
        <p:nvPicPr>
          <p:cNvPr id="464" name="Google Shape;464;p69"/>
          <p:cNvPicPr preferRelativeResize="0"/>
          <p:nvPr/>
        </p:nvPicPr>
        <p:blipFill>
          <a:blip r:embed="rId4">
            <a:alphaModFix/>
          </a:blip>
          <a:stretch>
            <a:fillRect/>
          </a:stretch>
        </p:blipFill>
        <p:spPr>
          <a:xfrm>
            <a:off x="4617425" y="85713"/>
            <a:ext cx="4476750" cy="49053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70"/>
          <p:cNvSpPr txBox="1"/>
          <p:nvPr>
            <p:ph type="title"/>
          </p:nvPr>
        </p:nvSpPr>
        <p:spPr>
          <a:xfrm>
            <a:off x="398700" y="497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list</a:t>
            </a:r>
            <a:endParaRPr/>
          </a:p>
        </p:txBody>
      </p:sp>
      <p:pic>
        <p:nvPicPr>
          <p:cNvPr id="470" name="Google Shape;470;p70"/>
          <p:cNvPicPr preferRelativeResize="0"/>
          <p:nvPr/>
        </p:nvPicPr>
        <p:blipFill>
          <a:blip r:embed="rId3">
            <a:alphaModFix/>
          </a:blip>
          <a:stretch>
            <a:fillRect/>
          </a:stretch>
        </p:blipFill>
        <p:spPr>
          <a:xfrm>
            <a:off x="5251275" y="1590050"/>
            <a:ext cx="1790700" cy="2171700"/>
          </a:xfrm>
          <a:prstGeom prst="rect">
            <a:avLst/>
          </a:prstGeom>
          <a:noFill/>
          <a:ln>
            <a:noFill/>
          </a:ln>
        </p:spPr>
      </p:pic>
      <p:sp>
        <p:nvSpPr>
          <p:cNvPr id="471" name="Google Shape;471;p70"/>
          <p:cNvSpPr txBox="1"/>
          <p:nvPr>
            <p:ph idx="4294967295" type="body"/>
          </p:nvPr>
        </p:nvSpPr>
        <p:spPr>
          <a:xfrm>
            <a:off x="311700" y="14572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lass Graph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71"/>
          <p:cNvSpPr txBox="1"/>
          <p:nvPr>
            <p:ph type="title"/>
          </p:nvPr>
        </p:nvSpPr>
        <p:spPr>
          <a:xfrm>
            <a:off x="398700" y="497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list</a:t>
            </a:r>
            <a:endParaRPr/>
          </a:p>
        </p:txBody>
      </p:sp>
      <p:pic>
        <p:nvPicPr>
          <p:cNvPr id="477" name="Google Shape;477;p71"/>
          <p:cNvPicPr preferRelativeResize="0"/>
          <p:nvPr/>
        </p:nvPicPr>
        <p:blipFill>
          <a:blip r:embed="rId3">
            <a:alphaModFix/>
          </a:blip>
          <a:stretch>
            <a:fillRect/>
          </a:stretch>
        </p:blipFill>
        <p:spPr>
          <a:xfrm>
            <a:off x="5251275" y="1590050"/>
            <a:ext cx="1790700" cy="2171700"/>
          </a:xfrm>
          <a:prstGeom prst="rect">
            <a:avLst/>
          </a:prstGeom>
          <a:noFill/>
          <a:ln>
            <a:noFill/>
          </a:ln>
        </p:spPr>
      </p:pic>
      <p:sp>
        <p:nvSpPr>
          <p:cNvPr id="478" name="Google Shape;478;p71"/>
          <p:cNvSpPr txBox="1"/>
          <p:nvPr>
            <p:ph idx="4294967295" type="body"/>
          </p:nvPr>
        </p:nvSpPr>
        <p:spPr>
          <a:xfrm>
            <a:off x="311700" y="14572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Graph {</a:t>
            </a:r>
            <a:endParaRPr/>
          </a:p>
          <a:p>
            <a:pPr indent="0" lvl="0" marL="0" rtl="0" algn="l">
              <a:spcBef>
                <a:spcPts val="1600"/>
              </a:spcBef>
              <a:spcAft>
                <a:spcPts val="0"/>
              </a:spcAft>
              <a:buNone/>
            </a:pPr>
            <a:r>
              <a:rPr lang="en"/>
              <a:t>  adjList;</a:t>
            </a:r>
            <a:endParaRPr/>
          </a:p>
          <a:p>
            <a:pPr indent="0" lvl="0" marL="0" rtl="0" algn="l">
              <a:spcBef>
                <a:spcPts val="1600"/>
              </a:spcBef>
              <a:spcAft>
                <a:spcPts val="1600"/>
              </a:spcAft>
              <a:buNone/>
            </a:pPr>
            <a:r>
              <a:rPr lang="en"/>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21" name="Google Shape;121;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22" name="Google Shape;122;p18"/>
          <p:cNvPicPr preferRelativeResize="0"/>
          <p:nvPr/>
        </p:nvPicPr>
        <p:blipFill>
          <a:blip r:embed="rId3">
            <a:alphaModFix/>
          </a:blip>
          <a:stretch>
            <a:fillRect/>
          </a:stretch>
        </p:blipFill>
        <p:spPr>
          <a:xfrm>
            <a:off x="1524000" y="957263"/>
            <a:ext cx="6096000" cy="3228975"/>
          </a:xfrm>
          <a:prstGeom prst="rect">
            <a:avLst/>
          </a:prstGeom>
          <a:noFill/>
          <a:ln>
            <a:noFill/>
          </a:ln>
        </p:spPr>
      </p:pic>
      <p:sp>
        <p:nvSpPr>
          <p:cNvPr id="123" name="Google Shape;123;p18"/>
          <p:cNvSpPr txBox="1"/>
          <p:nvPr/>
        </p:nvSpPr>
        <p:spPr>
          <a:xfrm>
            <a:off x="0" y="4730400"/>
            <a:ext cx="3000000" cy="4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https://xkcd.com/163/</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72"/>
          <p:cNvSpPr txBox="1"/>
          <p:nvPr>
            <p:ph type="title"/>
          </p:nvPr>
        </p:nvSpPr>
        <p:spPr>
          <a:xfrm>
            <a:off x="398700" y="497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list</a:t>
            </a:r>
            <a:endParaRPr/>
          </a:p>
        </p:txBody>
      </p:sp>
      <p:pic>
        <p:nvPicPr>
          <p:cNvPr id="484" name="Google Shape;484;p72"/>
          <p:cNvPicPr preferRelativeResize="0"/>
          <p:nvPr/>
        </p:nvPicPr>
        <p:blipFill>
          <a:blip r:embed="rId3">
            <a:alphaModFix/>
          </a:blip>
          <a:stretch>
            <a:fillRect/>
          </a:stretch>
        </p:blipFill>
        <p:spPr>
          <a:xfrm>
            <a:off x="5251275" y="1590050"/>
            <a:ext cx="1790700" cy="2171700"/>
          </a:xfrm>
          <a:prstGeom prst="rect">
            <a:avLst/>
          </a:prstGeom>
          <a:noFill/>
          <a:ln>
            <a:noFill/>
          </a:ln>
        </p:spPr>
      </p:pic>
      <p:sp>
        <p:nvSpPr>
          <p:cNvPr id="485" name="Google Shape;485;p72"/>
          <p:cNvSpPr txBox="1"/>
          <p:nvPr>
            <p:ph idx="4294967295" type="body"/>
          </p:nvPr>
        </p:nvSpPr>
        <p:spPr>
          <a:xfrm>
            <a:off x="311700" y="14572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Graph {</a:t>
            </a:r>
            <a:endParaRPr/>
          </a:p>
          <a:p>
            <a:pPr indent="0" lvl="0" marL="0" rtl="0" algn="l">
              <a:spcBef>
                <a:spcPts val="1600"/>
              </a:spcBef>
              <a:spcAft>
                <a:spcPts val="0"/>
              </a:spcAft>
              <a:buNone/>
            </a:pPr>
            <a:r>
              <a:rPr lang="en"/>
              <a:t>  list [ ] adjList;</a:t>
            </a:r>
            <a:endParaRPr/>
          </a:p>
          <a:p>
            <a:pPr indent="0" lvl="0" marL="0" rtl="0" algn="l">
              <a:spcBef>
                <a:spcPts val="1600"/>
              </a:spcBef>
              <a:spcAft>
                <a:spcPts val="1600"/>
              </a:spcAft>
              <a:buNone/>
            </a:pPr>
            <a:r>
              <a:rPr lang="en"/>
              <a:t>}</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73"/>
          <p:cNvSpPr txBox="1"/>
          <p:nvPr>
            <p:ph type="title"/>
          </p:nvPr>
        </p:nvSpPr>
        <p:spPr>
          <a:xfrm>
            <a:off x="398700" y="497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list</a:t>
            </a:r>
            <a:endParaRPr/>
          </a:p>
        </p:txBody>
      </p:sp>
      <p:pic>
        <p:nvPicPr>
          <p:cNvPr id="491" name="Google Shape;491;p73"/>
          <p:cNvPicPr preferRelativeResize="0"/>
          <p:nvPr/>
        </p:nvPicPr>
        <p:blipFill>
          <a:blip r:embed="rId3">
            <a:alphaModFix/>
          </a:blip>
          <a:stretch>
            <a:fillRect/>
          </a:stretch>
        </p:blipFill>
        <p:spPr>
          <a:xfrm>
            <a:off x="5251275" y="1590050"/>
            <a:ext cx="1790700" cy="2171700"/>
          </a:xfrm>
          <a:prstGeom prst="rect">
            <a:avLst/>
          </a:prstGeom>
          <a:noFill/>
          <a:ln>
            <a:noFill/>
          </a:ln>
        </p:spPr>
      </p:pic>
      <p:sp>
        <p:nvSpPr>
          <p:cNvPr id="492" name="Google Shape;492;p73"/>
          <p:cNvSpPr txBox="1"/>
          <p:nvPr>
            <p:ph idx="4294967295" type="body"/>
          </p:nvPr>
        </p:nvSpPr>
        <p:spPr>
          <a:xfrm>
            <a:off x="311700" y="14572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Graph {</a:t>
            </a:r>
            <a:endParaRPr/>
          </a:p>
          <a:p>
            <a:pPr indent="0" lvl="0" marL="0" rtl="0" algn="l">
              <a:spcBef>
                <a:spcPts val="1600"/>
              </a:spcBef>
              <a:spcAft>
                <a:spcPts val="0"/>
              </a:spcAft>
              <a:buNone/>
            </a:pPr>
            <a:r>
              <a:rPr lang="en"/>
              <a:t>  list&lt;int&gt; [ ] adjList;</a:t>
            </a:r>
            <a:endParaRPr/>
          </a:p>
          <a:p>
            <a:pPr indent="0" lvl="0" marL="0" rtl="0" algn="l">
              <a:spcBef>
                <a:spcPts val="1600"/>
              </a:spcBef>
              <a:spcAft>
                <a:spcPts val="1600"/>
              </a:spcAft>
              <a:buNone/>
            </a:pPr>
            <a:r>
              <a:rPr lang="en"/>
              <a: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74"/>
          <p:cNvSpPr txBox="1"/>
          <p:nvPr>
            <p:ph type="title"/>
          </p:nvPr>
        </p:nvSpPr>
        <p:spPr>
          <a:xfrm>
            <a:off x="398700" y="497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list</a:t>
            </a:r>
            <a:endParaRPr/>
          </a:p>
        </p:txBody>
      </p:sp>
      <p:pic>
        <p:nvPicPr>
          <p:cNvPr id="498" name="Google Shape;498;p74"/>
          <p:cNvPicPr preferRelativeResize="0"/>
          <p:nvPr/>
        </p:nvPicPr>
        <p:blipFill>
          <a:blip r:embed="rId3">
            <a:alphaModFix/>
          </a:blip>
          <a:stretch>
            <a:fillRect/>
          </a:stretch>
        </p:blipFill>
        <p:spPr>
          <a:xfrm>
            <a:off x="5251275" y="1590050"/>
            <a:ext cx="1790700" cy="2171700"/>
          </a:xfrm>
          <a:prstGeom prst="rect">
            <a:avLst/>
          </a:prstGeom>
          <a:noFill/>
          <a:ln>
            <a:noFill/>
          </a:ln>
        </p:spPr>
      </p:pic>
      <p:sp>
        <p:nvSpPr>
          <p:cNvPr id="499" name="Google Shape;499;p74"/>
          <p:cNvSpPr txBox="1"/>
          <p:nvPr>
            <p:ph idx="4294967295" type="body"/>
          </p:nvPr>
        </p:nvSpPr>
        <p:spPr>
          <a:xfrm>
            <a:off x="311700" y="14572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Graph {</a:t>
            </a:r>
            <a:endParaRPr/>
          </a:p>
          <a:p>
            <a:pPr indent="0" lvl="0" marL="0" rtl="0" algn="l">
              <a:spcBef>
                <a:spcPts val="1600"/>
              </a:spcBef>
              <a:spcAft>
                <a:spcPts val="0"/>
              </a:spcAft>
              <a:buNone/>
            </a:pPr>
            <a:r>
              <a:rPr lang="en"/>
              <a:t>  list&lt;int&gt; [ ] adjList;</a:t>
            </a:r>
            <a:endParaRPr/>
          </a:p>
          <a:p>
            <a:pPr indent="0" lvl="0" marL="0" rtl="0" algn="l">
              <a:spcBef>
                <a:spcPts val="1600"/>
              </a:spcBef>
              <a:spcAft>
                <a:spcPts val="0"/>
              </a:spcAft>
              <a:buNone/>
            </a:pPr>
            <a:r>
              <a:rPr lang="en"/>
              <a:t>  </a:t>
            </a:r>
            <a:r>
              <a:rPr lang="en"/>
              <a:t>i</a:t>
            </a:r>
            <a:r>
              <a:rPr lang="en"/>
              <a:t>nt V;</a:t>
            </a:r>
            <a:endParaRPr/>
          </a:p>
          <a:p>
            <a:pPr indent="0" lvl="0" marL="0" rtl="0" algn="l">
              <a:spcBef>
                <a:spcPts val="1600"/>
              </a:spcBef>
              <a:spcAft>
                <a:spcPts val="1600"/>
              </a:spcAft>
              <a:buNone/>
            </a:pPr>
            <a:r>
              <a:rPr lang="en"/>
              <a: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75"/>
          <p:cNvSpPr txBox="1"/>
          <p:nvPr>
            <p:ph type="title"/>
          </p:nvPr>
        </p:nvSpPr>
        <p:spPr>
          <a:xfrm>
            <a:off x="398700" y="1931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list</a:t>
            </a:r>
            <a:endParaRPr/>
          </a:p>
        </p:txBody>
      </p:sp>
      <p:pic>
        <p:nvPicPr>
          <p:cNvPr id="505" name="Google Shape;505;p75"/>
          <p:cNvPicPr preferRelativeResize="0"/>
          <p:nvPr/>
        </p:nvPicPr>
        <p:blipFill>
          <a:blip r:embed="rId3">
            <a:alphaModFix/>
          </a:blip>
          <a:stretch>
            <a:fillRect/>
          </a:stretch>
        </p:blipFill>
        <p:spPr>
          <a:xfrm>
            <a:off x="5251275" y="1590050"/>
            <a:ext cx="1790700" cy="2171700"/>
          </a:xfrm>
          <a:prstGeom prst="rect">
            <a:avLst/>
          </a:prstGeom>
          <a:noFill/>
          <a:ln>
            <a:noFill/>
          </a:ln>
        </p:spPr>
      </p:pic>
      <p:sp>
        <p:nvSpPr>
          <p:cNvPr id="506" name="Google Shape;506;p75"/>
          <p:cNvSpPr txBox="1"/>
          <p:nvPr>
            <p:ph idx="4294967295"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Graph {</a:t>
            </a:r>
            <a:endParaRPr/>
          </a:p>
          <a:p>
            <a:pPr indent="0" lvl="0" marL="0" rtl="0" algn="l">
              <a:spcBef>
                <a:spcPts val="1600"/>
              </a:spcBef>
              <a:spcAft>
                <a:spcPts val="0"/>
              </a:spcAft>
              <a:buNone/>
            </a:pPr>
            <a:r>
              <a:rPr lang="en"/>
              <a:t>  list&lt;int&gt; [ ] adjList;</a:t>
            </a:r>
            <a:endParaRPr/>
          </a:p>
          <a:p>
            <a:pPr indent="0" lvl="0" marL="0" rtl="0" algn="l">
              <a:spcBef>
                <a:spcPts val="1600"/>
              </a:spcBef>
              <a:spcAft>
                <a:spcPts val="0"/>
              </a:spcAft>
              <a:buNone/>
            </a:pPr>
            <a:r>
              <a:rPr lang="en"/>
              <a:t>  int V;</a:t>
            </a:r>
            <a:endParaRPr/>
          </a:p>
          <a:p>
            <a:pPr indent="0" lvl="0" marL="0" rtl="0" algn="l">
              <a:spcBef>
                <a:spcPts val="1600"/>
              </a:spcBef>
              <a:spcAft>
                <a:spcPts val="0"/>
              </a:spcAft>
              <a:buNone/>
            </a:pPr>
            <a:r>
              <a:rPr lang="en"/>
              <a:t>  Graph(int size) {</a:t>
            </a:r>
            <a:endParaRPr/>
          </a:p>
          <a:p>
            <a:pPr indent="0" lvl="0" marL="0" rtl="0" algn="l">
              <a:spcBef>
                <a:spcPts val="1600"/>
              </a:spcBef>
              <a:spcAft>
                <a:spcPts val="0"/>
              </a:spcAft>
              <a:buNone/>
            </a:pPr>
            <a:r>
              <a:rPr lang="en"/>
              <a:t>     V = size;</a:t>
            </a:r>
            <a:endParaRPr/>
          </a:p>
          <a:p>
            <a:pPr indent="0" lvl="0" marL="0" rtl="0" algn="l">
              <a:spcBef>
                <a:spcPts val="1600"/>
              </a:spcBef>
              <a:spcAft>
                <a:spcPts val="0"/>
              </a:spcAft>
              <a:buNone/>
            </a:pPr>
            <a:r>
              <a:rPr lang="en"/>
              <a:t>     adjList = new list&lt;int&gt;[V];</a:t>
            </a:r>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rPr lang="en"/>
              <a:t>}</a:t>
            </a:r>
            <a:endParaRPr/>
          </a:p>
        </p:txBody>
      </p:sp>
      <p:sp>
        <p:nvSpPr>
          <p:cNvPr id="507" name="Google Shape;507;p75"/>
          <p:cNvSpPr txBox="1"/>
          <p:nvPr/>
        </p:nvSpPr>
        <p:spPr>
          <a:xfrm>
            <a:off x="5426225" y="3921000"/>
            <a:ext cx="2827200" cy="10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 = new Graph(10);</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76"/>
          <p:cNvSpPr txBox="1"/>
          <p:nvPr>
            <p:ph type="title"/>
          </p:nvPr>
        </p:nvSpPr>
        <p:spPr>
          <a:xfrm>
            <a:off x="398700" y="-1116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list</a:t>
            </a:r>
            <a:endParaRPr/>
          </a:p>
        </p:txBody>
      </p:sp>
      <p:pic>
        <p:nvPicPr>
          <p:cNvPr id="513" name="Google Shape;513;p76"/>
          <p:cNvPicPr preferRelativeResize="0"/>
          <p:nvPr/>
        </p:nvPicPr>
        <p:blipFill>
          <a:blip r:embed="rId3">
            <a:alphaModFix/>
          </a:blip>
          <a:stretch>
            <a:fillRect/>
          </a:stretch>
        </p:blipFill>
        <p:spPr>
          <a:xfrm>
            <a:off x="5251275" y="1590050"/>
            <a:ext cx="1790700" cy="2171700"/>
          </a:xfrm>
          <a:prstGeom prst="rect">
            <a:avLst/>
          </a:prstGeom>
          <a:noFill/>
          <a:ln>
            <a:noFill/>
          </a:ln>
        </p:spPr>
      </p:pic>
      <p:sp>
        <p:nvSpPr>
          <p:cNvPr id="514" name="Google Shape;514;p76"/>
          <p:cNvSpPr txBox="1"/>
          <p:nvPr>
            <p:ph idx="4294967295" type="body"/>
          </p:nvPr>
        </p:nvSpPr>
        <p:spPr>
          <a:xfrm>
            <a:off x="311700" y="6190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Graph {</a:t>
            </a:r>
            <a:endParaRPr/>
          </a:p>
          <a:p>
            <a:pPr indent="0" lvl="0" marL="0" rtl="0" algn="l">
              <a:spcBef>
                <a:spcPts val="1600"/>
              </a:spcBef>
              <a:spcAft>
                <a:spcPts val="0"/>
              </a:spcAft>
              <a:buNone/>
            </a:pPr>
            <a:r>
              <a:rPr lang="en"/>
              <a:t>  list&lt;int&gt; [ ] adjList;</a:t>
            </a:r>
            <a:endParaRPr/>
          </a:p>
          <a:p>
            <a:pPr indent="0" lvl="0" marL="0" rtl="0" algn="l">
              <a:spcBef>
                <a:spcPts val="1600"/>
              </a:spcBef>
              <a:spcAft>
                <a:spcPts val="0"/>
              </a:spcAft>
              <a:buNone/>
            </a:pPr>
            <a:r>
              <a:rPr lang="en"/>
              <a:t>  int V;</a:t>
            </a:r>
            <a:endParaRPr/>
          </a:p>
          <a:p>
            <a:pPr indent="0" lvl="0" marL="0" rtl="0" algn="l">
              <a:spcBef>
                <a:spcPts val="1600"/>
              </a:spcBef>
              <a:spcAft>
                <a:spcPts val="0"/>
              </a:spcAft>
              <a:buNone/>
            </a:pPr>
            <a:r>
              <a:rPr lang="en"/>
              <a:t>  </a:t>
            </a:r>
            <a:r>
              <a:rPr lang="en">
                <a:solidFill>
                  <a:srgbClr val="38761D"/>
                </a:solidFill>
              </a:rPr>
              <a:t>v</a:t>
            </a:r>
            <a:r>
              <a:rPr lang="en">
                <a:solidFill>
                  <a:srgbClr val="38761D"/>
                </a:solidFill>
              </a:rPr>
              <a:t>oid addEdge(int start, int end, bidir=true) {</a:t>
            </a:r>
            <a:endParaRPr>
              <a:solidFill>
                <a:srgbClr val="38761D"/>
              </a:solidFill>
            </a:endParaRPr>
          </a:p>
          <a:p>
            <a:pPr indent="0" lvl="0" marL="0" rtl="0" algn="l">
              <a:spcBef>
                <a:spcPts val="1600"/>
              </a:spcBef>
              <a:spcAft>
                <a:spcPts val="0"/>
              </a:spcAft>
              <a:buNone/>
            </a:pPr>
            <a:r>
              <a:rPr lang="en">
                <a:solidFill>
                  <a:srgbClr val="38761D"/>
                </a:solidFill>
              </a:rPr>
              <a:t>     adjList[start].add(end);</a:t>
            </a:r>
            <a:endParaRPr>
              <a:solidFill>
                <a:srgbClr val="38761D"/>
              </a:solidFill>
            </a:endParaRPr>
          </a:p>
          <a:p>
            <a:pPr indent="0" lvl="0" marL="0" rtl="0" algn="l">
              <a:spcBef>
                <a:spcPts val="1600"/>
              </a:spcBef>
              <a:spcAft>
                <a:spcPts val="0"/>
              </a:spcAft>
              <a:buNone/>
            </a:pPr>
            <a:r>
              <a:rPr lang="en">
                <a:solidFill>
                  <a:srgbClr val="38761D"/>
                </a:solidFill>
              </a:rPr>
              <a:t>     </a:t>
            </a:r>
            <a:r>
              <a:rPr lang="en">
                <a:solidFill>
                  <a:srgbClr val="38761D"/>
                </a:solidFill>
              </a:rPr>
              <a:t>i</a:t>
            </a:r>
            <a:r>
              <a:rPr lang="en">
                <a:solidFill>
                  <a:srgbClr val="38761D"/>
                </a:solidFill>
              </a:rPr>
              <a:t>f (</a:t>
            </a:r>
            <a:r>
              <a:rPr lang="en">
                <a:solidFill>
                  <a:srgbClr val="38761D"/>
                </a:solidFill>
              </a:rPr>
              <a:t>bidir==true)</a:t>
            </a:r>
            <a:endParaRPr>
              <a:solidFill>
                <a:srgbClr val="38761D"/>
              </a:solidFill>
            </a:endParaRPr>
          </a:p>
          <a:p>
            <a:pPr indent="0" lvl="0" marL="0" rtl="0" algn="l">
              <a:spcBef>
                <a:spcPts val="1600"/>
              </a:spcBef>
              <a:spcAft>
                <a:spcPts val="0"/>
              </a:spcAft>
              <a:buNone/>
            </a:pPr>
            <a:r>
              <a:rPr lang="en">
                <a:solidFill>
                  <a:srgbClr val="38761D"/>
                </a:solidFill>
              </a:rPr>
              <a:t>	adjList[end].add(start);</a:t>
            </a:r>
            <a:endParaRPr>
              <a:solidFill>
                <a:srgbClr val="38761D"/>
              </a:solidFill>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rPr lang="en"/>
              <a: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77"/>
          <p:cNvSpPr txBox="1"/>
          <p:nvPr>
            <p:ph type="title"/>
          </p:nvPr>
        </p:nvSpPr>
        <p:spPr>
          <a:xfrm>
            <a:off x="398700" y="-1116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list</a:t>
            </a:r>
            <a:endParaRPr/>
          </a:p>
        </p:txBody>
      </p:sp>
      <p:pic>
        <p:nvPicPr>
          <p:cNvPr id="520" name="Google Shape;520;p77"/>
          <p:cNvPicPr preferRelativeResize="0"/>
          <p:nvPr/>
        </p:nvPicPr>
        <p:blipFill>
          <a:blip r:embed="rId3">
            <a:alphaModFix/>
          </a:blip>
          <a:stretch>
            <a:fillRect/>
          </a:stretch>
        </p:blipFill>
        <p:spPr>
          <a:xfrm>
            <a:off x="5251275" y="1590050"/>
            <a:ext cx="1790700" cy="2171700"/>
          </a:xfrm>
          <a:prstGeom prst="rect">
            <a:avLst/>
          </a:prstGeom>
          <a:noFill/>
          <a:ln>
            <a:noFill/>
          </a:ln>
        </p:spPr>
      </p:pic>
      <p:sp>
        <p:nvSpPr>
          <p:cNvPr id="521" name="Google Shape;521;p77"/>
          <p:cNvSpPr txBox="1"/>
          <p:nvPr>
            <p:ph idx="4294967295" type="body"/>
          </p:nvPr>
        </p:nvSpPr>
        <p:spPr>
          <a:xfrm>
            <a:off x="311700" y="6190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Graph {</a:t>
            </a:r>
            <a:endParaRPr/>
          </a:p>
          <a:p>
            <a:pPr indent="0" lvl="0" marL="0" rtl="0" algn="l">
              <a:spcBef>
                <a:spcPts val="1600"/>
              </a:spcBef>
              <a:spcAft>
                <a:spcPts val="0"/>
              </a:spcAft>
              <a:buNone/>
            </a:pPr>
            <a:r>
              <a:rPr lang="en"/>
              <a:t>  list&lt;int&gt; [ ] adjList;</a:t>
            </a:r>
            <a:endParaRPr/>
          </a:p>
          <a:p>
            <a:pPr indent="0" lvl="0" marL="0" rtl="0" algn="l">
              <a:spcBef>
                <a:spcPts val="1600"/>
              </a:spcBef>
              <a:spcAft>
                <a:spcPts val="0"/>
              </a:spcAft>
              <a:buNone/>
            </a:pPr>
            <a:r>
              <a:rPr lang="en"/>
              <a:t>  int V;</a:t>
            </a:r>
            <a:endParaRPr/>
          </a:p>
          <a:p>
            <a:pPr indent="0" lvl="0" marL="0" rtl="0" algn="l">
              <a:spcBef>
                <a:spcPts val="1600"/>
              </a:spcBef>
              <a:spcAft>
                <a:spcPts val="0"/>
              </a:spcAft>
              <a:buNone/>
            </a:pPr>
            <a:r>
              <a:rPr lang="en"/>
              <a:t>  </a:t>
            </a:r>
            <a:r>
              <a:rPr lang="en"/>
              <a:t>v</a:t>
            </a:r>
            <a:r>
              <a:rPr lang="en"/>
              <a:t>oid addEdge(int start, int end, bidir=true) {</a:t>
            </a:r>
            <a:endParaRPr/>
          </a:p>
          <a:p>
            <a:pPr indent="0" lvl="0" marL="0" rtl="0" algn="l">
              <a:spcBef>
                <a:spcPts val="1600"/>
              </a:spcBef>
              <a:spcAft>
                <a:spcPts val="0"/>
              </a:spcAft>
              <a:buNone/>
            </a:pPr>
            <a:r>
              <a:rPr lang="en"/>
              <a:t>     adjList[start].add(end);</a:t>
            </a:r>
            <a:endParaRPr/>
          </a:p>
          <a:p>
            <a:pPr indent="0" lvl="0" marL="0" rtl="0" algn="l">
              <a:spcBef>
                <a:spcPts val="1600"/>
              </a:spcBef>
              <a:spcAft>
                <a:spcPts val="0"/>
              </a:spcAft>
              <a:buNone/>
            </a:pPr>
            <a:r>
              <a:rPr lang="en"/>
              <a:t>     if (bidir==true)</a:t>
            </a:r>
            <a:endParaRPr/>
          </a:p>
          <a:p>
            <a:pPr indent="0" lvl="0" marL="0" rtl="0" algn="l">
              <a:spcBef>
                <a:spcPts val="1600"/>
              </a:spcBef>
              <a:spcAft>
                <a:spcPts val="0"/>
              </a:spcAft>
              <a:buNone/>
            </a:pPr>
            <a:r>
              <a:rPr lang="en"/>
              <a:t>	adjList[end].add(start);</a:t>
            </a:r>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rPr lang="en"/>
              <a:t>...</a:t>
            </a:r>
            <a:endParaRPr/>
          </a:p>
        </p:txBody>
      </p:sp>
      <p:sp>
        <p:nvSpPr>
          <p:cNvPr id="522" name="Google Shape;522;p77"/>
          <p:cNvSpPr txBox="1"/>
          <p:nvPr/>
        </p:nvSpPr>
        <p:spPr>
          <a:xfrm>
            <a:off x="5426225" y="3925600"/>
            <a:ext cx="3023100" cy="10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g.addEdge(0,1);</a:t>
            </a:r>
            <a:endParaRPr/>
          </a:p>
          <a:p>
            <a:pPr indent="0" lvl="0" marL="0" rtl="0" algn="l">
              <a:spcBef>
                <a:spcPts val="0"/>
              </a:spcBef>
              <a:spcAft>
                <a:spcPts val="0"/>
              </a:spcAft>
              <a:buNone/>
            </a:pPr>
            <a:r>
              <a:rPr lang="en"/>
              <a:t>g.addEdge(0,6);</a:t>
            </a:r>
            <a:endParaRPr/>
          </a:p>
          <a:p>
            <a:pPr indent="0" lvl="0" marL="0" rtl="0" algn="l">
              <a:spcBef>
                <a:spcPts val="0"/>
              </a:spcBef>
              <a:spcAft>
                <a:spcPts val="0"/>
              </a:spcAft>
              <a:buNone/>
            </a:pPr>
            <a:r>
              <a:rPr lang="en"/>
              <a:t>g.addEdge(0,8);</a:t>
            </a:r>
            <a:endParaRPr/>
          </a:p>
          <a:p>
            <a:pPr indent="0" lvl="0" marL="0" rtl="0" algn="l">
              <a:spcBef>
                <a:spcPts val="0"/>
              </a:spcBef>
              <a:spcAft>
                <a:spcPts val="0"/>
              </a:spcAft>
              <a:buNone/>
            </a:pPr>
            <a:r>
              <a:rPr lang="en"/>
              <a:t>g.addEdge(1,4);</a:t>
            </a:r>
            <a:endParaRPr/>
          </a:p>
          <a:p>
            <a:pPr indent="0" lvl="0" marL="0" rtl="0" algn="l">
              <a:spcBef>
                <a:spcPts val="0"/>
              </a:spcBef>
              <a:spcAft>
                <a:spcPts val="0"/>
              </a:spcAft>
              <a:buNone/>
            </a:pPr>
            <a:r>
              <a:rPr lang="en"/>
              <a: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78"/>
          <p:cNvSpPr txBox="1"/>
          <p:nvPr>
            <p:ph type="title"/>
          </p:nvPr>
        </p:nvSpPr>
        <p:spPr>
          <a:xfrm>
            <a:off x="398700" y="-1116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list</a:t>
            </a:r>
            <a:endParaRPr/>
          </a:p>
        </p:txBody>
      </p:sp>
      <p:pic>
        <p:nvPicPr>
          <p:cNvPr id="528" name="Google Shape;528;p78"/>
          <p:cNvPicPr preferRelativeResize="0"/>
          <p:nvPr/>
        </p:nvPicPr>
        <p:blipFill>
          <a:blip r:embed="rId3">
            <a:alphaModFix/>
          </a:blip>
          <a:stretch>
            <a:fillRect/>
          </a:stretch>
        </p:blipFill>
        <p:spPr>
          <a:xfrm>
            <a:off x="5251275" y="1590050"/>
            <a:ext cx="1790700" cy="2171700"/>
          </a:xfrm>
          <a:prstGeom prst="rect">
            <a:avLst/>
          </a:prstGeom>
          <a:noFill/>
          <a:ln>
            <a:noFill/>
          </a:ln>
        </p:spPr>
      </p:pic>
      <p:sp>
        <p:nvSpPr>
          <p:cNvPr id="529" name="Google Shape;529;p78"/>
          <p:cNvSpPr txBox="1"/>
          <p:nvPr>
            <p:ph idx="4294967295" type="body"/>
          </p:nvPr>
        </p:nvSpPr>
        <p:spPr>
          <a:xfrm>
            <a:off x="311700" y="619075"/>
            <a:ext cx="8520600" cy="43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Graph {</a:t>
            </a:r>
            <a:endParaRPr/>
          </a:p>
          <a:p>
            <a:pPr indent="0" lvl="0" marL="0" rtl="0" algn="l">
              <a:spcBef>
                <a:spcPts val="1600"/>
              </a:spcBef>
              <a:spcAft>
                <a:spcPts val="0"/>
              </a:spcAft>
              <a:buNone/>
            </a:pPr>
            <a:r>
              <a:rPr lang="en"/>
              <a:t>  list&lt;int&gt; [ ] adjList;</a:t>
            </a:r>
            <a:endParaRPr/>
          </a:p>
          <a:p>
            <a:pPr indent="0" lvl="0" marL="0" rtl="0" algn="l">
              <a:spcBef>
                <a:spcPts val="1600"/>
              </a:spcBef>
              <a:spcAft>
                <a:spcPts val="0"/>
              </a:spcAft>
              <a:buNone/>
            </a:pPr>
            <a:r>
              <a:rPr lang="en"/>
              <a:t>  int V;</a:t>
            </a:r>
            <a:br>
              <a:rPr lang="en"/>
            </a:br>
            <a:r>
              <a:rPr lang="en"/>
              <a:t>...  </a:t>
            </a:r>
            <a:br>
              <a:rPr lang="en"/>
            </a:br>
            <a:r>
              <a:rPr lang="en"/>
              <a:t>  </a:t>
            </a:r>
            <a:r>
              <a:rPr lang="en"/>
              <a:t>b</a:t>
            </a:r>
            <a:r>
              <a:rPr lang="en"/>
              <a:t>ool hasEulerianCycle() {</a:t>
            </a:r>
            <a:endParaRPr/>
          </a:p>
          <a:p>
            <a:pPr indent="0" lvl="0" marL="0" rtl="0" algn="l">
              <a:spcBef>
                <a:spcPts val="1600"/>
              </a:spcBef>
              <a:spcAft>
                <a:spcPts val="0"/>
              </a:spcAft>
              <a:buNone/>
            </a:pPr>
            <a:r>
              <a:rPr lang="en"/>
              <a:t>    </a:t>
            </a:r>
            <a:r>
              <a:rPr lang="en"/>
              <a:t>o</a:t>
            </a:r>
            <a:r>
              <a:rPr lang="en"/>
              <a:t>dd = 0; //no. of vertices with odd degree</a:t>
            </a:r>
            <a:br>
              <a:rPr lang="en"/>
            </a:br>
            <a:r>
              <a:rPr lang="en"/>
              <a:t>    </a:t>
            </a:r>
            <a:r>
              <a:rPr lang="en"/>
              <a:t>f</a:t>
            </a:r>
            <a:r>
              <a:rPr lang="en"/>
              <a:t>or vertex in adjList:	</a:t>
            </a:r>
            <a:br>
              <a:rPr lang="en"/>
            </a:br>
            <a:r>
              <a:rPr lang="en"/>
              <a:t>         </a:t>
            </a:r>
            <a:r>
              <a:rPr lang="en"/>
              <a:t>i</a:t>
            </a:r>
            <a:r>
              <a:rPr lang="en"/>
              <a:t>f (adjList[vertex].size() mod 2) == 1:</a:t>
            </a:r>
            <a:br>
              <a:rPr lang="en"/>
            </a:br>
            <a:r>
              <a:rPr lang="en"/>
              <a:t>              </a:t>
            </a:r>
            <a:r>
              <a:rPr lang="en"/>
              <a:t>o</a:t>
            </a:r>
            <a:r>
              <a:rPr lang="en"/>
              <a:t>dd++;</a:t>
            </a:r>
            <a:br>
              <a:rPr lang="en"/>
            </a:br>
            <a:r>
              <a:rPr lang="en"/>
              <a:t>    if (odd == 0)  return True; </a:t>
            </a:r>
            <a:br>
              <a:rPr lang="en"/>
            </a:br>
            <a:r>
              <a:rPr lang="en"/>
              <a:t>    else return False;</a:t>
            </a:r>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rPr lang="en"/>
              <a: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79"/>
          <p:cNvSpPr txBox="1"/>
          <p:nvPr>
            <p:ph type="title"/>
          </p:nvPr>
        </p:nvSpPr>
        <p:spPr>
          <a:xfrm>
            <a:off x="398700" y="-1116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list</a:t>
            </a:r>
            <a:endParaRPr/>
          </a:p>
        </p:txBody>
      </p:sp>
      <p:pic>
        <p:nvPicPr>
          <p:cNvPr id="535" name="Google Shape;535;p79"/>
          <p:cNvPicPr preferRelativeResize="0"/>
          <p:nvPr/>
        </p:nvPicPr>
        <p:blipFill>
          <a:blip r:embed="rId3">
            <a:alphaModFix/>
          </a:blip>
          <a:stretch>
            <a:fillRect/>
          </a:stretch>
        </p:blipFill>
        <p:spPr>
          <a:xfrm>
            <a:off x="5251275" y="1590050"/>
            <a:ext cx="1790700" cy="2171700"/>
          </a:xfrm>
          <a:prstGeom prst="rect">
            <a:avLst/>
          </a:prstGeom>
          <a:noFill/>
          <a:ln>
            <a:noFill/>
          </a:ln>
        </p:spPr>
      </p:pic>
      <p:sp>
        <p:nvSpPr>
          <p:cNvPr id="536" name="Google Shape;536;p79"/>
          <p:cNvSpPr txBox="1"/>
          <p:nvPr>
            <p:ph idx="4294967295" type="body"/>
          </p:nvPr>
        </p:nvSpPr>
        <p:spPr>
          <a:xfrm>
            <a:off x="311700" y="619075"/>
            <a:ext cx="8520600" cy="43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Graph {</a:t>
            </a:r>
            <a:endParaRPr/>
          </a:p>
          <a:p>
            <a:pPr indent="0" lvl="0" marL="0" rtl="0" algn="l">
              <a:spcBef>
                <a:spcPts val="1600"/>
              </a:spcBef>
              <a:spcAft>
                <a:spcPts val="0"/>
              </a:spcAft>
              <a:buNone/>
            </a:pPr>
            <a:r>
              <a:rPr lang="en"/>
              <a:t>  list&lt;int&gt; [ ] adjList;</a:t>
            </a:r>
            <a:endParaRPr/>
          </a:p>
          <a:p>
            <a:pPr indent="0" lvl="0" marL="0" rtl="0" algn="l">
              <a:spcBef>
                <a:spcPts val="1600"/>
              </a:spcBef>
              <a:spcAft>
                <a:spcPts val="0"/>
              </a:spcAft>
              <a:buNone/>
            </a:pPr>
            <a:r>
              <a:rPr lang="en"/>
              <a:t>  int V;</a:t>
            </a:r>
            <a:endParaRPr/>
          </a:p>
          <a:p>
            <a:pPr indent="0" lvl="0" marL="0" rtl="0" algn="l">
              <a:spcBef>
                <a:spcPts val="1600"/>
              </a:spcBef>
              <a:spcAft>
                <a:spcPts val="0"/>
              </a:spcAft>
              <a:buNone/>
            </a:pPr>
            <a:r>
              <a:rPr lang="en"/>
              <a:t>  bool hasEulerianPath() {</a:t>
            </a:r>
            <a:endParaRPr/>
          </a:p>
          <a:p>
            <a:pPr indent="0" lvl="0" marL="0" rtl="0" algn="l">
              <a:spcBef>
                <a:spcPts val="1600"/>
              </a:spcBef>
              <a:spcAft>
                <a:spcPts val="0"/>
              </a:spcAft>
              <a:buNone/>
            </a:pPr>
            <a:r>
              <a:rPr lang="en"/>
              <a:t>    odd = 0; //no. of vertices with odd degree</a:t>
            </a:r>
            <a:br>
              <a:rPr lang="en"/>
            </a:br>
            <a:r>
              <a:rPr lang="en"/>
              <a:t>    for vertex in adjList:	</a:t>
            </a:r>
            <a:br>
              <a:rPr lang="en"/>
            </a:br>
            <a:r>
              <a:rPr lang="en"/>
              <a:t>         if (adjList[vertex].size() mod 2) == 1:</a:t>
            </a:r>
            <a:br>
              <a:rPr lang="en"/>
            </a:br>
            <a:r>
              <a:rPr lang="en"/>
              <a:t>              odd++;</a:t>
            </a:r>
            <a:br>
              <a:rPr lang="en"/>
            </a:br>
            <a:r>
              <a:rPr lang="en"/>
              <a:t>    if (odd == 0) or (odd == 2) return True;</a:t>
            </a:r>
            <a:br>
              <a:rPr lang="en"/>
            </a:br>
            <a:r>
              <a:rPr lang="en"/>
              <a:t>    else return False;</a:t>
            </a:r>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rPr lang="en"/>
              <a: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if we had used an adjacency matrix?</a:t>
            </a:r>
            <a:endParaRPr/>
          </a:p>
        </p:txBody>
      </p:sp>
      <p:sp>
        <p:nvSpPr>
          <p:cNvPr id="542" name="Google Shape;542;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graph algorithms, including the previous one, take time at least O(</a:t>
            </a:r>
            <a:r>
              <a:rPr lang="en">
                <a:solidFill>
                  <a:schemeClr val="dk1"/>
                </a:solidFill>
              </a:rPr>
              <a:t>|V|</a:t>
            </a:r>
            <a:r>
              <a:rPr baseline="30000" lang="en">
                <a:solidFill>
                  <a:schemeClr val="dk1"/>
                </a:solidFill>
              </a:rPr>
              <a:t>2</a:t>
            </a:r>
            <a:r>
              <a:rPr lang="en"/>
              <a:t>) with adjacency matrices. </a:t>
            </a:r>
            <a:endParaRPr/>
          </a:p>
          <a:p>
            <a:pPr indent="0" lvl="0" marL="0" rtl="0" algn="l">
              <a:spcBef>
                <a:spcPts val="1600"/>
              </a:spcBef>
              <a:spcAft>
                <a:spcPts val="0"/>
              </a:spcAft>
              <a:buNone/>
            </a:pPr>
            <a:r>
              <a:rPr lang="en"/>
              <a:t>But think about the following problem - </a:t>
            </a:r>
            <a:endParaRPr/>
          </a:p>
          <a:p>
            <a:pPr indent="0" lvl="0" marL="0" rtl="0" algn="l">
              <a:spcBef>
                <a:spcPts val="1600"/>
              </a:spcBef>
              <a:spcAft>
                <a:spcPts val="1600"/>
              </a:spcAft>
              <a:buNone/>
            </a:pPr>
            <a:r>
              <a:rPr lang="en"/>
              <a:t>Determine whether a directed graph G = (V, E) contains a </a:t>
            </a:r>
            <a:r>
              <a:rPr b="1" lang="en"/>
              <a:t>universal sink</a:t>
            </a:r>
            <a:r>
              <a:rPr lang="en"/>
              <a:t>, i.e, a vertex with in-degree = |V| - 1 and out-degree 0.</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Implicit representations of edges</a:t>
            </a:r>
            <a:endParaRPr/>
          </a:p>
        </p:txBody>
      </p:sp>
      <p:sp>
        <p:nvSpPr>
          <p:cNvPr id="548" name="Google Shape;548;p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some cases, we don’t need to use adjacency lists/maps to store the neighbors of a vertex. The neighbors can be dynamically calculated (by a </a:t>
            </a:r>
            <a:r>
              <a:rPr i="1" lang="en"/>
              <a:t>getNeighbors</a:t>
            </a:r>
            <a:r>
              <a:rPr lang="en"/>
              <a:t> function) when the need arises. This typically happens when the given graph is structured like a </a:t>
            </a:r>
            <a:r>
              <a:rPr i="1" lang="en"/>
              <a:t>grid</a:t>
            </a:r>
            <a:r>
              <a:rPr lang="en"/>
              <a:t>, with rows and columns of vertices. </a:t>
            </a:r>
            <a:endParaRPr/>
          </a:p>
          <a:p>
            <a:pPr indent="0" lvl="0" marL="0" rtl="0" algn="l">
              <a:spcBef>
                <a:spcPts val="1600"/>
              </a:spcBef>
              <a:spcAft>
                <a:spcPts val="1600"/>
              </a:spcAft>
              <a:buNone/>
            </a:pPr>
            <a:r>
              <a:rPr lang="en"/>
              <a:t>This approach saves us space without sacrificing time. </a:t>
            </a:r>
            <a:endParaRPr/>
          </a:p>
        </p:txBody>
      </p:sp>
      <p:pic>
        <p:nvPicPr>
          <p:cNvPr id="549" name="Google Shape;549;p81"/>
          <p:cNvPicPr preferRelativeResize="0"/>
          <p:nvPr/>
        </p:nvPicPr>
        <p:blipFill>
          <a:blip r:embed="rId3">
            <a:alphaModFix/>
          </a:blip>
          <a:stretch>
            <a:fillRect/>
          </a:stretch>
        </p:blipFill>
        <p:spPr>
          <a:xfrm>
            <a:off x="6357350" y="2534750"/>
            <a:ext cx="2381250" cy="2381250"/>
          </a:xfrm>
          <a:prstGeom prst="rect">
            <a:avLst/>
          </a:prstGeom>
          <a:noFill/>
          <a:ln>
            <a:noFill/>
          </a:ln>
        </p:spPr>
      </p:pic>
      <p:sp>
        <p:nvSpPr>
          <p:cNvPr id="550" name="Google Shape;550;p81"/>
          <p:cNvSpPr txBox="1"/>
          <p:nvPr/>
        </p:nvSpPr>
        <p:spPr>
          <a:xfrm>
            <a:off x="4255425" y="3186600"/>
            <a:ext cx="1983300" cy="15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E.g, City Map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Every vertex has 4 neighbors unless it is close to the grid boundary.</a:t>
            </a:r>
            <a:endParaRPr/>
          </a:p>
        </p:txBody>
      </p:sp>
      <p:cxnSp>
        <p:nvCxnSpPr>
          <p:cNvPr id="551" name="Google Shape;551;p81"/>
          <p:cNvCxnSpPr/>
          <p:nvPr/>
        </p:nvCxnSpPr>
        <p:spPr>
          <a:xfrm flipH="1" rot="10800000">
            <a:off x="5535750" y="3411625"/>
            <a:ext cx="873300" cy="7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311700" y="1348400"/>
            <a:ext cx="8520600" cy="1663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2"/>
                </a:solidFill>
              </a:rPr>
              <a:t>How it began: A person, a place, a problem and a paper</a:t>
            </a:r>
            <a:endParaRPr>
              <a:solidFill>
                <a:schemeClr val="dk2"/>
              </a:solidFill>
            </a:endParaRPr>
          </a:p>
          <a:p>
            <a:pPr indent="0" lvl="0" marL="0" rtl="0" algn="ctr">
              <a:spcBef>
                <a:spcPts val="160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82"/>
          <p:cNvSpPr txBox="1"/>
          <p:nvPr>
            <p:ph type="title"/>
          </p:nvPr>
        </p:nvSpPr>
        <p:spPr>
          <a:xfrm>
            <a:off x="311700" y="1998450"/>
            <a:ext cx="8626800" cy="125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We assumed the graph is connected. If it is not connected, we need to check that all the edges belong to the same connected component.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83"/>
          <p:cNvSpPr txBox="1"/>
          <p:nvPr>
            <p:ph type="title"/>
          </p:nvPr>
        </p:nvSpPr>
        <p:spPr>
          <a:xfrm>
            <a:off x="311700" y="2150850"/>
            <a:ext cx="8529000" cy="133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For that, we need to find a way to </a:t>
            </a:r>
            <a:r>
              <a:rPr lang="en"/>
              <a:t>explore (traverse) a graph </a:t>
            </a:r>
            <a:r>
              <a:rPr i="1" lang="en"/>
              <a:t>starting from a source vertex s.</a:t>
            </a:r>
            <a:endParaRPr i="1"/>
          </a:p>
          <a:p>
            <a:pPr indent="0" lvl="0" marL="0" rtl="0" algn="ctr">
              <a:spcBef>
                <a:spcPts val="0"/>
              </a:spcBef>
              <a:spcAft>
                <a:spcPts val="0"/>
              </a:spcAft>
              <a:buNone/>
            </a:pPr>
            <a:r>
              <a:rPr lang="en"/>
              <a:t>Find all reachable vertices from s. </a:t>
            </a:r>
            <a:r>
              <a:rPr lang="en"/>
              <a:t>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84"/>
          <p:cNvSpPr txBox="1"/>
          <p:nvPr>
            <p:ph type="title"/>
          </p:nvPr>
        </p:nvSpPr>
        <p:spPr>
          <a:xfrm>
            <a:off x="398700" y="116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Skeleton search</a:t>
            </a:r>
            <a:endParaRPr/>
          </a:p>
        </p:txBody>
      </p:sp>
      <p:sp>
        <p:nvSpPr>
          <p:cNvPr id="567" name="Google Shape;567;p84"/>
          <p:cNvSpPr/>
          <p:nvPr/>
        </p:nvSpPr>
        <p:spPr>
          <a:xfrm>
            <a:off x="4273150" y="16201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4"/>
          <p:cNvSpPr/>
          <p:nvPr/>
        </p:nvSpPr>
        <p:spPr>
          <a:xfrm>
            <a:off x="6616250" y="15507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9" name="Google Shape;569;p84"/>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570" name="Google Shape;570;p84"/>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571" name="Google Shape;571;p84"/>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sp>
        <p:nvSpPr>
          <p:cNvPr id="572" name="Google Shape;572;p84"/>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573" name="Google Shape;573;p84"/>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574" name="Google Shape;574;p84"/>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575" name="Google Shape;575;p84"/>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576" name="Google Shape;576;p84"/>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577" name="Google Shape;577;p84"/>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578" name="Google Shape;578;p84"/>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579" name="Google Shape;579;p84"/>
          <p:cNvCxnSpPr>
            <a:stCxn id="572" idx="6"/>
            <a:endCxn id="573"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580" name="Google Shape;580;p84"/>
          <p:cNvCxnSpPr>
            <a:stCxn id="573" idx="3"/>
            <a:endCxn id="572"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581" name="Google Shape;581;p84"/>
          <p:cNvCxnSpPr>
            <a:stCxn id="573" idx="6"/>
            <a:endCxn id="574"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582" name="Google Shape;582;p84"/>
          <p:cNvCxnSpPr>
            <a:stCxn id="573" idx="4"/>
            <a:endCxn id="577"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583" name="Google Shape;583;p84"/>
          <p:cNvCxnSpPr>
            <a:stCxn id="574" idx="4"/>
            <a:endCxn id="577"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584" name="Google Shape;584;p84"/>
          <p:cNvCxnSpPr>
            <a:stCxn id="576" idx="6"/>
            <a:endCxn id="577"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585" name="Google Shape;585;p84"/>
          <p:cNvCxnSpPr>
            <a:stCxn id="577" idx="3"/>
            <a:endCxn id="576"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586" name="Google Shape;586;p84"/>
          <p:cNvCxnSpPr>
            <a:stCxn id="575" idx="7"/>
            <a:endCxn id="572"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587" name="Google Shape;587;p84"/>
          <p:cNvCxnSpPr>
            <a:stCxn id="575" idx="5"/>
            <a:endCxn id="576"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588" name="Google Shape;588;p84"/>
          <p:cNvSpPr/>
          <p:nvPr/>
        </p:nvSpPr>
        <p:spPr>
          <a:xfrm>
            <a:off x="48861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589" name="Google Shape;589;p84"/>
          <p:cNvCxnSpPr>
            <a:stCxn id="572" idx="4"/>
            <a:endCxn id="576"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590" name="Google Shape;590;p84"/>
          <p:cNvSpPr/>
          <p:nvPr/>
        </p:nvSpPr>
        <p:spPr>
          <a:xfrm>
            <a:off x="7302025" y="19745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591" name="Google Shape;591;p84"/>
          <p:cNvSpPr/>
          <p:nvPr/>
        </p:nvSpPr>
        <p:spPr>
          <a:xfrm>
            <a:off x="7486850" y="23571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592" name="Google Shape;592;p84"/>
          <p:cNvSpPr/>
          <p:nvPr/>
        </p:nvSpPr>
        <p:spPr>
          <a:xfrm>
            <a:off x="6888525" y="32188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593" name="Google Shape;593;p84"/>
          <p:cNvSpPr/>
          <p:nvPr/>
        </p:nvSpPr>
        <p:spPr>
          <a:xfrm>
            <a:off x="73344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594" name="Google Shape;594;p84"/>
          <p:cNvSpPr/>
          <p:nvPr/>
        </p:nvSpPr>
        <p:spPr>
          <a:xfrm>
            <a:off x="7845650" y="30226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595" name="Google Shape;595;p84"/>
          <p:cNvSpPr/>
          <p:nvPr/>
        </p:nvSpPr>
        <p:spPr>
          <a:xfrm>
            <a:off x="6860550" y="23619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85"/>
          <p:cNvSpPr txBox="1"/>
          <p:nvPr>
            <p:ph type="title"/>
          </p:nvPr>
        </p:nvSpPr>
        <p:spPr>
          <a:xfrm>
            <a:off x="398700" y="497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Skeleton search</a:t>
            </a:r>
            <a:endParaRPr/>
          </a:p>
        </p:txBody>
      </p:sp>
      <p:sp>
        <p:nvSpPr>
          <p:cNvPr id="601" name="Google Shape;601;p85"/>
          <p:cNvSpPr txBox="1"/>
          <p:nvPr>
            <p:ph idx="4294967295" type="body"/>
          </p:nvPr>
        </p:nvSpPr>
        <p:spPr>
          <a:xfrm>
            <a:off x="181200" y="14029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02" name="Google Shape;602;p85"/>
          <p:cNvSpPr/>
          <p:nvPr/>
        </p:nvSpPr>
        <p:spPr>
          <a:xfrm>
            <a:off x="4273150" y="16201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5"/>
          <p:cNvSpPr/>
          <p:nvPr/>
        </p:nvSpPr>
        <p:spPr>
          <a:xfrm>
            <a:off x="6611275" y="15439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4" name="Google Shape;604;p85"/>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605" name="Google Shape;605;p85"/>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606" name="Google Shape;606;p85"/>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sp>
        <p:nvSpPr>
          <p:cNvPr id="607" name="Google Shape;607;p85"/>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608" name="Google Shape;608;p85"/>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609" name="Google Shape;609;p85"/>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610" name="Google Shape;610;p85"/>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611" name="Google Shape;611;p85"/>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612" name="Google Shape;612;p85"/>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613" name="Google Shape;613;p85"/>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614" name="Google Shape;614;p85"/>
          <p:cNvCxnSpPr>
            <a:stCxn id="607" idx="6"/>
            <a:endCxn id="608"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615" name="Google Shape;615;p85"/>
          <p:cNvCxnSpPr>
            <a:stCxn id="608" idx="3"/>
            <a:endCxn id="607"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616" name="Google Shape;616;p85"/>
          <p:cNvCxnSpPr>
            <a:stCxn id="608" idx="6"/>
            <a:endCxn id="609"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617" name="Google Shape;617;p85"/>
          <p:cNvCxnSpPr>
            <a:stCxn id="608" idx="4"/>
            <a:endCxn id="612"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618" name="Google Shape;618;p85"/>
          <p:cNvCxnSpPr>
            <a:stCxn id="609" idx="4"/>
            <a:endCxn id="612"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619" name="Google Shape;619;p85"/>
          <p:cNvCxnSpPr>
            <a:stCxn id="611" idx="6"/>
            <a:endCxn id="612"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620" name="Google Shape;620;p85"/>
          <p:cNvCxnSpPr>
            <a:stCxn id="612" idx="3"/>
            <a:endCxn id="611"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621" name="Google Shape;621;p85"/>
          <p:cNvCxnSpPr>
            <a:stCxn id="610" idx="7"/>
            <a:endCxn id="607"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622" name="Google Shape;622;p85"/>
          <p:cNvCxnSpPr>
            <a:stCxn id="610" idx="5"/>
            <a:endCxn id="611"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623" name="Google Shape;623;p85"/>
          <p:cNvSpPr/>
          <p:nvPr/>
        </p:nvSpPr>
        <p:spPr>
          <a:xfrm>
            <a:off x="48861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624" name="Google Shape;624;p85"/>
          <p:cNvSpPr/>
          <p:nvPr/>
        </p:nvSpPr>
        <p:spPr>
          <a:xfrm>
            <a:off x="71058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625" name="Google Shape;625;p85"/>
          <p:cNvCxnSpPr>
            <a:stCxn id="623" idx="6"/>
            <a:endCxn id="624" idx="2"/>
          </p:cNvCxnSpPr>
          <p:nvPr/>
        </p:nvCxnSpPr>
        <p:spPr>
          <a:xfrm flipH="1" rot="10800000">
            <a:off x="5244950" y="2881175"/>
            <a:ext cx="1860900" cy="76200"/>
          </a:xfrm>
          <a:prstGeom prst="straightConnector1">
            <a:avLst/>
          </a:prstGeom>
          <a:noFill/>
          <a:ln cap="flat" cmpd="sng" w="9525">
            <a:solidFill>
              <a:schemeClr val="dk2"/>
            </a:solidFill>
            <a:prstDash val="solid"/>
            <a:round/>
            <a:headEnd len="med" w="med" type="none"/>
            <a:tailEnd len="med" w="med" type="triangle"/>
          </a:ln>
        </p:spPr>
      </p:cxnSp>
      <p:cxnSp>
        <p:nvCxnSpPr>
          <p:cNvPr id="626" name="Google Shape;626;p85"/>
          <p:cNvCxnSpPr>
            <a:stCxn id="607" idx="4"/>
            <a:endCxn id="611"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627" name="Google Shape;627;p85"/>
          <p:cNvSpPr/>
          <p:nvPr/>
        </p:nvSpPr>
        <p:spPr>
          <a:xfrm>
            <a:off x="7069413" y="2130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628" name="Google Shape;628;p85"/>
          <p:cNvCxnSpPr>
            <a:stCxn id="623" idx="7"/>
            <a:endCxn id="627" idx="2"/>
          </p:cNvCxnSpPr>
          <p:nvPr/>
        </p:nvCxnSpPr>
        <p:spPr>
          <a:xfrm flipH="1" rot="10800000">
            <a:off x="5192405" y="2271455"/>
            <a:ext cx="1877100" cy="585900"/>
          </a:xfrm>
          <a:prstGeom prst="straightConnector1">
            <a:avLst/>
          </a:prstGeom>
          <a:noFill/>
          <a:ln cap="flat" cmpd="sng" w="9525">
            <a:solidFill>
              <a:schemeClr val="dk2"/>
            </a:solidFill>
            <a:prstDash val="solid"/>
            <a:round/>
            <a:headEnd len="med" w="med" type="none"/>
            <a:tailEnd len="med" w="med" type="triangle"/>
          </a:ln>
        </p:spPr>
      </p:cxnSp>
      <p:sp>
        <p:nvSpPr>
          <p:cNvPr id="629" name="Google Shape;629;p85"/>
          <p:cNvSpPr/>
          <p:nvPr/>
        </p:nvSpPr>
        <p:spPr>
          <a:xfrm>
            <a:off x="7639250" y="2206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630" name="Google Shape;630;p85"/>
          <p:cNvSpPr/>
          <p:nvPr/>
        </p:nvSpPr>
        <p:spPr>
          <a:xfrm>
            <a:off x="7639250" y="2663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631" name="Google Shape;631;p85"/>
          <p:cNvSpPr/>
          <p:nvPr/>
        </p:nvSpPr>
        <p:spPr>
          <a:xfrm>
            <a:off x="7639250" y="3120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632" name="Google Shape;632;p85"/>
          <p:cNvSpPr/>
          <p:nvPr/>
        </p:nvSpPr>
        <p:spPr>
          <a:xfrm>
            <a:off x="7563050" y="3577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633" name="Google Shape;633;p85"/>
          <p:cNvSpPr/>
          <p:nvPr/>
        </p:nvSpPr>
        <p:spPr>
          <a:xfrm>
            <a:off x="7105850" y="3501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86"/>
          <p:cNvSpPr txBox="1"/>
          <p:nvPr>
            <p:ph type="title"/>
          </p:nvPr>
        </p:nvSpPr>
        <p:spPr>
          <a:xfrm>
            <a:off x="398700" y="497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Skeleton search</a:t>
            </a:r>
            <a:endParaRPr/>
          </a:p>
        </p:txBody>
      </p:sp>
      <p:sp>
        <p:nvSpPr>
          <p:cNvPr id="639" name="Google Shape;639;p86"/>
          <p:cNvSpPr txBox="1"/>
          <p:nvPr>
            <p:ph idx="4294967295" type="body"/>
          </p:nvPr>
        </p:nvSpPr>
        <p:spPr>
          <a:xfrm>
            <a:off x="181200" y="13963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40" name="Google Shape;640;p86"/>
          <p:cNvSpPr/>
          <p:nvPr/>
        </p:nvSpPr>
        <p:spPr>
          <a:xfrm>
            <a:off x="4273150" y="16201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86"/>
          <p:cNvSpPr/>
          <p:nvPr/>
        </p:nvSpPr>
        <p:spPr>
          <a:xfrm>
            <a:off x="6616250" y="15507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2" name="Google Shape;642;p86"/>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643" name="Google Shape;643;p86"/>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644" name="Google Shape;644;p86"/>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sp>
        <p:nvSpPr>
          <p:cNvPr id="645" name="Google Shape;645;p86"/>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646" name="Google Shape;646;p86"/>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647" name="Google Shape;647;p86"/>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648" name="Google Shape;648;p86"/>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649" name="Google Shape;649;p86"/>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650" name="Google Shape;650;p86"/>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651" name="Google Shape;651;p86"/>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652" name="Google Shape;652;p86"/>
          <p:cNvCxnSpPr>
            <a:stCxn id="645" idx="6"/>
            <a:endCxn id="646"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653" name="Google Shape;653;p86"/>
          <p:cNvCxnSpPr>
            <a:stCxn id="646" idx="3"/>
            <a:endCxn id="645"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654" name="Google Shape;654;p86"/>
          <p:cNvCxnSpPr>
            <a:stCxn id="646" idx="6"/>
            <a:endCxn id="647"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655" name="Google Shape;655;p86"/>
          <p:cNvCxnSpPr>
            <a:stCxn id="646" idx="4"/>
            <a:endCxn id="650"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656" name="Google Shape;656;p86"/>
          <p:cNvCxnSpPr>
            <a:stCxn id="647" idx="4"/>
            <a:endCxn id="650"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657" name="Google Shape;657;p86"/>
          <p:cNvCxnSpPr>
            <a:stCxn id="649" idx="6"/>
            <a:endCxn id="650"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658" name="Google Shape;658;p86"/>
          <p:cNvCxnSpPr>
            <a:stCxn id="650" idx="3"/>
            <a:endCxn id="649"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659" name="Google Shape;659;p86"/>
          <p:cNvCxnSpPr>
            <a:stCxn id="648" idx="7"/>
            <a:endCxn id="645"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660" name="Google Shape;660;p86"/>
          <p:cNvCxnSpPr>
            <a:stCxn id="648" idx="5"/>
            <a:endCxn id="649"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661" name="Google Shape;661;p86"/>
          <p:cNvSpPr/>
          <p:nvPr/>
        </p:nvSpPr>
        <p:spPr>
          <a:xfrm>
            <a:off x="48861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662" name="Google Shape;662;p86"/>
          <p:cNvCxnSpPr>
            <a:stCxn id="661" idx="5"/>
            <a:endCxn id="663" idx="1"/>
          </p:cNvCxnSpPr>
          <p:nvPr/>
        </p:nvCxnSpPr>
        <p:spPr>
          <a:xfrm>
            <a:off x="5192405" y="3057395"/>
            <a:ext cx="213300" cy="333300"/>
          </a:xfrm>
          <a:prstGeom prst="straightConnector1">
            <a:avLst/>
          </a:prstGeom>
          <a:noFill/>
          <a:ln cap="flat" cmpd="sng" w="9525">
            <a:solidFill>
              <a:schemeClr val="dk2"/>
            </a:solidFill>
            <a:prstDash val="solid"/>
            <a:round/>
            <a:headEnd len="med" w="med" type="none"/>
            <a:tailEnd len="med" w="med" type="triangle"/>
          </a:ln>
        </p:spPr>
      </p:cxnSp>
      <p:sp>
        <p:nvSpPr>
          <p:cNvPr id="663" name="Google Shape;663;p86"/>
          <p:cNvSpPr/>
          <p:nvPr/>
        </p:nvSpPr>
        <p:spPr>
          <a:xfrm>
            <a:off x="5353250" y="3349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664" name="Google Shape;664;p86"/>
          <p:cNvCxnSpPr>
            <a:stCxn id="645" idx="4"/>
            <a:endCxn id="649"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665" name="Google Shape;665;p86"/>
          <p:cNvSpPr/>
          <p:nvPr/>
        </p:nvSpPr>
        <p:spPr>
          <a:xfrm>
            <a:off x="6917013" y="2358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666" name="Google Shape;666;p86"/>
          <p:cNvCxnSpPr>
            <a:stCxn id="661" idx="6"/>
            <a:endCxn id="665" idx="2"/>
          </p:cNvCxnSpPr>
          <p:nvPr/>
        </p:nvCxnSpPr>
        <p:spPr>
          <a:xfrm flipH="1" rot="10800000">
            <a:off x="5244950" y="2500175"/>
            <a:ext cx="1672200" cy="457200"/>
          </a:xfrm>
          <a:prstGeom prst="straightConnector1">
            <a:avLst/>
          </a:prstGeom>
          <a:noFill/>
          <a:ln cap="flat" cmpd="sng" w="9525">
            <a:solidFill>
              <a:schemeClr val="dk2"/>
            </a:solidFill>
            <a:prstDash val="solid"/>
            <a:round/>
            <a:headEnd len="med" w="med" type="none"/>
            <a:tailEnd len="med" w="med" type="triangle"/>
          </a:ln>
        </p:spPr>
      </p:cxnSp>
      <p:sp>
        <p:nvSpPr>
          <p:cNvPr id="667" name="Google Shape;667;p86"/>
          <p:cNvSpPr/>
          <p:nvPr/>
        </p:nvSpPr>
        <p:spPr>
          <a:xfrm>
            <a:off x="6917013" y="3044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668" name="Google Shape;668;p86"/>
          <p:cNvSpPr/>
          <p:nvPr/>
        </p:nvSpPr>
        <p:spPr>
          <a:xfrm>
            <a:off x="6993213" y="3501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669" name="Google Shape;669;p86"/>
          <p:cNvSpPr/>
          <p:nvPr/>
        </p:nvSpPr>
        <p:spPr>
          <a:xfrm>
            <a:off x="7526613" y="2511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670" name="Google Shape;670;p86"/>
          <p:cNvSpPr/>
          <p:nvPr/>
        </p:nvSpPr>
        <p:spPr>
          <a:xfrm>
            <a:off x="7526613"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cxnSp>
        <p:nvCxnSpPr>
          <p:cNvPr id="671" name="Google Shape;671;p86"/>
          <p:cNvCxnSpPr>
            <a:stCxn id="663" idx="6"/>
            <a:endCxn id="667" idx="2"/>
          </p:cNvCxnSpPr>
          <p:nvPr/>
        </p:nvCxnSpPr>
        <p:spPr>
          <a:xfrm flipH="1" rot="10800000">
            <a:off x="5712050" y="3185975"/>
            <a:ext cx="1205100" cy="304800"/>
          </a:xfrm>
          <a:prstGeom prst="straightConnector1">
            <a:avLst/>
          </a:prstGeom>
          <a:noFill/>
          <a:ln cap="flat" cmpd="sng" w="9525">
            <a:solidFill>
              <a:schemeClr val="dk2"/>
            </a:solidFill>
            <a:prstDash val="solid"/>
            <a:round/>
            <a:headEnd len="med" w="med" type="none"/>
            <a:tailEnd len="med" w="med" type="triangle"/>
          </a:ln>
        </p:spPr>
      </p:cxnSp>
      <p:cxnSp>
        <p:nvCxnSpPr>
          <p:cNvPr id="672" name="Google Shape;672;p86"/>
          <p:cNvCxnSpPr>
            <a:stCxn id="663" idx="5"/>
            <a:endCxn id="668" idx="2"/>
          </p:cNvCxnSpPr>
          <p:nvPr/>
        </p:nvCxnSpPr>
        <p:spPr>
          <a:xfrm>
            <a:off x="5659505" y="3590795"/>
            <a:ext cx="1333800" cy="52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87"/>
          <p:cNvSpPr txBox="1"/>
          <p:nvPr>
            <p:ph type="title"/>
          </p:nvPr>
        </p:nvSpPr>
        <p:spPr>
          <a:xfrm>
            <a:off x="398700" y="497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Skeleton search</a:t>
            </a:r>
            <a:endParaRPr/>
          </a:p>
        </p:txBody>
      </p:sp>
      <p:sp>
        <p:nvSpPr>
          <p:cNvPr id="678" name="Google Shape;678;p87"/>
          <p:cNvSpPr txBox="1"/>
          <p:nvPr>
            <p:ph idx="4294967295" type="body"/>
          </p:nvPr>
        </p:nvSpPr>
        <p:spPr>
          <a:xfrm>
            <a:off x="181200" y="13963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79" name="Google Shape;679;p87"/>
          <p:cNvSpPr/>
          <p:nvPr/>
        </p:nvSpPr>
        <p:spPr>
          <a:xfrm>
            <a:off x="4273150" y="16201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87"/>
          <p:cNvSpPr/>
          <p:nvPr/>
        </p:nvSpPr>
        <p:spPr>
          <a:xfrm>
            <a:off x="6616250" y="15507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1" name="Google Shape;681;p87"/>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682" name="Google Shape;682;p87"/>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683" name="Google Shape;683;p87"/>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sp>
        <p:nvSpPr>
          <p:cNvPr id="684" name="Google Shape;684;p87"/>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685" name="Google Shape;685;p87"/>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686" name="Google Shape;686;p87"/>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687" name="Google Shape;687;p87"/>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688" name="Google Shape;688;p87"/>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689" name="Google Shape;689;p87"/>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690" name="Google Shape;690;p87"/>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691" name="Google Shape;691;p87"/>
          <p:cNvCxnSpPr>
            <a:stCxn id="684" idx="6"/>
            <a:endCxn id="685"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692" name="Google Shape;692;p87"/>
          <p:cNvCxnSpPr>
            <a:stCxn id="685" idx="3"/>
            <a:endCxn id="684"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693" name="Google Shape;693;p87"/>
          <p:cNvCxnSpPr>
            <a:stCxn id="685" idx="6"/>
            <a:endCxn id="686"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694" name="Google Shape;694;p87"/>
          <p:cNvCxnSpPr>
            <a:stCxn id="685" idx="4"/>
            <a:endCxn id="689"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695" name="Google Shape;695;p87"/>
          <p:cNvCxnSpPr>
            <a:stCxn id="686" idx="4"/>
            <a:endCxn id="689"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696" name="Google Shape;696;p87"/>
          <p:cNvCxnSpPr>
            <a:stCxn id="688" idx="6"/>
            <a:endCxn id="689"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697" name="Google Shape;697;p87"/>
          <p:cNvCxnSpPr>
            <a:stCxn id="689" idx="3"/>
            <a:endCxn id="688"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698" name="Google Shape;698;p87"/>
          <p:cNvCxnSpPr>
            <a:stCxn id="687" idx="7"/>
            <a:endCxn id="684"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699" name="Google Shape;699;p87"/>
          <p:cNvCxnSpPr>
            <a:stCxn id="687" idx="5"/>
            <a:endCxn id="688"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700" name="Google Shape;700;p87"/>
          <p:cNvSpPr/>
          <p:nvPr/>
        </p:nvSpPr>
        <p:spPr>
          <a:xfrm>
            <a:off x="4352750" y="2587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701" name="Google Shape;701;p87"/>
          <p:cNvCxnSpPr>
            <a:stCxn id="700" idx="5"/>
            <a:endCxn id="702" idx="1"/>
          </p:cNvCxnSpPr>
          <p:nvPr/>
        </p:nvCxnSpPr>
        <p:spPr>
          <a:xfrm>
            <a:off x="4659005" y="2828795"/>
            <a:ext cx="213300" cy="257100"/>
          </a:xfrm>
          <a:prstGeom prst="straightConnector1">
            <a:avLst/>
          </a:prstGeom>
          <a:noFill/>
          <a:ln cap="flat" cmpd="sng" w="9525">
            <a:solidFill>
              <a:schemeClr val="dk2"/>
            </a:solidFill>
            <a:prstDash val="solid"/>
            <a:round/>
            <a:headEnd len="med" w="med" type="none"/>
            <a:tailEnd len="med" w="med" type="triangle"/>
          </a:ln>
        </p:spPr>
      </p:cxnSp>
      <p:sp>
        <p:nvSpPr>
          <p:cNvPr id="702" name="Google Shape;702;p87"/>
          <p:cNvSpPr/>
          <p:nvPr/>
        </p:nvSpPr>
        <p:spPr>
          <a:xfrm>
            <a:off x="4819850" y="3044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703" name="Google Shape;703;p87"/>
          <p:cNvCxnSpPr>
            <a:stCxn id="684" idx="4"/>
            <a:endCxn id="688"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704" name="Google Shape;704;p87"/>
          <p:cNvSpPr/>
          <p:nvPr/>
        </p:nvSpPr>
        <p:spPr>
          <a:xfrm>
            <a:off x="6917013" y="2358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705" name="Google Shape;705;p87"/>
          <p:cNvCxnSpPr>
            <a:stCxn id="700" idx="6"/>
            <a:endCxn id="704" idx="2"/>
          </p:cNvCxnSpPr>
          <p:nvPr/>
        </p:nvCxnSpPr>
        <p:spPr>
          <a:xfrm flipH="1" rot="10800000">
            <a:off x="4711550" y="2500175"/>
            <a:ext cx="2205600" cy="228600"/>
          </a:xfrm>
          <a:prstGeom prst="straightConnector1">
            <a:avLst/>
          </a:prstGeom>
          <a:noFill/>
          <a:ln cap="flat" cmpd="sng" w="9525">
            <a:solidFill>
              <a:schemeClr val="dk2"/>
            </a:solidFill>
            <a:prstDash val="solid"/>
            <a:round/>
            <a:headEnd len="med" w="med" type="none"/>
            <a:tailEnd len="med" w="med" type="triangle"/>
          </a:ln>
        </p:spPr>
      </p:cxnSp>
      <p:sp>
        <p:nvSpPr>
          <p:cNvPr id="706" name="Google Shape;706;p87"/>
          <p:cNvSpPr/>
          <p:nvPr/>
        </p:nvSpPr>
        <p:spPr>
          <a:xfrm>
            <a:off x="6917013"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707" name="Google Shape;707;p87"/>
          <p:cNvSpPr/>
          <p:nvPr/>
        </p:nvSpPr>
        <p:spPr>
          <a:xfrm>
            <a:off x="5316813" y="3349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708" name="Google Shape;708;p87"/>
          <p:cNvSpPr/>
          <p:nvPr/>
        </p:nvSpPr>
        <p:spPr>
          <a:xfrm>
            <a:off x="7526613" y="2511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709" name="Google Shape;709;p87"/>
          <p:cNvSpPr/>
          <p:nvPr/>
        </p:nvSpPr>
        <p:spPr>
          <a:xfrm>
            <a:off x="7526613"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cxnSp>
        <p:nvCxnSpPr>
          <p:cNvPr id="710" name="Google Shape;710;p87"/>
          <p:cNvCxnSpPr>
            <a:stCxn id="702" idx="6"/>
            <a:endCxn id="706" idx="2"/>
          </p:cNvCxnSpPr>
          <p:nvPr/>
        </p:nvCxnSpPr>
        <p:spPr>
          <a:xfrm flipH="1" rot="10800000">
            <a:off x="5178650" y="3033575"/>
            <a:ext cx="1738500" cy="152400"/>
          </a:xfrm>
          <a:prstGeom prst="straightConnector1">
            <a:avLst/>
          </a:prstGeom>
          <a:noFill/>
          <a:ln cap="flat" cmpd="sng" w="9525">
            <a:solidFill>
              <a:schemeClr val="dk2"/>
            </a:solidFill>
            <a:prstDash val="solid"/>
            <a:round/>
            <a:headEnd len="med" w="med" type="none"/>
            <a:tailEnd len="med" w="med" type="triangle"/>
          </a:ln>
        </p:spPr>
      </p:cxnSp>
      <p:cxnSp>
        <p:nvCxnSpPr>
          <p:cNvPr id="711" name="Google Shape;711;p87"/>
          <p:cNvCxnSpPr>
            <a:stCxn id="702" idx="5"/>
            <a:endCxn id="707" idx="2"/>
          </p:cNvCxnSpPr>
          <p:nvPr/>
        </p:nvCxnSpPr>
        <p:spPr>
          <a:xfrm>
            <a:off x="5126105" y="3285995"/>
            <a:ext cx="190800" cy="204900"/>
          </a:xfrm>
          <a:prstGeom prst="straightConnector1">
            <a:avLst/>
          </a:prstGeom>
          <a:noFill/>
          <a:ln cap="flat" cmpd="sng" w="9525">
            <a:solidFill>
              <a:schemeClr val="dk2"/>
            </a:solidFill>
            <a:prstDash val="solid"/>
            <a:round/>
            <a:headEnd len="med" w="med" type="none"/>
            <a:tailEnd len="med" w="med" type="triangle"/>
          </a:ln>
        </p:spPr>
      </p:cxnSp>
      <p:cxnSp>
        <p:nvCxnSpPr>
          <p:cNvPr id="712" name="Google Shape;712;p87"/>
          <p:cNvCxnSpPr>
            <a:stCxn id="707" idx="6"/>
            <a:endCxn id="704" idx="3"/>
          </p:cNvCxnSpPr>
          <p:nvPr/>
        </p:nvCxnSpPr>
        <p:spPr>
          <a:xfrm flipH="1" rot="10800000">
            <a:off x="5675613" y="2600075"/>
            <a:ext cx="1293900" cy="890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Google Shape;717;p88"/>
          <p:cNvSpPr txBox="1"/>
          <p:nvPr>
            <p:ph type="title"/>
          </p:nvPr>
        </p:nvSpPr>
        <p:spPr>
          <a:xfrm>
            <a:off x="398700" y="497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Skeleton search</a:t>
            </a:r>
            <a:endParaRPr/>
          </a:p>
        </p:txBody>
      </p:sp>
      <p:sp>
        <p:nvSpPr>
          <p:cNvPr id="718" name="Google Shape;718;p88"/>
          <p:cNvSpPr txBox="1"/>
          <p:nvPr>
            <p:ph idx="4294967295" type="body"/>
          </p:nvPr>
        </p:nvSpPr>
        <p:spPr>
          <a:xfrm>
            <a:off x="181200" y="13963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719" name="Google Shape;719;p88"/>
          <p:cNvSpPr/>
          <p:nvPr/>
        </p:nvSpPr>
        <p:spPr>
          <a:xfrm>
            <a:off x="4273150" y="16201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88"/>
          <p:cNvSpPr/>
          <p:nvPr/>
        </p:nvSpPr>
        <p:spPr>
          <a:xfrm>
            <a:off x="6616250" y="15507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1" name="Google Shape;721;p88"/>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722" name="Google Shape;722;p88"/>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723" name="Google Shape;723;p88"/>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sp>
        <p:nvSpPr>
          <p:cNvPr id="724" name="Google Shape;724;p88"/>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725" name="Google Shape;725;p88"/>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726" name="Google Shape;726;p88"/>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727" name="Google Shape;727;p88"/>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728" name="Google Shape;728;p88"/>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729" name="Google Shape;729;p88"/>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730" name="Google Shape;730;p88"/>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731" name="Google Shape;731;p88"/>
          <p:cNvCxnSpPr>
            <a:stCxn id="724" idx="6"/>
            <a:endCxn id="725"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732" name="Google Shape;732;p88"/>
          <p:cNvCxnSpPr>
            <a:stCxn id="725" idx="3"/>
            <a:endCxn id="724"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733" name="Google Shape;733;p88"/>
          <p:cNvCxnSpPr>
            <a:stCxn id="725" idx="6"/>
            <a:endCxn id="726"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734" name="Google Shape;734;p88"/>
          <p:cNvCxnSpPr>
            <a:stCxn id="725" idx="4"/>
            <a:endCxn id="729"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735" name="Google Shape;735;p88"/>
          <p:cNvCxnSpPr>
            <a:stCxn id="726" idx="4"/>
            <a:endCxn id="729"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736" name="Google Shape;736;p88"/>
          <p:cNvCxnSpPr>
            <a:stCxn id="728" idx="6"/>
            <a:endCxn id="729"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737" name="Google Shape;737;p88"/>
          <p:cNvCxnSpPr>
            <a:stCxn id="729" idx="3"/>
            <a:endCxn id="728"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738" name="Google Shape;738;p88"/>
          <p:cNvCxnSpPr>
            <a:stCxn id="727" idx="7"/>
            <a:endCxn id="724"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739" name="Google Shape;739;p88"/>
          <p:cNvCxnSpPr>
            <a:stCxn id="727" idx="5"/>
            <a:endCxn id="728"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740" name="Google Shape;740;p88"/>
          <p:cNvSpPr/>
          <p:nvPr/>
        </p:nvSpPr>
        <p:spPr>
          <a:xfrm>
            <a:off x="4352750" y="2587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741" name="Google Shape;741;p88"/>
          <p:cNvCxnSpPr>
            <a:stCxn id="740" idx="5"/>
            <a:endCxn id="742" idx="1"/>
          </p:cNvCxnSpPr>
          <p:nvPr/>
        </p:nvCxnSpPr>
        <p:spPr>
          <a:xfrm>
            <a:off x="4659005" y="2828795"/>
            <a:ext cx="213300" cy="257100"/>
          </a:xfrm>
          <a:prstGeom prst="straightConnector1">
            <a:avLst/>
          </a:prstGeom>
          <a:noFill/>
          <a:ln cap="flat" cmpd="sng" w="9525">
            <a:solidFill>
              <a:schemeClr val="dk2"/>
            </a:solidFill>
            <a:prstDash val="solid"/>
            <a:round/>
            <a:headEnd len="med" w="med" type="none"/>
            <a:tailEnd len="med" w="med" type="triangle"/>
          </a:ln>
        </p:spPr>
      </p:cxnSp>
      <p:sp>
        <p:nvSpPr>
          <p:cNvPr id="742" name="Google Shape;742;p88"/>
          <p:cNvSpPr/>
          <p:nvPr/>
        </p:nvSpPr>
        <p:spPr>
          <a:xfrm>
            <a:off x="4819850" y="3044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743" name="Google Shape;743;p88"/>
          <p:cNvCxnSpPr>
            <a:stCxn id="724" idx="4"/>
            <a:endCxn id="728"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744" name="Google Shape;744;p88"/>
          <p:cNvSpPr/>
          <p:nvPr/>
        </p:nvSpPr>
        <p:spPr>
          <a:xfrm>
            <a:off x="5012013" y="2434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745" name="Google Shape;745;p88"/>
          <p:cNvCxnSpPr>
            <a:stCxn id="740" idx="6"/>
            <a:endCxn id="744" idx="2"/>
          </p:cNvCxnSpPr>
          <p:nvPr/>
        </p:nvCxnSpPr>
        <p:spPr>
          <a:xfrm flipH="1" rot="10800000">
            <a:off x="4711550" y="2576375"/>
            <a:ext cx="300600" cy="152400"/>
          </a:xfrm>
          <a:prstGeom prst="straightConnector1">
            <a:avLst/>
          </a:prstGeom>
          <a:noFill/>
          <a:ln cap="flat" cmpd="sng" w="9525">
            <a:solidFill>
              <a:schemeClr val="dk2"/>
            </a:solidFill>
            <a:prstDash val="solid"/>
            <a:round/>
            <a:headEnd len="med" w="med" type="none"/>
            <a:tailEnd len="med" w="med" type="triangle"/>
          </a:ln>
        </p:spPr>
      </p:cxnSp>
      <p:sp>
        <p:nvSpPr>
          <p:cNvPr id="746" name="Google Shape;746;p88"/>
          <p:cNvSpPr/>
          <p:nvPr/>
        </p:nvSpPr>
        <p:spPr>
          <a:xfrm>
            <a:off x="6917013"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747" name="Google Shape;747;p88"/>
          <p:cNvSpPr/>
          <p:nvPr/>
        </p:nvSpPr>
        <p:spPr>
          <a:xfrm>
            <a:off x="5316813" y="3349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748" name="Google Shape;748;p88"/>
          <p:cNvSpPr/>
          <p:nvPr/>
        </p:nvSpPr>
        <p:spPr>
          <a:xfrm>
            <a:off x="7526613" y="2511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749" name="Google Shape;749;p88"/>
          <p:cNvSpPr/>
          <p:nvPr/>
        </p:nvSpPr>
        <p:spPr>
          <a:xfrm>
            <a:off x="7526613"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cxnSp>
        <p:nvCxnSpPr>
          <p:cNvPr id="750" name="Google Shape;750;p88"/>
          <p:cNvCxnSpPr>
            <a:stCxn id="742" idx="6"/>
            <a:endCxn id="746" idx="2"/>
          </p:cNvCxnSpPr>
          <p:nvPr/>
        </p:nvCxnSpPr>
        <p:spPr>
          <a:xfrm flipH="1" rot="10800000">
            <a:off x="5178650" y="3033575"/>
            <a:ext cx="1738500" cy="152400"/>
          </a:xfrm>
          <a:prstGeom prst="straightConnector1">
            <a:avLst/>
          </a:prstGeom>
          <a:noFill/>
          <a:ln cap="flat" cmpd="sng" w="9525">
            <a:solidFill>
              <a:schemeClr val="dk2"/>
            </a:solidFill>
            <a:prstDash val="solid"/>
            <a:round/>
            <a:headEnd len="med" w="med" type="none"/>
            <a:tailEnd len="med" w="med" type="triangle"/>
          </a:ln>
        </p:spPr>
      </p:cxnSp>
      <p:cxnSp>
        <p:nvCxnSpPr>
          <p:cNvPr id="751" name="Google Shape;751;p88"/>
          <p:cNvCxnSpPr>
            <a:stCxn id="742" idx="5"/>
            <a:endCxn id="747" idx="2"/>
          </p:cNvCxnSpPr>
          <p:nvPr/>
        </p:nvCxnSpPr>
        <p:spPr>
          <a:xfrm>
            <a:off x="5126105" y="3285995"/>
            <a:ext cx="190800" cy="204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89"/>
          <p:cNvSpPr txBox="1"/>
          <p:nvPr>
            <p:ph type="title"/>
          </p:nvPr>
        </p:nvSpPr>
        <p:spPr>
          <a:xfrm>
            <a:off x="398700" y="497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Skeleton search</a:t>
            </a:r>
            <a:endParaRPr/>
          </a:p>
        </p:txBody>
      </p:sp>
      <p:sp>
        <p:nvSpPr>
          <p:cNvPr id="757" name="Google Shape;757;p89"/>
          <p:cNvSpPr txBox="1"/>
          <p:nvPr>
            <p:ph idx="4294967295" type="body"/>
          </p:nvPr>
        </p:nvSpPr>
        <p:spPr>
          <a:xfrm>
            <a:off x="181200" y="13963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758" name="Google Shape;758;p89"/>
          <p:cNvSpPr/>
          <p:nvPr/>
        </p:nvSpPr>
        <p:spPr>
          <a:xfrm>
            <a:off x="4273150" y="16201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89"/>
          <p:cNvSpPr/>
          <p:nvPr/>
        </p:nvSpPr>
        <p:spPr>
          <a:xfrm>
            <a:off x="6616250" y="15507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0" name="Google Shape;760;p89"/>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761" name="Google Shape;761;p89"/>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762" name="Google Shape;762;p89"/>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sp>
        <p:nvSpPr>
          <p:cNvPr id="763" name="Google Shape;763;p89"/>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764" name="Google Shape;764;p89"/>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765" name="Google Shape;765;p89"/>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766" name="Google Shape;766;p89"/>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767" name="Google Shape;767;p89"/>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768" name="Google Shape;768;p89"/>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769" name="Google Shape;769;p89"/>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770" name="Google Shape;770;p89"/>
          <p:cNvCxnSpPr>
            <a:stCxn id="763" idx="6"/>
            <a:endCxn id="764"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771" name="Google Shape;771;p89"/>
          <p:cNvCxnSpPr>
            <a:stCxn id="764" idx="3"/>
            <a:endCxn id="763"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772" name="Google Shape;772;p89"/>
          <p:cNvCxnSpPr>
            <a:stCxn id="764" idx="6"/>
            <a:endCxn id="765"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773" name="Google Shape;773;p89"/>
          <p:cNvCxnSpPr>
            <a:stCxn id="764" idx="4"/>
            <a:endCxn id="768"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774" name="Google Shape;774;p89"/>
          <p:cNvCxnSpPr>
            <a:stCxn id="765" idx="4"/>
            <a:endCxn id="768"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775" name="Google Shape;775;p89"/>
          <p:cNvCxnSpPr>
            <a:stCxn id="767" idx="6"/>
            <a:endCxn id="768"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776" name="Google Shape;776;p89"/>
          <p:cNvCxnSpPr>
            <a:stCxn id="768" idx="3"/>
            <a:endCxn id="767"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777" name="Google Shape;777;p89"/>
          <p:cNvCxnSpPr>
            <a:stCxn id="766" idx="7"/>
            <a:endCxn id="763"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778" name="Google Shape;778;p89"/>
          <p:cNvCxnSpPr>
            <a:stCxn id="766" idx="5"/>
            <a:endCxn id="767"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779" name="Google Shape;779;p89"/>
          <p:cNvSpPr/>
          <p:nvPr/>
        </p:nvSpPr>
        <p:spPr>
          <a:xfrm>
            <a:off x="4352750" y="2587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780" name="Google Shape;780;p89"/>
          <p:cNvCxnSpPr>
            <a:stCxn id="779" idx="5"/>
            <a:endCxn id="781" idx="1"/>
          </p:cNvCxnSpPr>
          <p:nvPr/>
        </p:nvCxnSpPr>
        <p:spPr>
          <a:xfrm>
            <a:off x="4659005" y="2828795"/>
            <a:ext cx="213300" cy="257100"/>
          </a:xfrm>
          <a:prstGeom prst="straightConnector1">
            <a:avLst/>
          </a:prstGeom>
          <a:noFill/>
          <a:ln cap="flat" cmpd="sng" w="9525">
            <a:solidFill>
              <a:schemeClr val="dk2"/>
            </a:solidFill>
            <a:prstDash val="solid"/>
            <a:round/>
            <a:headEnd len="med" w="med" type="none"/>
            <a:tailEnd len="med" w="med" type="triangle"/>
          </a:ln>
        </p:spPr>
      </p:cxnSp>
      <p:sp>
        <p:nvSpPr>
          <p:cNvPr id="781" name="Google Shape;781;p89"/>
          <p:cNvSpPr/>
          <p:nvPr/>
        </p:nvSpPr>
        <p:spPr>
          <a:xfrm>
            <a:off x="4819850" y="3044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782" name="Google Shape;782;p89"/>
          <p:cNvCxnSpPr>
            <a:stCxn id="763" idx="4"/>
            <a:endCxn id="767"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783" name="Google Shape;783;p89"/>
          <p:cNvSpPr/>
          <p:nvPr/>
        </p:nvSpPr>
        <p:spPr>
          <a:xfrm>
            <a:off x="5012013" y="2434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784" name="Google Shape;784;p89"/>
          <p:cNvCxnSpPr>
            <a:stCxn id="779" idx="6"/>
            <a:endCxn id="783" idx="2"/>
          </p:cNvCxnSpPr>
          <p:nvPr/>
        </p:nvCxnSpPr>
        <p:spPr>
          <a:xfrm flipH="1" rot="10800000">
            <a:off x="4711550" y="2576375"/>
            <a:ext cx="300600" cy="152400"/>
          </a:xfrm>
          <a:prstGeom prst="straightConnector1">
            <a:avLst/>
          </a:prstGeom>
          <a:noFill/>
          <a:ln cap="flat" cmpd="sng" w="9525">
            <a:solidFill>
              <a:schemeClr val="dk2"/>
            </a:solidFill>
            <a:prstDash val="solid"/>
            <a:round/>
            <a:headEnd len="med" w="med" type="none"/>
            <a:tailEnd len="med" w="med" type="triangle"/>
          </a:ln>
        </p:spPr>
      </p:cxnSp>
      <p:sp>
        <p:nvSpPr>
          <p:cNvPr id="785" name="Google Shape;785;p89"/>
          <p:cNvSpPr/>
          <p:nvPr/>
        </p:nvSpPr>
        <p:spPr>
          <a:xfrm>
            <a:off x="5393013"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786" name="Google Shape;786;p89"/>
          <p:cNvSpPr/>
          <p:nvPr/>
        </p:nvSpPr>
        <p:spPr>
          <a:xfrm>
            <a:off x="5316813" y="3349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787" name="Google Shape;787;p89"/>
          <p:cNvSpPr/>
          <p:nvPr/>
        </p:nvSpPr>
        <p:spPr>
          <a:xfrm>
            <a:off x="7526613" y="2511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788" name="Google Shape;788;p89"/>
          <p:cNvSpPr/>
          <p:nvPr/>
        </p:nvSpPr>
        <p:spPr>
          <a:xfrm>
            <a:off x="7526613"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cxnSp>
        <p:nvCxnSpPr>
          <p:cNvPr id="789" name="Google Shape;789;p89"/>
          <p:cNvCxnSpPr>
            <a:stCxn id="781" idx="6"/>
            <a:endCxn id="785" idx="2"/>
          </p:cNvCxnSpPr>
          <p:nvPr/>
        </p:nvCxnSpPr>
        <p:spPr>
          <a:xfrm flipH="1" rot="10800000">
            <a:off x="5178650" y="3033575"/>
            <a:ext cx="214500" cy="152400"/>
          </a:xfrm>
          <a:prstGeom prst="straightConnector1">
            <a:avLst/>
          </a:prstGeom>
          <a:noFill/>
          <a:ln cap="flat" cmpd="sng" w="9525">
            <a:solidFill>
              <a:schemeClr val="dk2"/>
            </a:solidFill>
            <a:prstDash val="solid"/>
            <a:round/>
            <a:headEnd len="med" w="med" type="none"/>
            <a:tailEnd len="med" w="med" type="triangle"/>
          </a:ln>
        </p:spPr>
      </p:cxnSp>
      <p:cxnSp>
        <p:nvCxnSpPr>
          <p:cNvPr id="790" name="Google Shape;790;p89"/>
          <p:cNvCxnSpPr>
            <a:stCxn id="781" idx="5"/>
            <a:endCxn id="786" idx="2"/>
          </p:cNvCxnSpPr>
          <p:nvPr/>
        </p:nvCxnSpPr>
        <p:spPr>
          <a:xfrm>
            <a:off x="5126105" y="3285995"/>
            <a:ext cx="190800" cy="204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sp>
        <p:nvSpPr>
          <p:cNvPr id="795" name="Google Shape;795;p90"/>
          <p:cNvSpPr txBox="1"/>
          <p:nvPr>
            <p:ph type="title"/>
          </p:nvPr>
        </p:nvSpPr>
        <p:spPr>
          <a:xfrm>
            <a:off x="398700" y="497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Skeleton search</a:t>
            </a:r>
            <a:endParaRPr/>
          </a:p>
        </p:txBody>
      </p:sp>
      <p:sp>
        <p:nvSpPr>
          <p:cNvPr id="796" name="Google Shape;796;p90"/>
          <p:cNvSpPr txBox="1"/>
          <p:nvPr>
            <p:ph idx="4294967295" type="body"/>
          </p:nvPr>
        </p:nvSpPr>
        <p:spPr>
          <a:xfrm>
            <a:off x="181200" y="14029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Graph {</a:t>
            </a:r>
            <a:endParaRPr/>
          </a:p>
          <a:p>
            <a:pPr indent="0" lvl="0" marL="0" rtl="0" algn="l">
              <a:spcBef>
                <a:spcPts val="1600"/>
              </a:spcBef>
              <a:spcAft>
                <a:spcPts val="0"/>
              </a:spcAft>
              <a:buNone/>
            </a:pPr>
            <a:r>
              <a:rPr lang="en"/>
              <a:t>  void search(int s) {</a:t>
            </a:r>
            <a:br>
              <a:rPr lang="en"/>
            </a:br>
            <a:r>
              <a:rPr lang="en"/>
              <a:t>     //captured is an array initialized to 0</a:t>
            </a:r>
            <a:br>
              <a:rPr lang="en"/>
            </a:br>
            <a:r>
              <a:rPr lang="en"/>
              <a:t>     //for all vertices </a:t>
            </a:r>
            <a:br>
              <a:rPr lang="en"/>
            </a:br>
            <a:r>
              <a:rPr lang="en"/>
              <a:t>     captured[s] = 1</a:t>
            </a:r>
            <a:endParaRPr/>
          </a:p>
          <a:p>
            <a:pPr indent="0" lvl="0" marL="0" rtl="0" algn="l">
              <a:spcBef>
                <a:spcPts val="1600"/>
              </a:spcBef>
              <a:spcAft>
                <a:spcPts val="0"/>
              </a:spcAft>
              <a:buNone/>
            </a:pPr>
            <a:r>
              <a:rPr lang="en"/>
              <a:t>  }</a:t>
            </a:r>
            <a:br>
              <a:rPr lang="en"/>
            </a:br>
            <a:r>
              <a:rPr lang="en"/>
              <a:t>…...</a:t>
            </a:r>
            <a:endParaRPr/>
          </a:p>
          <a:p>
            <a:pPr indent="0" lvl="0" marL="0" rtl="0" algn="l">
              <a:spcBef>
                <a:spcPts val="1600"/>
              </a:spcBef>
              <a:spcAft>
                <a:spcPts val="1600"/>
              </a:spcAft>
              <a:buNone/>
            </a:pPr>
            <a:r>
              <a:rPr lang="en"/>
              <a:t>}</a:t>
            </a:r>
            <a:endParaRPr/>
          </a:p>
        </p:txBody>
      </p:sp>
      <p:sp>
        <p:nvSpPr>
          <p:cNvPr id="797" name="Google Shape;797;p90"/>
          <p:cNvSpPr/>
          <p:nvPr/>
        </p:nvSpPr>
        <p:spPr>
          <a:xfrm>
            <a:off x="4273150" y="16201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90"/>
          <p:cNvSpPr/>
          <p:nvPr/>
        </p:nvSpPr>
        <p:spPr>
          <a:xfrm>
            <a:off x="6611275" y="15439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9" name="Google Shape;799;p90"/>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800" name="Google Shape;800;p90"/>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801" name="Google Shape;801;p90"/>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cxnSp>
        <p:nvCxnSpPr>
          <p:cNvPr id="802" name="Google Shape;802;p90"/>
          <p:cNvCxnSpPr/>
          <p:nvPr/>
        </p:nvCxnSpPr>
        <p:spPr>
          <a:xfrm flipH="1" rot="10800000">
            <a:off x="5654600" y="2794525"/>
            <a:ext cx="1315800" cy="21900"/>
          </a:xfrm>
          <a:prstGeom prst="straightConnector1">
            <a:avLst/>
          </a:prstGeom>
          <a:noFill/>
          <a:ln cap="flat" cmpd="sng" w="9525">
            <a:solidFill>
              <a:schemeClr val="dk2"/>
            </a:solidFill>
            <a:prstDash val="solid"/>
            <a:round/>
            <a:headEnd len="med" w="med" type="none"/>
            <a:tailEnd len="med" w="med" type="triangle"/>
          </a:ln>
        </p:spPr>
      </p:cxnSp>
      <p:cxnSp>
        <p:nvCxnSpPr>
          <p:cNvPr id="803" name="Google Shape;803;p90"/>
          <p:cNvCxnSpPr/>
          <p:nvPr/>
        </p:nvCxnSpPr>
        <p:spPr>
          <a:xfrm>
            <a:off x="5698075" y="3055650"/>
            <a:ext cx="1380900" cy="369600"/>
          </a:xfrm>
          <a:prstGeom prst="straightConnector1">
            <a:avLst/>
          </a:prstGeom>
          <a:noFill/>
          <a:ln cap="flat" cmpd="sng" w="9525">
            <a:solidFill>
              <a:schemeClr val="dk2"/>
            </a:solidFill>
            <a:prstDash val="solid"/>
            <a:round/>
            <a:headEnd len="med" w="med" type="none"/>
            <a:tailEnd len="med" w="med" type="triangle"/>
          </a:ln>
        </p:spPr>
      </p:cxnSp>
      <p:sp>
        <p:nvSpPr>
          <p:cNvPr id="804" name="Google Shape;804;p90"/>
          <p:cNvSpPr/>
          <p:nvPr/>
        </p:nvSpPr>
        <p:spPr>
          <a:xfrm>
            <a:off x="48861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91"/>
          <p:cNvSpPr txBox="1"/>
          <p:nvPr>
            <p:ph type="title"/>
          </p:nvPr>
        </p:nvSpPr>
        <p:spPr>
          <a:xfrm>
            <a:off x="398700" y="40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Skeleton search</a:t>
            </a:r>
            <a:endParaRPr/>
          </a:p>
        </p:txBody>
      </p:sp>
      <p:sp>
        <p:nvSpPr>
          <p:cNvPr id="810" name="Google Shape;810;p91"/>
          <p:cNvSpPr txBox="1"/>
          <p:nvPr>
            <p:ph idx="4294967295" type="body"/>
          </p:nvPr>
        </p:nvSpPr>
        <p:spPr>
          <a:xfrm>
            <a:off x="181200" y="9457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Graph {</a:t>
            </a:r>
            <a:endParaRPr/>
          </a:p>
          <a:p>
            <a:pPr indent="0" lvl="0" marL="0" rtl="0" algn="l">
              <a:spcBef>
                <a:spcPts val="1600"/>
              </a:spcBef>
              <a:spcAft>
                <a:spcPts val="0"/>
              </a:spcAft>
              <a:buNone/>
            </a:pPr>
            <a:r>
              <a:rPr lang="en"/>
              <a:t>  void search(int s) {</a:t>
            </a:r>
            <a:br>
              <a:rPr lang="en"/>
            </a:br>
            <a:r>
              <a:rPr lang="en"/>
              <a:t>    captured[s] = 1</a:t>
            </a:r>
            <a:br>
              <a:rPr lang="en"/>
            </a:br>
            <a:br>
              <a:rPr lang="en"/>
            </a:br>
            <a:r>
              <a:rPr lang="en"/>
              <a:t>    </a:t>
            </a:r>
            <a:r>
              <a:rPr b="1" lang="en">
                <a:solidFill>
                  <a:srgbClr val="38761D"/>
                </a:solidFill>
              </a:rPr>
              <a:t>while there exists a fringe edge:</a:t>
            </a:r>
            <a:br>
              <a:rPr b="1" lang="en">
                <a:solidFill>
                  <a:srgbClr val="38761D"/>
                </a:solidFill>
              </a:rPr>
            </a:br>
            <a:r>
              <a:rPr b="1" lang="en">
                <a:solidFill>
                  <a:srgbClr val="38761D"/>
                </a:solidFill>
              </a:rPr>
              <a:t>	   pick one of them =&gt; (u,v)</a:t>
            </a:r>
            <a:br>
              <a:rPr b="1" lang="en">
                <a:solidFill>
                  <a:srgbClr val="38761D"/>
                </a:solidFill>
              </a:rPr>
            </a:br>
            <a:r>
              <a:rPr b="1" lang="en">
                <a:solidFill>
                  <a:srgbClr val="38761D"/>
                </a:solidFill>
              </a:rPr>
              <a:t>	   captured[v] = 1</a:t>
            </a:r>
            <a:endParaRPr b="1">
              <a:solidFill>
                <a:srgbClr val="38761D"/>
              </a:solidFill>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rPr lang="en"/>
              <a:t>}</a:t>
            </a:r>
            <a:endParaRPr/>
          </a:p>
        </p:txBody>
      </p:sp>
      <p:sp>
        <p:nvSpPr>
          <p:cNvPr id="811" name="Google Shape;811;p91"/>
          <p:cNvSpPr/>
          <p:nvPr/>
        </p:nvSpPr>
        <p:spPr>
          <a:xfrm>
            <a:off x="4273150" y="16201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91"/>
          <p:cNvSpPr/>
          <p:nvPr/>
        </p:nvSpPr>
        <p:spPr>
          <a:xfrm>
            <a:off x="6611275" y="15439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3" name="Google Shape;813;p91"/>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814" name="Google Shape;814;p91"/>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815" name="Google Shape;815;p91"/>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cxnSp>
        <p:nvCxnSpPr>
          <p:cNvPr id="816" name="Google Shape;816;p91"/>
          <p:cNvCxnSpPr/>
          <p:nvPr/>
        </p:nvCxnSpPr>
        <p:spPr>
          <a:xfrm flipH="1" rot="10800000">
            <a:off x="5654600" y="2794525"/>
            <a:ext cx="1315800" cy="21900"/>
          </a:xfrm>
          <a:prstGeom prst="straightConnector1">
            <a:avLst/>
          </a:prstGeom>
          <a:noFill/>
          <a:ln cap="flat" cmpd="sng" w="9525">
            <a:solidFill>
              <a:schemeClr val="dk2"/>
            </a:solidFill>
            <a:prstDash val="solid"/>
            <a:round/>
            <a:headEnd len="med" w="med" type="none"/>
            <a:tailEnd len="med" w="med" type="triangle"/>
          </a:ln>
        </p:spPr>
      </p:cxnSp>
      <p:cxnSp>
        <p:nvCxnSpPr>
          <p:cNvPr id="817" name="Google Shape;817;p91"/>
          <p:cNvCxnSpPr/>
          <p:nvPr/>
        </p:nvCxnSpPr>
        <p:spPr>
          <a:xfrm>
            <a:off x="5698075" y="3055650"/>
            <a:ext cx="1380900" cy="369600"/>
          </a:xfrm>
          <a:prstGeom prst="straightConnector1">
            <a:avLst/>
          </a:prstGeom>
          <a:noFill/>
          <a:ln cap="flat" cmpd="sng" w="9525">
            <a:solidFill>
              <a:schemeClr val="dk2"/>
            </a:solidFill>
            <a:prstDash val="solid"/>
            <a:round/>
            <a:headEnd len="med" w="med" type="none"/>
            <a:tailEnd len="med" w="med" type="triangle"/>
          </a:ln>
        </p:spPr>
      </p:cxnSp>
      <p:sp>
        <p:nvSpPr>
          <p:cNvPr id="818" name="Google Shape;818;p91"/>
          <p:cNvSpPr/>
          <p:nvPr/>
        </p:nvSpPr>
        <p:spPr>
          <a:xfrm>
            <a:off x="48861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34" name="Google Shape;134;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35" name="Google Shape;135;p20"/>
          <p:cNvPicPr preferRelativeResize="0"/>
          <p:nvPr/>
        </p:nvPicPr>
        <p:blipFill>
          <a:blip r:embed="rId3">
            <a:alphaModFix/>
          </a:blip>
          <a:stretch>
            <a:fillRect/>
          </a:stretch>
        </p:blipFill>
        <p:spPr>
          <a:xfrm>
            <a:off x="-59360" y="0"/>
            <a:ext cx="6062318" cy="5143498"/>
          </a:xfrm>
          <a:prstGeom prst="rect">
            <a:avLst/>
          </a:prstGeom>
          <a:noFill/>
          <a:ln>
            <a:noFill/>
          </a:ln>
        </p:spPr>
      </p:pic>
      <p:sp>
        <p:nvSpPr>
          <p:cNvPr id="136" name="Google Shape;136;p20"/>
          <p:cNvSpPr/>
          <p:nvPr/>
        </p:nvSpPr>
        <p:spPr>
          <a:xfrm>
            <a:off x="5000200" y="652450"/>
            <a:ext cx="97800" cy="92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20"/>
          <p:cNvPicPr preferRelativeResize="0"/>
          <p:nvPr/>
        </p:nvPicPr>
        <p:blipFill>
          <a:blip r:embed="rId4">
            <a:alphaModFix/>
          </a:blip>
          <a:stretch>
            <a:fillRect/>
          </a:stretch>
        </p:blipFill>
        <p:spPr>
          <a:xfrm>
            <a:off x="5610852" y="-12650"/>
            <a:ext cx="3778296" cy="5143501"/>
          </a:xfrm>
          <a:prstGeom prst="rect">
            <a:avLst/>
          </a:prstGeom>
          <a:noFill/>
          <a:ln>
            <a:noFill/>
          </a:ln>
        </p:spPr>
      </p:pic>
      <p:sp>
        <p:nvSpPr>
          <p:cNvPr id="138" name="Google Shape;138;p20"/>
          <p:cNvSpPr txBox="1"/>
          <p:nvPr/>
        </p:nvSpPr>
        <p:spPr>
          <a:xfrm>
            <a:off x="4115300" y="271850"/>
            <a:ext cx="16638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Konigsberg</a:t>
            </a:r>
            <a:endParaRPr/>
          </a:p>
        </p:txBody>
      </p:sp>
      <p:sp>
        <p:nvSpPr>
          <p:cNvPr id="139" name="Google Shape;139;p20"/>
          <p:cNvSpPr txBox="1"/>
          <p:nvPr/>
        </p:nvSpPr>
        <p:spPr>
          <a:xfrm>
            <a:off x="2762050" y="1674625"/>
            <a:ext cx="1718100" cy="8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Prussian empire</a:t>
            </a:r>
            <a:endParaRPr sz="2400">
              <a:solidFill>
                <a:srgbClr val="FFFFFF"/>
              </a:solidFill>
            </a:endParaRPr>
          </a:p>
        </p:txBody>
      </p:sp>
      <p:sp>
        <p:nvSpPr>
          <p:cNvPr id="140" name="Google Shape;140;p20"/>
          <p:cNvSpPr txBox="1"/>
          <p:nvPr/>
        </p:nvSpPr>
        <p:spPr>
          <a:xfrm>
            <a:off x="54375" y="21675"/>
            <a:ext cx="9351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FF"/>
                </a:solidFill>
              </a:rPr>
              <a:t>1736</a:t>
            </a:r>
            <a:endParaRPr b="1" sz="2400">
              <a:solidFill>
                <a:srgbClr val="0000F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Google Shape;823;p92"/>
          <p:cNvSpPr txBox="1"/>
          <p:nvPr>
            <p:ph type="title"/>
          </p:nvPr>
        </p:nvSpPr>
        <p:spPr>
          <a:xfrm>
            <a:off x="311700" y="5166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a:t>
            </a:r>
            <a:endParaRPr/>
          </a:p>
        </p:txBody>
      </p:sp>
      <p:sp>
        <p:nvSpPr>
          <p:cNvPr id="824" name="Google Shape;824;p92"/>
          <p:cNvSpPr/>
          <p:nvPr/>
        </p:nvSpPr>
        <p:spPr>
          <a:xfrm>
            <a:off x="6940150" y="14677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92"/>
          <p:cNvSpPr txBox="1"/>
          <p:nvPr/>
        </p:nvSpPr>
        <p:spPr>
          <a:xfrm>
            <a:off x="7342925" y="44039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826" name="Google Shape;826;p92"/>
          <p:cNvSpPr/>
          <p:nvPr/>
        </p:nvSpPr>
        <p:spPr>
          <a:xfrm>
            <a:off x="7019750" y="2434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827" name="Google Shape;827;p92"/>
          <p:cNvCxnSpPr>
            <a:stCxn id="826" idx="5"/>
            <a:endCxn id="828" idx="1"/>
          </p:cNvCxnSpPr>
          <p:nvPr/>
        </p:nvCxnSpPr>
        <p:spPr>
          <a:xfrm>
            <a:off x="7326005" y="2676395"/>
            <a:ext cx="213300" cy="257100"/>
          </a:xfrm>
          <a:prstGeom prst="straightConnector1">
            <a:avLst/>
          </a:prstGeom>
          <a:noFill/>
          <a:ln cap="flat" cmpd="sng" w="9525">
            <a:solidFill>
              <a:schemeClr val="dk2"/>
            </a:solidFill>
            <a:prstDash val="solid"/>
            <a:round/>
            <a:headEnd len="med" w="med" type="none"/>
            <a:tailEnd len="med" w="med" type="triangle"/>
          </a:ln>
        </p:spPr>
      </p:cxnSp>
      <p:sp>
        <p:nvSpPr>
          <p:cNvPr id="828" name="Google Shape;828;p92"/>
          <p:cNvSpPr/>
          <p:nvPr/>
        </p:nvSpPr>
        <p:spPr>
          <a:xfrm>
            <a:off x="74868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829" name="Google Shape;829;p92"/>
          <p:cNvSpPr/>
          <p:nvPr/>
        </p:nvSpPr>
        <p:spPr>
          <a:xfrm>
            <a:off x="7679013" y="2282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830" name="Google Shape;830;p92"/>
          <p:cNvCxnSpPr>
            <a:stCxn id="826" idx="6"/>
            <a:endCxn id="829" idx="2"/>
          </p:cNvCxnSpPr>
          <p:nvPr/>
        </p:nvCxnSpPr>
        <p:spPr>
          <a:xfrm flipH="1" rot="10800000">
            <a:off x="7378550" y="2423975"/>
            <a:ext cx="300600" cy="152400"/>
          </a:xfrm>
          <a:prstGeom prst="straightConnector1">
            <a:avLst/>
          </a:prstGeom>
          <a:noFill/>
          <a:ln cap="flat" cmpd="sng" w="9525">
            <a:solidFill>
              <a:schemeClr val="dk2"/>
            </a:solidFill>
            <a:prstDash val="solid"/>
            <a:round/>
            <a:headEnd len="med" w="med" type="none"/>
            <a:tailEnd len="med" w="med" type="triangle"/>
          </a:ln>
        </p:spPr>
      </p:cxnSp>
      <p:sp>
        <p:nvSpPr>
          <p:cNvPr id="831" name="Google Shape;831;p92"/>
          <p:cNvSpPr/>
          <p:nvPr/>
        </p:nvSpPr>
        <p:spPr>
          <a:xfrm>
            <a:off x="8060013"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832" name="Google Shape;832;p92"/>
          <p:cNvSpPr/>
          <p:nvPr/>
        </p:nvSpPr>
        <p:spPr>
          <a:xfrm>
            <a:off x="7983813" y="3196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cxnSp>
        <p:nvCxnSpPr>
          <p:cNvPr id="833" name="Google Shape;833;p92"/>
          <p:cNvCxnSpPr>
            <a:stCxn id="828" idx="6"/>
            <a:endCxn id="831" idx="2"/>
          </p:cNvCxnSpPr>
          <p:nvPr/>
        </p:nvCxnSpPr>
        <p:spPr>
          <a:xfrm flipH="1" rot="10800000">
            <a:off x="7845650" y="2881175"/>
            <a:ext cx="214500" cy="152400"/>
          </a:xfrm>
          <a:prstGeom prst="straightConnector1">
            <a:avLst/>
          </a:prstGeom>
          <a:noFill/>
          <a:ln cap="flat" cmpd="sng" w="9525">
            <a:solidFill>
              <a:schemeClr val="dk2"/>
            </a:solidFill>
            <a:prstDash val="solid"/>
            <a:round/>
            <a:headEnd len="med" w="med" type="none"/>
            <a:tailEnd len="med" w="med" type="triangle"/>
          </a:ln>
        </p:spPr>
      </p:cxnSp>
      <p:cxnSp>
        <p:nvCxnSpPr>
          <p:cNvPr id="834" name="Google Shape;834;p92"/>
          <p:cNvCxnSpPr>
            <a:stCxn id="828" idx="5"/>
            <a:endCxn id="832" idx="2"/>
          </p:cNvCxnSpPr>
          <p:nvPr/>
        </p:nvCxnSpPr>
        <p:spPr>
          <a:xfrm>
            <a:off x="7793105" y="3133595"/>
            <a:ext cx="190800" cy="204900"/>
          </a:xfrm>
          <a:prstGeom prst="straightConnector1">
            <a:avLst/>
          </a:prstGeom>
          <a:noFill/>
          <a:ln cap="flat" cmpd="sng" w="9525">
            <a:solidFill>
              <a:schemeClr val="dk2"/>
            </a:solidFill>
            <a:prstDash val="solid"/>
            <a:round/>
            <a:headEnd len="med" w="med" type="none"/>
            <a:tailEnd len="med" w="med" type="triangle"/>
          </a:ln>
        </p:spPr>
      </p:cxnSp>
      <p:sp>
        <p:nvSpPr>
          <p:cNvPr id="835" name="Google Shape;835;p92"/>
          <p:cNvSpPr txBox="1"/>
          <p:nvPr/>
        </p:nvSpPr>
        <p:spPr>
          <a:xfrm>
            <a:off x="576325" y="1489775"/>
            <a:ext cx="5861100" cy="3545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SzPts val="3600"/>
              <a:buAutoNum type="arabicPeriod"/>
            </a:pPr>
            <a:r>
              <a:rPr lang="en" sz="3600"/>
              <a:t>We get a search tree with root = source vertex s</a:t>
            </a:r>
            <a:endParaRPr sz="3600"/>
          </a:p>
          <a:p>
            <a:pPr indent="-457200" lvl="0" marL="457200" rtl="0" algn="l">
              <a:spcBef>
                <a:spcPts val="0"/>
              </a:spcBef>
              <a:spcAft>
                <a:spcPts val="0"/>
              </a:spcAft>
              <a:buSzPts val="3600"/>
              <a:buAutoNum type="arabicPeriod"/>
            </a:pPr>
            <a:r>
              <a:rPr lang="en" sz="3600"/>
              <a:t>The set of captured vertices = the set of reachable nodes from s</a:t>
            </a:r>
            <a:endParaRPr sz="36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93"/>
          <p:cNvSpPr txBox="1"/>
          <p:nvPr>
            <p:ph type="title"/>
          </p:nvPr>
        </p:nvSpPr>
        <p:spPr>
          <a:xfrm>
            <a:off x="398700" y="40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Keeping track of parents in search tree</a:t>
            </a:r>
            <a:endParaRPr/>
          </a:p>
        </p:txBody>
      </p:sp>
      <p:sp>
        <p:nvSpPr>
          <p:cNvPr id="841" name="Google Shape;841;p93"/>
          <p:cNvSpPr txBox="1"/>
          <p:nvPr>
            <p:ph idx="4294967295" type="body"/>
          </p:nvPr>
        </p:nvSpPr>
        <p:spPr>
          <a:xfrm>
            <a:off x="181200" y="7171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Graph {</a:t>
            </a:r>
            <a:endParaRPr/>
          </a:p>
          <a:p>
            <a:pPr indent="0" lvl="0" marL="0" rtl="0" algn="l">
              <a:spcBef>
                <a:spcPts val="1600"/>
              </a:spcBef>
              <a:spcAft>
                <a:spcPts val="0"/>
              </a:spcAft>
              <a:buNone/>
            </a:pPr>
            <a:r>
              <a:rPr lang="en"/>
              <a:t>  void search(int s) {</a:t>
            </a:r>
            <a:br>
              <a:rPr lang="en"/>
            </a:br>
            <a:r>
              <a:rPr lang="en"/>
              <a:t>     //captured and parent initialized to 0 and null</a:t>
            </a:r>
            <a:endParaRPr b="1"/>
          </a:p>
          <a:p>
            <a:pPr indent="0" lvl="0" marL="0" rtl="0" algn="l">
              <a:spcBef>
                <a:spcPts val="1600"/>
              </a:spcBef>
              <a:spcAft>
                <a:spcPts val="0"/>
              </a:spcAft>
              <a:buNone/>
            </a:pPr>
            <a:r>
              <a:rPr lang="en"/>
              <a:t>     captured[s] = 1</a:t>
            </a:r>
            <a:br>
              <a:rPr lang="en"/>
            </a:br>
            <a:r>
              <a:rPr lang="en"/>
              <a:t>     while there exists a fringe edge:</a:t>
            </a:r>
            <a:br>
              <a:rPr lang="en"/>
            </a:br>
            <a:r>
              <a:rPr lang="en"/>
              <a:t>	   pick one of them =&gt; (u,v)</a:t>
            </a:r>
            <a:br>
              <a:rPr lang="en"/>
            </a:br>
            <a:r>
              <a:rPr lang="en"/>
              <a:t>	   captured[v] = 1</a:t>
            </a:r>
            <a:br>
              <a:rPr lang="en"/>
            </a:br>
            <a:r>
              <a:rPr lang="en"/>
              <a:t>	   </a:t>
            </a:r>
            <a:r>
              <a:rPr b="1" lang="en"/>
              <a:t>parent[v] = u</a:t>
            </a:r>
            <a:endParaRPr b="1"/>
          </a:p>
          <a:p>
            <a:pPr indent="0" lvl="0" marL="0" rtl="0" algn="l">
              <a:spcBef>
                <a:spcPts val="1600"/>
              </a:spcBef>
              <a:spcAft>
                <a:spcPts val="0"/>
              </a:spcAft>
              <a:buNone/>
            </a:pPr>
            <a:r>
              <a:rPr lang="en"/>
              <a:t>  }</a:t>
            </a:r>
            <a:endParaRPr/>
          </a:p>
          <a:p>
            <a:pPr indent="0" lvl="0" marL="0" rtl="0" algn="l">
              <a:spcBef>
                <a:spcPts val="1600"/>
              </a:spcBef>
              <a:spcAft>
                <a:spcPts val="1600"/>
              </a:spcAft>
              <a:buNone/>
            </a:pPr>
            <a:r>
              <a:rPr lang="en"/>
              <a:t>}</a:t>
            </a:r>
            <a:endParaRPr/>
          </a:p>
        </p:txBody>
      </p:sp>
      <p:sp>
        <p:nvSpPr>
          <p:cNvPr id="842" name="Google Shape;842;p93"/>
          <p:cNvSpPr/>
          <p:nvPr/>
        </p:nvSpPr>
        <p:spPr>
          <a:xfrm>
            <a:off x="4425550" y="17725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93"/>
          <p:cNvSpPr/>
          <p:nvPr/>
        </p:nvSpPr>
        <p:spPr>
          <a:xfrm>
            <a:off x="6763675" y="15439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4" name="Google Shape;844;p93"/>
          <p:cNvCxnSpPr/>
          <p:nvPr/>
        </p:nvCxnSpPr>
        <p:spPr>
          <a:xfrm>
            <a:off x="64159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845" name="Google Shape;845;p93"/>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846" name="Google Shape;846;p93"/>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cxnSp>
        <p:nvCxnSpPr>
          <p:cNvPr id="847" name="Google Shape;847;p93"/>
          <p:cNvCxnSpPr/>
          <p:nvPr/>
        </p:nvCxnSpPr>
        <p:spPr>
          <a:xfrm flipH="1" rot="10800000">
            <a:off x="5654600" y="2757325"/>
            <a:ext cx="1489800" cy="59100"/>
          </a:xfrm>
          <a:prstGeom prst="straightConnector1">
            <a:avLst/>
          </a:prstGeom>
          <a:noFill/>
          <a:ln cap="flat" cmpd="sng" w="9525">
            <a:solidFill>
              <a:schemeClr val="dk2"/>
            </a:solidFill>
            <a:prstDash val="solid"/>
            <a:round/>
            <a:headEnd len="med" w="med" type="none"/>
            <a:tailEnd len="med" w="med" type="triangle"/>
          </a:ln>
        </p:spPr>
      </p:cxnSp>
      <p:cxnSp>
        <p:nvCxnSpPr>
          <p:cNvPr id="848" name="Google Shape;848;p93"/>
          <p:cNvCxnSpPr/>
          <p:nvPr/>
        </p:nvCxnSpPr>
        <p:spPr>
          <a:xfrm>
            <a:off x="5698075" y="3055650"/>
            <a:ext cx="1609500" cy="419400"/>
          </a:xfrm>
          <a:prstGeom prst="straightConnector1">
            <a:avLst/>
          </a:prstGeom>
          <a:noFill/>
          <a:ln cap="flat" cmpd="sng" w="9525">
            <a:solidFill>
              <a:schemeClr val="dk2"/>
            </a:solidFill>
            <a:prstDash val="solid"/>
            <a:round/>
            <a:headEnd len="med" w="med" type="none"/>
            <a:tailEnd len="med" w="med" type="triangle"/>
          </a:ln>
        </p:spPr>
      </p:cxnSp>
      <p:sp>
        <p:nvSpPr>
          <p:cNvPr id="849" name="Google Shape;849;p93"/>
          <p:cNvSpPr/>
          <p:nvPr/>
        </p:nvSpPr>
        <p:spPr>
          <a:xfrm>
            <a:off x="48861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94"/>
          <p:cNvSpPr/>
          <p:nvPr/>
        </p:nvSpPr>
        <p:spPr>
          <a:xfrm>
            <a:off x="6711550" y="6295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94"/>
          <p:cNvSpPr txBox="1"/>
          <p:nvPr/>
        </p:nvSpPr>
        <p:spPr>
          <a:xfrm>
            <a:off x="7114325" y="35657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856" name="Google Shape;856;p94"/>
          <p:cNvSpPr/>
          <p:nvPr/>
        </p:nvSpPr>
        <p:spPr>
          <a:xfrm>
            <a:off x="6791150" y="1596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857" name="Google Shape;857;p94"/>
          <p:cNvCxnSpPr>
            <a:stCxn id="856" idx="5"/>
            <a:endCxn id="858" idx="1"/>
          </p:cNvCxnSpPr>
          <p:nvPr/>
        </p:nvCxnSpPr>
        <p:spPr>
          <a:xfrm>
            <a:off x="7097405" y="1838195"/>
            <a:ext cx="213300" cy="257100"/>
          </a:xfrm>
          <a:prstGeom prst="straightConnector1">
            <a:avLst/>
          </a:prstGeom>
          <a:noFill/>
          <a:ln cap="flat" cmpd="sng" w="9525">
            <a:solidFill>
              <a:schemeClr val="dk2"/>
            </a:solidFill>
            <a:prstDash val="solid"/>
            <a:round/>
            <a:headEnd len="med" w="med" type="none"/>
            <a:tailEnd len="med" w="med" type="triangle"/>
          </a:ln>
        </p:spPr>
      </p:cxnSp>
      <p:sp>
        <p:nvSpPr>
          <p:cNvPr id="858" name="Google Shape;858;p94"/>
          <p:cNvSpPr/>
          <p:nvPr/>
        </p:nvSpPr>
        <p:spPr>
          <a:xfrm>
            <a:off x="7258250" y="2053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859" name="Google Shape;859;p94"/>
          <p:cNvSpPr/>
          <p:nvPr/>
        </p:nvSpPr>
        <p:spPr>
          <a:xfrm>
            <a:off x="7450413" y="1444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860" name="Google Shape;860;p94"/>
          <p:cNvCxnSpPr>
            <a:stCxn id="856" idx="6"/>
            <a:endCxn id="859" idx="2"/>
          </p:cNvCxnSpPr>
          <p:nvPr/>
        </p:nvCxnSpPr>
        <p:spPr>
          <a:xfrm flipH="1" rot="10800000">
            <a:off x="7149950" y="1585775"/>
            <a:ext cx="300600" cy="152400"/>
          </a:xfrm>
          <a:prstGeom prst="straightConnector1">
            <a:avLst/>
          </a:prstGeom>
          <a:noFill/>
          <a:ln cap="flat" cmpd="sng" w="9525">
            <a:solidFill>
              <a:schemeClr val="dk2"/>
            </a:solidFill>
            <a:prstDash val="solid"/>
            <a:round/>
            <a:headEnd len="med" w="med" type="none"/>
            <a:tailEnd len="med" w="med" type="triangle"/>
          </a:ln>
        </p:spPr>
      </p:cxnSp>
      <p:sp>
        <p:nvSpPr>
          <p:cNvPr id="861" name="Google Shape;861;p94"/>
          <p:cNvSpPr/>
          <p:nvPr/>
        </p:nvSpPr>
        <p:spPr>
          <a:xfrm>
            <a:off x="7831413" y="1901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862" name="Google Shape;862;p94"/>
          <p:cNvSpPr/>
          <p:nvPr/>
        </p:nvSpPr>
        <p:spPr>
          <a:xfrm>
            <a:off x="7755213" y="2358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cxnSp>
        <p:nvCxnSpPr>
          <p:cNvPr id="863" name="Google Shape;863;p94"/>
          <p:cNvCxnSpPr>
            <a:stCxn id="858" idx="6"/>
            <a:endCxn id="861" idx="2"/>
          </p:cNvCxnSpPr>
          <p:nvPr/>
        </p:nvCxnSpPr>
        <p:spPr>
          <a:xfrm flipH="1" rot="10800000">
            <a:off x="7617050" y="2042975"/>
            <a:ext cx="214500" cy="152400"/>
          </a:xfrm>
          <a:prstGeom prst="straightConnector1">
            <a:avLst/>
          </a:prstGeom>
          <a:noFill/>
          <a:ln cap="flat" cmpd="sng" w="9525">
            <a:solidFill>
              <a:schemeClr val="dk2"/>
            </a:solidFill>
            <a:prstDash val="solid"/>
            <a:round/>
            <a:headEnd len="med" w="med" type="none"/>
            <a:tailEnd len="med" w="med" type="triangle"/>
          </a:ln>
        </p:spPr>
      </p:cxnSp>
      <p:cxnSp>
        <p:nvCxnSpPr>
          <p:cNvPr id="864" name="Google Shape;864;p94"/>
          <p:cNvCxnSpPr>
            <a:stCxn id="858" idx="5"/>
            <a:endCxn id="862" idx="2"/>
          </p:cNvCxnSpPr>
          <p:nvPr/>
        </p:nvCxnSpPr>
        <p:spPr>
          <a:xfrm>
            <a:off x="7564505" y="2295395"/>
            <a:ext cx="190800" cy="2049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865" name="Google Shape;865;p94"/>
          <p:cNvGraphicFramePr/>
          <p:nvPr/>
        </p:nvGraphicFramePr>
        <p:xfrm>
          <a:off x="571475" y="1619250"/>
          <a:ext cx="3000000" cy="3000000"/>
        </p:xfrm>
        <a:graphic>
          <a:graphicData uri="http://schemas.openxmlformats.org/drawingml/2006/table">
            <a:tbl>
              <a:tblPr>
                <a:noFill/>
                <a:tableStyleId>{2920A1D4-F33B-478A-A9DB-907DB9C554C4}</a:tableStyleId>
              </a:tblPr>
              <a:tblGrid>
                <a:gridCol w="606175"/>
                <a:gridCol w="606175"/>
                <a:gridCol w="606175"/>
                <a:gridCol w="606175"/>
                <a:gridCol w="606175"/>
                <a:gridCol w="606175"/>
                <a:gridCol w="606175"/>
              </a:tblGrid>
              <a:tr h="381000">
                <a:tc>
                  <a:txBody>
                    <a:bodyPr/>
                    <a:lstStyle/>
                    <a:p>
                      <a:pPr indent="0" lvl="0" marL="0" rtl="0" algn="l">
                        <a:spcBef>
                          <a:spcPts val="0"/>
                        </a:spcBef>
                        <a:spcAft>
                          <a:spcPts val="0"/>
                        </a:spcAft>
                        <a:buNone/>
                      </a:pPr>
                      <a:r>
                        <a:rPr lang="en"/>
                        <a:t>1</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1</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1</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1</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1</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0</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0</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r>
            </a:tbl>
          </a:graphicData>
        </a:graphic>
      </p:graphicFrame>
      <p:graphicFrame>
        <p:nvGraphicFramePr>
          <p:cNvPr id="866" name="Google Shape;866;p94"/>
          <p:cNvGraphicFramePr/>
          <p:nvPr/>
        </p:nvGraphicFramePr>
        <p:xfrm>
          <a:off x="571475" y="2457450"/>
          <a:ext cx="3000000" cy="3000000"/>
        </p:xfrm>
        <a:graphic>
          <a:graphicData uri="http://schemas.openxmlformats.org/drawingml/2006/table">
            <a:tbl>
              <a:tblPr>
                <a:noFill/>
                <a:tableStyleId>{2920A1D4-F33B-478A-A9DB-907DB9C554C4}</a:tableStyleId>
              </a:tblPr>
              <a:tblGrid>
                <a:gridCol w="606175"/>
                <a:gridCol w="606175"/>
                <a:gridCol w="606175"/>
                <a:gridCol w="606175"/>
                <a:gridCol w="606175"/>
                <a:gridCol w="606175"/>
                <a:gridCol w="606175"/>
              </a:tblGrid>
              <a:tr h="381000">
                <a:tc>
                  <a:txBody>
                    <a:bodyPr/>
                    <a:lstStyle/>
                    <a:p>
                      <a:pPr indent="0" lvl="0" marL="0" rtl="0" algn="l">
                        <a:spcBef>
                          <a:spcPts val="0"/>
                        </a:spcBef>
                        <a:spcAft>
                          <a:spcPts val="0"/>
                        </a:spcAft>
                        <a:buNone/>
                      </a:pPr>
                      <a:r>
                        <a:rPr lang="en"/>
                        <a:t>null</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1</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2</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2</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1</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null</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null</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r>
            </a:tbl>
          </a:graphicData>
        </a:graphic>
      </p:graphicFrame>
      <p:graphicFrame>
        <p:nvGraphicFramePr>
          <p:cNvPr id="867" name="Google Shape;867;p94"/>
          <p:cNvGraphicFramePr/>
          <p:nvPr/>
        </p:nvGraphicFramePr>
        <p:xfrm>
          <a:off x="571475" y="2076450"/>
          <a:ext cx="3000000" cy="3000000"/>
        </p:xfrm>
        <a:graphic>
          <a:graphicData uri="http://schemas.openxmlformats.org/drawingml/2006/table">
            <a:tbl>
              <a:tblPr>
                <a:noFill/>
                <a:tableStyleId>{2920A1D4-F33B-478A-A9DB-907DB9C554C4}</a:tableStyleId>
              </a:tblPr>
              <a:tblGrid>
                <a:gridCol w="606175"/>
                <a:gridCol w="606175"/>
                <a:gridCol w="606175"/>
                <a:gridCol w="606175"/>
                <a:gridCol w="606175"/>
                <a:gridCol w="606175"/>
                <a:gridCol w="606175"/>
              </a:tblGrid>
              <a:tr h="396200">
                <a:tc>
                  <a:txBody>
                    <a:bodyPr/>
                    <a:lstStyle/>
                    <a:p>
                      <a:pPr indent="0" lvl="0" marL="0" rtl="0" algn="l">
                        <a:spcBef>
                          <a:spcPts val="0"/>
                        </a:spcBef>
                        <a:spcAft>
                          <a:spcPts val="0"/>
                        </a:spcAft>
                        <a:buNone/>
                      </a:pPr>
                      <a:r>
                        <a:rPr lang="en"/>
                        <a:t>1</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a:t>2</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a:t>3</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a:t>4</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a:t>5</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a:t>6</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a:t>7</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868" name="Google Shape;868;p94"/>
          <p:cNvSpPr txBox="1"/>
          <p:nvPr/>
        </p:nvSpPr>
        <p:spPr>
          <a:xfrm>
            <a:off x="1544375" y="825125"/>
            <a:ext cx="2849400" cy="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captured</a:t>
            </a:r>
            <a:endParaRPr sz="3600"/>
          </a:p>
        </p:txBody>
      </p:sp>
      <p:sp>
        <p:nvSpPr>
          <p:cNvPr id="869" name="Google Shape;869;p94"/>
          <p:cNvSpPr txBox="1"/>
          <p:nvPr/>
        </p:nvSpPr>
        <p:spPr>
          <a:xfrm>
            <a:off x="1620575" y="2958725"/>
            <a:ext cx="2849400" cy="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parent</a:t>
            </a:r>
            <a:endParaRPr sz="36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Google Shape;874;p95"/>
          <p:cNvSpPr txBox="1"/>
          <p:nvPr>
            <p:ph type="title"/>
          </p:nvPr>
        </p:nvSpPr>
        <p:spPr>
          <a:xfrm>
            <a:off x="398700" y="40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Different policies</a:t>
            </a:r>
            <a:endParaRPr/>
          </a:p>
        </p:txBody>
      </p:sp>
      <p:sp>
        <p:nvSpPr>
          <p:cNvPr id="875" name="Google Shape;875;p95"/>
          <p:cNvSpPr txBox="1"/>
          <p:nvPr>
            <p:ph idx="4294967295" type="body"/>
          </p:nvPr>
        </p:nvSpPr>
        <p:spPr>
          <a:xfrm>
            <a:off x="181200" y="7171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rPr>
              <a:t>class Graph {</a:t>
            </a:r>
            <a:endParaRPr>
              <a:solidFill>
                <a:srgbClr val="CCCCCC"/>
              </a:solidFill>
            </a:endParaRPr>
          </a:p>
          <a:p>
            <a:pPr indent="0" lvl="0" marL="0" rtl="0" algn="l">
              <a:spcBef>
                <a:spcPts val="1600"/>
              </a:spcBef>
              <a:spcAft>
                <a:spcPts val="0"/>
              </a:spcAft>
              <a:buNone/>
            </a:pPr>
            <a:r>
              <a:rPr lang="en">
                <a:solidFill>
                  <a:srgbClr val="CCCCCC"/>
                </a:solidFill>
              </a:rPr>
              <a:t>  void search(int s) {</a:t>
            </a:r>
            <a:br>
              <a:rPr lang="en">
                <a:solidFill>
                  <a:srgbClr val="CCCCCC"/>
                </a:solidFill>
              </a:rPr>
            </a:br>
            <a:r>
              <a:rPr lang="en">
                <a:solidFill>
                  <a:srgbClr val="CCCCCC"/>
                </a:solidFill>
              </a:rPr>
              <a:t>    </a:t>
            </a:r>
            <a:r>
              <a:rPr lang="en">
                <a:solidFill>
                  <a:srgbClr val="CCCCCC"/>
                </a:solidFill>
              </a:rPr>
              <a:t>//captured and parent initialized to 0 and null</a:t>
            </a:r>
            <a:endParaRPr>
              <a:solidFill>
                <a:srgbClr val="CCCCCC"/>
              </a:solidFill>
            </a:endParaRPr>
          </a:p>
          <a:p>
            <a:pPr indent="0" lvl="0" marL="0" rtl="0" algn="l">
              <a:spcBef>
                <a:spcPts val="1600"/>
              </a:spcBef>
              <a:spcAft>
                <a:spcPts val="0"/>
              </a:spcAft>
              <a:buNone/>
            </a:pPr>
            <a:r>
              <a:rPr lang="en">
                <a:solidFill>
                  <a:srgbClr val="CCCCCC"/>
                </a:solidFill>
              </a:rPr>
              <a:t>     captured[s] = 1</a:t>
            </a:r>
            <a:br>
              <a:rPr lang="en">
                <a:solidFill>
                  <a:srgbClr val="CCCCCC"/>
                </a:solidFill>
              </a:rPr>
            </a:br>
            <a:r>
              <a:rPr lang="en">
                <a:solidFill>
                  <a:srgbClr val="CCCCCC"/>
                </a:solidFill>
              </a:rPr>
              <a:t>     </a:t>
            </a:r>
            <a:r>
              <a:rPr b="1" lang="en">
                <a:solidFill>
                  <a:srgbClr val="A61C00"/>
                </a:solidFill>
              </a:rPr>
              <a:t>while there exists a fringe edge:</a:t>
            </a:r>
            <a:br>
              <a:rPr b="1" lang="en">
                <a:solidFill>
                  <a:srgbClr val="A61C00"/>
                </a:solidFill>
              </a:rPr>
            </a:br>
            <a:r>
              <a:rPr b="1" lang="en">
                <a:solidFill>
                  <a:srgbClr val="A61C00"/>
                </a:solidFill>
              </a:rPr>
              <a:t>	   pick one of them =&gt; (u,v)</a:t>
            </a:r>
            <a:br>
              <a:rPr b="1" lang="en">
                <a:solidFill>
                  <a:srgbClr val="A61C00"/>
                </a:solidFill>
              </a:rPr>
            </a:br>
            <a:r>
              <a:rPr lang="en">
                <a:solidFill>
                  <a:srgbClr val="CCCCCC"/>
                </a:solidFill>
              </a:rPr>
              <a:t>	   captured[v] = 1</a:t>
            </a:r>
            <a:br>
              <a:rPr lang="en">
                <a:solidFill>
                  <a:srgbClr val="CCCCCC"/>
                </a:solidFill>
              </a:rPr>
            </a:br>
            <a:r>
              <a:rPr lang="en">
                <a:solidFill>
                  <a:srgbClr val="CCCCCC"/>
                </a:solidFill>
              </a:rPr>
              <a:t>	   </a:t>
            </a:r>
            <a:r>
              <a:rPr b="1" lang="en">
                <a:solidFill>
                  <a:srgbClr val="CCCCCC"/>
                </a:solidFill>
              </a:rPr>
              <a:t>parent[v] = u</a:t>
            </a:r>
            <a:endParaRPr b="1">
              <a:solidFill>
                <a:srgbClr val="CCCCCC"/>
              </a:solidFill>
            </a:endParaRPr>
          </a:p>
          <a:p>
            <a:pPr indent="0" lvl="0" marL="0" rtl="0" algn="l">
              <a:spcBef>
                <a:spcPts val="1600"/>
              </a:spcBef>
              <a:spcAft>
                <a:spcPts val="0"/>
              </a:spcAft>
              <a:buNone/>
            </a:pPr>
            <a:r>
              <a:rPr lang="en">
                <a:solidFill>
                  <a:srgbClr val="CCCCCC"/>
                </a:solidFill>
              </a:rPr>
              <a:t>  }</a:t>
            </a:r>
            <a:endParaRPr>
              <a:solidFill>
                <a:srgbClr val="CCCCCC"/>
              </a:solidFill>
            </a:endParaRPr>
          </a:p>
          <a:p>
            <a:pPr indent="0" lvl="0" marL="0" rtl="0" algn="l">
              <a:spcBef>
                <a:spcPts val="1600"/>
              </a:spcBef>
              <a:spcAft>
                <a:spcPts val="1600"/>
              </a:spcAft>
              <a:buNone/>
            </a:pPr>
            <a:r>
              <a:rPr lang="en"/>
              <a:t>}</a:t>
            </a:r>
            <a:endParaRPr/>
          </a:p>
        </p:txBody>
      </p:sp>
      <p:sp>
        <p:nvSpPr>
          <p:cNvPr id="876" name="Google Shape;876;p95"/>
          <p:cNvSpPr/>
          <p:nvPr/>
        </p:nvSpPr>
        <p:spPr>
          <a:xfrm>
            <a:off x="4425550" y="17725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95"/>
          <p:cNvSpPr/>
          <p:nvPr/>
        </p:nvSpPr>
        <p:spPr>
          <a:xfrm>
            <a:off x="6763675" y="15439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8" name="Google Shape;878;p95"/>
          <p:cNvCxnSpPr/>
          <p:nvPr/>
        </p:nvCxnSpPr>
        <p:spPr>
          <a:xfrm>
            <a:off x="64159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879" name="Google Shape;879;p95"/>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880" name="Google Shape;880;p95"/>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cxnSp>
        <p:nvCxnSpPr>
          <p:cNvPr id="881" name="Google Shape;881;p95"/>
          <p:cNvCxnSpPr/>
          <p:nvPr/>
        </p:nvCxnSpPr>
        <p:spPr>
          <a:xfrm flipH="1" rot="10800000">
            <a:off x="5654600" y="2757325"/>
            <a:ext cx="1489800" cy="59100"/>
          </a:xfrm>
          <a:prstGeom prst="straightConnector1">
            <a:avLst/>
          </a:prstGeom>
          <a:noFill/>
          <a:ln cap="flat" cmpd="sng" w="9525">
            <a:solidFill>
              <a:schemeClr val="dk2"/>
            </a:solidFill>
            <a:prstDash val="solid"/>
            <a:round/>
            <a:headEnd len="med" w="med" type="none"/>
            <a:tailEnd len="med" w="med" type="triangle"/>
          </a:ln>
        </p:spPr>
      </p:cxnSp>
      <p:cxnSp>
        <p:nvCxnSpPr>
          <p:cNvPr id="882" name="Google Shape;882;p95"/>
          <p:cNvCxnSpPr/>
          <p:nvPr/>
        </p:nvCxnSpPr>
        <p:spPr>
          <a:xfrm>
            <a:off x="5698075" y="3055650"/>
            <a:ext cx="1609500" cy="419400"/>
          </a:xfrm>
          <a:prstGeom prst="straightConnector1">
            <a:avLst/>
          </a:prstGeom>
          <a:noFill/>
          <a:ln cap="flat" cmpd="sng" w="9525">
            <a:solidFill>
              <a:schemeClr val="dk2"/>
            </a:solidFill>
            <a:prstDash val="solid"/>
            <a:round/>
            <a:headEnd len="med" w="med" type="none"/>
            <a:tailEnd len="med" w="med" type="triangle"/>
          </a:ln>
        </p:spPr>
      </p:cxnSp>
      <p:sp>
        <p:nvSpPr>
          <p:cNvPr id="883" name="Google Shape;883;p95"/>
          <p:cNvSpPr/>
          <p:nvPr/>
        </p:nvSpPr>
        <p:spPr>
          <a:xfrm>
            <a:off x="48861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BFS &amp; DFS</a:t>
            </a:r>
            <a:endParaRPr/>
          </a:p>
        </p:txBody>
      </p:sp>
      <p:sp>
        <p:nvSpPr>
          <p:cNvPr id="889" name="Google Shape;889;p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BFS policy: Among all fringe edges (u,v), pull the one which was examined </a:t>
            </a:r>
            <a:r>
              <a:rPr b="1" lang="en" sz="3000"/>
              <a:t>first.</a:t>
            </a:r>
            <a:endParaRPr b="1" sz="3000"/>
          </a:p>
          <a:p>
            <a:pPr indent="0" lvl="0" marL="0" rtl="0" algn="l">
              <a:spcBef>
                <a:spcPts val="1600"/>
              </a:spcBef>
              <a:spcAft>
                <a:spcPts val="0"/>
              </a:spcAft>
              <a:buNone/>
            </a:pPr>
            <a:r>
              <a:rPr b="1" lang="en" sz="3000"/>
              <a:t> </a:t>
            </a:r>
            <a:endParaRPr b="1" sz="3000"/>
          </a:p>
          <a:p>
            <a:pPr indent="0" lvl="0" marL="0" rtl="0" algn="l">
              <a:spcBef>
                <a:spcPts val="1600"/>
              </a:spcBef>
              <a:spcAft>
                <a:spcPts val="1600"/>
              </a:spcAft>
              <a:buNone/>
            </a:pPr>
            <a:r>
              <a:rPr lang="en" sz="3000"/>
              <a:t>DFS policy: Among all fringe edges (u,v), pull the one which was examined </a:t>
            </a:r>
            <a:r>
              <a:rPr b="1" lang="en" sz="3000"/>
              <a:t>last</a:t>
            </a:r>
            <a:r>
              <a:rPr b="1" lang="en" sz="3000"/>
              <a:t> (i.e, most recently). </a:t>
            </a:r>
            <a:endParaRPr b="1" sz="30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sp>
        <p:nvSpPr>
          <p:cNvPr id="894" name="Google Shape;894;p97"/>
          <p:cNvSpPr txBox="1"/>
          <p:nvPr>
            <p:ph type="title"/>
          </p:nvPr>
        </p:nvSpPr>
        <p:spPr>
          <a:xfrm>
            <a:off x="398700" y="116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BFS</a:t>
            </a:r>
            <a:endParaRPr/>
          </a:p>
        </p:txBody>
      </p:sp>
      <p:sp>
        <p:nvSpPr>
          <p:cNvPr id="895" name="Google Shape;895;p97"/>
          <p:cNvSpPr/>
          <p:nvPr/>
        </p:nvSpPr>
        <p:spPr>
          <a:xfrm>
            <a:off x="4273150" y="16201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97"/>
          <p:cNvSpPr/>
          <p:nvPr/>
        </p:nvSpPr>
        <p:spPr>
          <a:xfrm>
            <a:off x="6616250" y="15507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7" name="Google Shape;897;p97"/>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898" name="Google Shape;898;p97"/>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899" name="Google Shape;899;p97"/>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sp>
        <p:nvSpPr>
          <p:cNvPr id="900" name="Google Shape;900;p97"/>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901" name="Google Shape;901;p97"/>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902" name="Google Shape;902;p97"/>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903" name="Google Shape;903;p97"/>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904" name="Google Shape;904;p97"/>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905" name="Google Shape;905;p97"/>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906" name="Google Shape;906;p97"/>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907" name="Google Shape;907;p97"/>
          <p:cNvCxnSpPr>
            <a:stCxn id="900" idx="6"/>
            <a:endCxn id="901"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908" name="Google Shape;908;p97"/>
          <p:cNvCxnSpPr>
            <a:stCxn id="901" idx="3"/>
            <a:endCxn id="900"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909" name="Google Shape;909;p97"/>
          <p:cNvCxnSpPr>
            <a:stCxn id="901" idx="6"/>
            <a:endCxn id="902"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910" name="Google Shape;910;p97"/>
          <p:cNvCxnSpPr>
            <a:stCxn id="901" idx="4"/>
            <a:endCxn id="905"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911" name="Google Shape;911;p97"/>
          <p:cNvCxnSpPr>
            <a:stCxn id="902" idx="4"/>
            <a:endCxn id="905"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912" name="Google Shape;912;p97"/>
          <p:cNvCxnSpPr>
            <a:stCxn id="904" idx="6"/>
            <a:endCxn id="905"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913" name="Google Shape;913;p97"/>
          <p:cNvCxnSpPr>
            <a:stCxn id="905" idx="3"/>
            <a:endCxn id="904"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914" name="Google Shape;914;p97"/>
          <p:cNvCxnSpPr>
            <a:stCxn id="903" idx="7"/>
            <a:endCxn id="900"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915" name="Google Shape;915;p97"/>
          <p:cNvCxnSpPr>
            <a:stCxn id="903" idx="5"/>
            <a:endCxn id="904"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916" name="Google Shape;916;p97"/>
          <p:cNvSpPr/>
          <p:nvPr/>
        </p:nvSpPr>
        <p:spPr>
          <a:xfrm>
            <a:off x="48861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917" name="Google Shape;917;p97"/>
          <p:cNvCxnSpPr>
            <a:stCxn id="900" idx="4"/>
            <a:endCxn id="904"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918" name="Google Shape;918;p97"/>
          <p:cNvSpPr/>
          <p:nvPr/>
        </p:nvSpPr>
        <p:spPr>
          <a:xfrm>
            <a:off x="7302025" y="19745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919" name="Google Shape;919;p97"/>
          <p:cNvSpPr/>
          <p:nvPr/>
        </p:nvSpPr>
        <p:spPr>
          <a:xfrm>
            <a:off x="7486850" y="23571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920" name="Google Shape;920;p97"/>
          <p:cNvSpPr/>
          <p:nvPr/>
        </p:nvSpPr>
        <p:spPr>
          <a:xfrm>
            <a:off x="6888525" y="32188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921" name="Google Shape;921;p97"/>
          <p:cNvSpPr/>
          <p:nvPr/>
        </p:nvSpPr>
        <p:spPr>
          <a:xfrm>
            <a:off x="73344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922" name="Google Shape;922;p97"/>
          <p:cNvSpPr/>
          <p:nvPr/>
        </p:nvSpPr>
        <p:spPr>
          <a:xfrm>
            <a:off x="7845650" y="30226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923" name="Google Shape;923;p97"/>
          <p:cNvSpPr/>
          <p:nvPr/>
        </p:nvSpPr>
        <p:spPr>
          <a:xfrm>
            <a:off x="6860550" y="23619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7" name="Shape 927"/>
        <p:cNvGrpSpPr/>
        <p:nvPr/>
      </p:nvGrpSpPr>
      <p:grpSpPr>
        <a:xfrm>
          <a:off x="0" y="0"/>
          <a:ext cx="0" cy="0"/>
          <a:chOff x="0" y="0"/>
          <a:chExt cx="0" cy="0"/>
        </a:xfrm>
      </p:grpSpPr>
      <p:sp>
        <p:nvSpPr>
          <p:cNvPr id="928" name="Google Shape;928;p98"/>
          <p:cNvSpPr txBox="1"/>
          <p:nvPr>
            <p:ph type="title"/>
          </p:nvPr>
        </p:nvSpPr>
        <p:spPr>
          <a:xfrm>
            <a:off x="398700" y="116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BFS</a:t>
            </a:r>
            <a:endParaRPr/>
          </a:p>
        </p:txBody>
      </p:sp>
      <p:sp>
        <p:nvSpPr>
          <p:cNvPr id="929" name="Google Shape;929;p98"/>
          <p:cNvSpPr/>
          <p:nvPr/>
        </p:nvSpPr>
        <p:spPr>
          <a:xfrm>
            <a:off x="4273150" y="16201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98"/>
          <p:cNvSpPr/>
          <p:nvPr/>
        </p:nvSpPr>
        <p:spPr>
          <a:xfrm>
            <a:off x="6616250" y="15507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1" name="Google Shape;931;p98"/>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932" name="Google Shape;932;p98"/>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933" name="Google Shape;933;p98"/>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sp>
        <p:nvSpPr>
          <p:cNvPr id="934" name="Google Shape;934;p98"/>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935" name="Google Shape;935;p98"/>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936" name="Google Shape;936;p98"/>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937" name="Google Shape;937;p98"/>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938" name="Google Shape;938;p98"/>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939" name="Google Shape;939;p98"/>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940" name="Google Shape;940;p98"/>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941" name="Google Shape;941;p98"/>
          <p:cNvCxnSpPr>
            <a:stCxn id="934" idx="6"/>
            <a:endCxn id="935"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942" name="Google Shape;942;p98"/>
          <p:cNvCxnSpPr>
            <a:stCxn id="935" idx="3"/>
            <a:endCxn id="934"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943" name="Google Shape;943;p98"/>
          <p:cNvCxnSpPr>
            <a:stCxn id="935" idx="6"/>
            <a:endCxn id="936"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944" name="Google Shape;944;p98"/>
          <p:cNvCxnSpPr>
            <a:stCxn id="935" idx="4"/>
            <a:endCxn id="939"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945" name="Google Shape;945;p98"/>
          <p:cNvCxnSpPr>
            <a:stCxn id="936" idx="4"/>
            <a:endCxn id="939"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946" name="Google Shape;946;p98"/>
          <p:cNvCxnSpPr>
            <a:stCxn id="938" idx="6"/>
            <a:endCxn id="939"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947" name="Google Shape;947;p98"/>
          <p:cNvCxnSpPr>
            <a:stCxn id="939" idx="3"/>
            <a:endCxn id="938"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948" name="Google Shape;948;p98"/>
          <p:cNvCxnSpPr>
            <a:stCxn id="937" idx="7"/>
            <a:endCxn id="934"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949" name="Google Shape;949;p98"/>
          <p:cNvCxnSpPr>
            <a:stCxn id="937" idx="5"/>
            <a:endCxn id="938"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950" name="Google Shape;950;p98"/>
          <p:cNvSpPr/>
          <p:nvPr/>
        </p:nvSpPr>
        <p:spPr>
          <a:xfrm>
            <a:off x="48861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951" name="Google Shape;951;p98"/>
          <p:cNvCxnSpPr>
            <a:stCxn id="934" idx="4"/>
            <a:endCxn id="938"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952" name="Google Shape;952;p98"/>
          <p:cNvSpPr/>
          <p:nvPr/>
        </p:nvSpPr>
        <p:spPr>
          <a:xfrm>
            <a:off x="7302025" y="19745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953" name="Google Shape;953;p98"/>
          <p:cNvSpPr/>
          <p:nvPr/>
        </p:nvSpPr>
        <p:spPr>
          <a:xfrm>
            <a:off x="7486850" y="23571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954" name="Google Shape;954;p98"/>
          <p:cNvSpPr/>
          <p:nvPr/>
        </p:nvSpPr>
        <p:spPr>
          <a:xfrm>
            <a:off x="6888525" y="32188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955" name="Google Shape;955;p98"/>
          <p:cNvSpPr/>
          <p:nvPr/>
        </p:nvSpPr>
        <p:spPr>
          <a:xfrm>
            <a:off x="73344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956" name="Google Shape;956;p98"/>
          <p:cNvSpPr/>
          <p:nvPr/>
        </p:nvSpPr>
        <p:spPr>
          <a:xfrm>
            <a:off x="7845650" y="30226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957" name="Google Shape;957;p98"/>
          <p:cNvSpPr/>
          <p:nvPr/>
        </p:nvSpPr>
        <p:spPr>
          <a:xfrm>
            <a:off x="6860550" y="23619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958" name="Google Shape;958;p98"/>
          <p:cNvSpPr txBox="1"/>
          <p:nvPr/>
        </p:nvSpPr>
        <p:spPr>
          <a:xfrm>
            <a:off x="565450" y="1261400"/>
            <a:ext cx="19683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959" name="Google Shape;959;p98"/>
          <p:cNvCxnSpPr>
            <a:stCxn id="950" idx="6"/>
            <a:endCxn id="954" idx="2"/>
          </p:cNvCxnSpPr>
          <p:nvPr/>
        </p:nvCxnSpPr>
        <p:spPr>
          <a:xfrm>
            <a:off x="5244950" y="2957375"/>
            <a:ext cx="1643700" cy="402900"/>
          </a:xfrm>
          <a:prstGeom prst="straightConnector1">
            <a:avLst/>
          </a:prstGeom>
          <a:noFill/>
          <a:ln cap="flat" cmpd="sng" w="9525">
            <a:solidFill>
              <a:schemeClr val="dk2"/>
            </a:solidFill>
            <a:prstDash val="solid"/>
            <a:round/>
            <a:headEnd len="med" w="med" type="none"/>
            <a:tailEnd len="med" w="med" type="triangle"/>
          </a:ln>
        </p:spPr>
      </p:cxnSp>
      <p:cxnSp>
        <p:nvCxnSpPr>
          <p:cNvPr id="960" name="Google Shape;960;p98"/>
          <p:cNvCxnSpPr>
            <a:stCxn id="950" idx="7"/>
            <a:endCxn id="957" idx="2"/>
          </p:cNvCxnSpPr>
          <p:nvPr/>
        </p:nvCxnSpPr>
        <p:spPr>
          <a:xfrm flipH="1" rot="10800000">
            <a:off x="5192405" y="2503355"/>
            <a:ext cx="1668000" cy="354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4" name="Shape 964"/>
        <p:cNvGrpSpPr/>
        <p:nvPr/>
      </p:nvGrpSpPr>
      <p:grpSpPr>
        <a:xfrm>
          <a:off x="0" y="0"/>
          <a:ext cx="0" cy="0"/>
          <a:chOff x="0" y="0"/>
          <a:chExt cx="0" cy="0"/>
        </a:xfrm>
      </p:grpSpPr>
      <p:sp>
        <p:nvSpPr>
          <p:cNvPr id="965" name="Google Shape;965;p99"/>
          <p:cNvSpPr txBox="1"/>
          <p:nvPr>
            <p:ph type="title"/>
          </p:nvPr>
        </p:nvSpPr>
        <p:spPr>
          <a:xfrm>
            <a:off x="398700" y="116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BFS</a:t>
            </a:r>
            <a:endParaRPr/>
          </a:p>
        </p:txBody>
      </p:sp>
      <p:sp>
        <p:nvSpPr>
          <p:cNvPr id="966" name="Google Shape;966;p99"/>
          <p:cNvSpPr/>
          <p:nvPr/>
        </p:nvSpPr>
        <p:spPr>
          <a:xfrm>
            <a:off x="4273150" y="15872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99"/>
          <p:cNvSpPr/>
          <p:nvPr/>
        </p:nvSpPr>
        <p:spPr>
          <a:xfrm>
            <a:off x="6616250" y="15507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8" name="Google Shape;968;p99"/>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969" name="Google Shape;969;p99"/>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970" name="Google Shape;970;p99"/>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sp>
        <p:nvSpPr>
          <p:cNvPr id="971" name="Google Shape;971;p99"/>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972" name="Google Shape;972;p99"/>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973" name="Google Shape;973;p99"/>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974" name="Google Shape;974;p99"/>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975" name="Google Shape;975;p99"/>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976" name="Google Shape;976;p99"/>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977" name="Google Shape;977;p99"/>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978" name="Google Shape;978;p99"/>
          <p:cNvCxnSpPr>
            <a:stCxn id="971" idx="6"/>
            <a:endCxn id="972"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979" name="Google Shape;979;p99"/>
          <p:cNvCxnSpPr>
            <a:stCxn id="972" idx="3"/>
            <a:endCxn id="971"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980" name="Google Shape;980;p99"/>
          <p:cNvCxnSpPr>
            <a:stCxn id="972" idx="6"/>
            <a:endCxn id="973"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981" name="Google Shape;981;p99"/>
          <p:cNvCxnSpPr>
            <a:stCxn id="972" idx="4"/>
            <a:endCxn id="976"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982" name="Google Shape;982;p99"/>
          <p:cNvCxnSpPr>
            <a:stCxn id="973" idx="4"/>
            <a:endCxn id="976"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983" name="Google Shape;983;p99"/>
          <p:cNvCxnSpPr>
            <a:stCxn id="975" idx="6"/>
            <a:endCxn id="976"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984" name="Google Shape;984;p99"/>
          <p:cNvCxnSpPr>
            <a:stCxn id="976" idx="3"/>
            <a:endCxn id="975"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985" name="Google Shape;985;p99"/>
          <p:cNvCxnSpPr>
            <a:stCxn id="974" idx="7"/>
            <a:endCxn id="971"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986" name="Google Shape;986;p99"/>
          <p:cNvCxnSpPr>
            <a:stCxn id="974" idx="5"/>
            <a:endCxn id="975"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987" name="Google Shape;987;p99"/>
          <p:cNvSpPr/>
          <p:nvPr/>
        </p:nvSpPr>
        <p:spPr>
          <a:xfrm>
            <a:off x="44289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988" name="Google Shape;988;p99"/>
          <p:cNvCxnSpPr>
            <a:stCxn id="971" idx="4"/>
            <a:endCxn id="975"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989" name="Google Shape;989;p99"/>
          <p:cNvSpPr/>
          <p:nvPr/>
        </p:nvSpPr>
        <p:spPr>
          <a:xfrm>
            <a:off x="7302025" y="19745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990" name="Google Shape;990;p99"/>
          <p:cNvSpPr/>
          <p:nvPr/>
        </p:nvSpPr>
        <p:spPr>
          <a:xfrm>
            <a:off x="7486850" y="23571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991" name="Google Shape;991;p99"/>
          <p:cNvSpPr/>
          <p:nvPr/>
        </p:nvSpPr>
        <p:spPr>
          <a:xfrm>
            <a:off x="5488850" y="313167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992" name="Google Shape;992;p99"/>
          <p:cNvSpPr/>
          <p:nvPr/>
        </p:nvSpPr>
        <p:spPr>
          <a:xfrm>
            <a:off x="73344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993" name="Google Shape;993;p99"/>
          <p:cNvSpPr/>
          <p:nvPr/>
        </p:nvSpPr>
        <p:spPr>
          <a:xfrm>
            <a:off x="7845650" y="30226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994" name="Google Shape;994;p99"/>
          <p:cNvSpPr/>
          <p:nvPr/>
        </p:nvSpPr>
        <p:spPr>
          <a:xfrm>
            <a:off x="6860550" y="2057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995" name="Google Shape;995;p99"/>
          <p:cNvSpPr txBox="1"/>
          <p:nvPr/>
        </p:nvSpPr>
        <p:spPr>
          <a:xfrm>
            <a:off x="565450" y="1261400"/>
            <a:ext cx="19683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996" name="Google Shape;996;p99"/>
          <p:cNvCxnSpPr>
            <a:stCxn id="987" idx="6"/>
            <a:endCxn id="991" idx="2"/>
          </p:cNvCxnSpPr>
          <p:nvPr/>
        </p:nvCxnSpPr>
        <p:spPr>
          <a:xfrm>
            <a:off x="4787750" y="2881175"/>
            <a:ext cx="701100" cy="392100"/>
          </a:xfrm>
          <a:prstGeom prst="straightConnector1">
            <a:avLst/>
          </a:prstGeom>
          <a:noFill/>
          <a:ln cap="flat" cmpd="sng" w="9525">
            <a:solidFill>
              <a:schemeClr val="dk2"/>
            </a:solidFill>
            <a:prstDash val="solid"/>
            <a:round/>
            <a:headEnd len="med" w="med" type="none"/>
            <a:tailEnd len="med" w="med" type="triangle"/>
          </a:ln>
        </p:spPr>
      </p:cxnSp>
      <p:cxnSp>
        <p:nvCxnSpPr>
          <p:cNvPr id="997" name="Google Shape;997;p99"/>
          <p:cNvCxnSpPr>
            <a:stCxn id="987" idx="7"/>
            <a:endCxn id="994" idx="2"/>
          </p:cNvCxnSpPr>
          <p:nvPr/>
        </p:nvCxnSpPr>
        <p:spPr>
          <a:xfrm flipH="1" rot="10800000">
            <a:off x="4735205" y="2198555"/>
            <a:ext cx="2125200" cy="582600"/>
          </a:xfrm>
          <a:prstGeom prst="straightConnector1">
            <a:avLst/>
          </a:prstGeom>
          <a:noFill/>
          <a:ln cap="flat" cmpd="sng" w="9525">
            <a:solidFill>
              <a:schemeClr val="dk2"/>
            </a:solidFill>
            <a:prstDash val="solid"/>
            <a:round/>
            <a:headEnd len="med" w="med" type="none"/>
            <a:tailEnd len="med" w="med" type="triangle"/>
          </a:ln>
        </p:spPr>
      </p:cxnSp>
      <p:cxnSp>
        <p:nvCxnSpPr>
          <p:cNvPr id="998" name="Google Shape;998;p99"/>
          <p:cNvCxnSpPr>
            <a:stCxn id="991" idx="6"/>
            <a:endCxn id="989" idx="4"/>
          </p:cNvCxnSpPr>
          <p:nvPr/>
        </p:nvCxnSpPr>
        <p:spPr>
          <a:xfrm flipH="1" rot="10800000">
            <a:off x="5847650" y="2257325"/>
            <a:ext cx="1633800" cy="1015800"/>
          </a:xfrm>
          <a:prstGeom prst="straightConnector1">
            <a:avLst/>
          </a:prstGeom>
          <a:noFill/>
          <a:ln cap="flat" cmpd="sng" w="9525">
            <a:solidFill>
              <a:schemeClr val="dk2"/>
            </a:solidFill>
            <a:prstDash val="solid"/>
            <a:round/>
            <a:headEnd len="med" w="med" type="none"/>
            <a:tailEnd len="med" w="med" type="triangle"/>
          </a:ln>
        </p:spPr>
      </p:cxnSp>
      <p:cxnSp>
        <p:nvCxnSpPr>
          <p:cNvPr id="999" name="Google Shape;999;p99"/>
          <p:cNvCxnSpPr>
            <a:stCxn id="991" idx="6"/>
            <a:endCxn id="990" idx="2"/>
          </p:cNvCxnSpPr>
          <p:nvPr/>
        </p:nvCxnSpPr>
        <p:spPr>
          <a:xfrm flipH="1" rot="10800000">
            <a:off x="5847650" y="2498525"/>
            <a:ext cx="1639200" cy="774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3" name="Shape 1003"/>
        <p:cNvGrpSpPr/>
        <p:nvPr/>
      </p:nvGrpSpPr>
      <p:grpSpPr>
        <a:xfrm>
          <a:off x="0" y="0"/>
          <a:ext cx="0" cy="0"/>
          <a:chOff x="0" y="0"/>
          <a:chExt cx="0" cy="0"/>
        </a:xfrm>
      </p:grpSpPr>
      <p:sp>
        <p:nvSpPr>
          <p:cNvPr id="1004" name="Google Shape;1004;p100"/>
          <p:cNvSpPr txBox="1"/>
          <p:nvPr>
            <p:ph type="title"/>
          </p:nvPr>
        </p:nvSpPr>
        <p:spPr>
          <a:xfrm>
            <a:off x="398700" y="116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BFS</a:t>
            </a:r>
            <a:endParaRPr/>
          </a:p>
        </p:txBody>
      </p:sp>
      <p:sp>
        <p:nvSpPr>
          <p:cNvPr id="1005" name="Google Shape;1005;p100"/>
          <p:cNvSpPr/>
          <p:nvPr/>
        </p:nvSpPr>
        <p:spPr>
          <a:xfrm>
            <a:off x="4273150" y="15872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00"/>
          <p:cNvSpPr/>
          <p:nvPr/>
        </p:nvSpPr>
        <p:spPr>
          <a:xfrm>
            <a:off x="6616250" y="15507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7" name="Google Shape;1007;p100"/>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1008" name="Google Shape;1008;p100"/>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1009" name="Google Shape;1009;p100"/>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sp>
        <p:nvSpPr>
          <p:cNvPr id="1010" name="Google Shape;1010;p100"/>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011" name="Google Shape;1011;p100"/>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012" name="Google Shape;1012;p100"/>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013" name="Google Shape;1013;p100"/>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014" name="Google Shape;1014;p100"/>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015" name="Google Shape;1015;p100"/>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016" name="Google Shape;1016;p100"/>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1017" name="Google Shape;1017;p100"/>
          <p:cNvCxnSpPr>
            <a:stCxn id="1010" idx="6"/>
            <a:endCxn id="1011"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1018" name="Google Shape;1018;p100"/>
          <p:cNvCxnSpPr>
            <a:stCxn id="1011" idx="3"/>
            <a:endCxn id="1010"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1019" name="Google Shape;1019;p100"/>
          <p:cNvCxnSpPr>
            <a:stCxn id="1011" idx="6"/>
            <a:endCxn id="1012"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1020" name="Google Shape;1020;p100"/>
          <p:cNvCxnSpPr>
            <a:stCxn id="1011" idx="4"/>
            <a:endCxn id="1015"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1021" name="Google Shape;1021;p100"/>
          <p:cNvCxnSpPr>
            <a:stCxn id="1012" idx="4"/>
            <a:endCxn id="1015"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1022" name="Google Shape;1022;p100"/>
          <p:cNvCxnSpPr>
            <a:stCxn id="1014" idx="6"/>
            <a:endCxn id="1015"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1023" name="Google Shape;1023;p100"/>
          <p:cNvCxnSpPr>
            <a:stCxn id="1015" idx="3"/>
            <a:endCxn id="1014"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1024" name="Google Shape;1024;p100"/>
          <p:cNvCxnSpPr>
            <a:stCxn id="1013" idx="7"/>
            <a:endCxn id="1010"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1025" name="Google Shape;1025;p100"/>
          <p:cNvCxnSpPr>
            <a:stCxn id="1013" idx="5"/>
            <a:endCxn id="1014"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1026" name="Google Shape;1026;p100"/>
          <p:cNvSpPr/>
          <p:nvPr/>
        </p:nvSpPr>
        <p:spPr>
          <a:xfrm>
            <a:off x="44289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1027" name="Google Shape;1027;p100"/>
          <p:cNvCxnSpPr>
            <a:stCxn id="1010" idx="4"/>
            <a:endCxn id="1014"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1028" name="Google Shape;1028;p100"/>
          <p:cNvSpPr/>
          <p:nvPr/>
        </p:nvSpPr>
        <p:spPr>
          <a:xfrm>
            <a:off x="7302025" y="19745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029" name="Google Shape;1029;p100"/>
          <p:cNvSpPr/>
          <p:nvPr/>
        </p:nvSpPr>
        <p:spPr>
          <a:xfrm>
            <a:off x="7486850" y="25857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030" name="Google Shape;1030;p100"/>
          <p:cNvSpPr/>
          <p:nvPr/>
        </p:nvSpPr>
        <p:spPr>
          <a:xfrm>
            <a:off x="5488850" y="313167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031" name="Google Shape;1031;p100"/>
          <p:cNvSpPr/>
          <p:nvPr/>
        </p:nvSpPr>
        <p:spPr>
          <a:xfrm>
            <a:off x="7334450" y="3120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032" name="Google Shape;1032;p100"/>
          <p:cNvSpPr/>
          <p:nvPr/>
        </p:nvSpPr>
        <p:spPr>
          <a:xfrm>
            <a:off x="7845650" y="30226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033" name="Google Shape;1033;p100"/>
          <p:cNvSpPr/>
          <p:nvPr/>
        </p:nvSpPr>
        <p:spPr>
          <a:xfrm>
            <a:off x="5184150" y="22857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034" name="Google Shape;1034;p100"/>
          <p:cNvSpPr txBox="1"/>
          <p:nvPr/>
        </p:nvSpPr>
        <p:spPr>
          <a:xfrm>
            <a:off x="565450" y="1261400"/>
            <a:ext cx="19683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1035" name="Google Shape;1035;p100"/>
          <p:cNvCxnSpPr>
            <a:stCxn id="1026" idx="6"/>
            <a:endCxn id="1030" idx="2"/>
          </p:cNvCxnSpPr>
          <p:nvPr/>
        </p:nvCxnSpPr>
        <p:spPr>
          <a:xfrm>
            <a:off x="4787750" y="2881175"/>
            <a:ext cx="701100" cy="392100"/>
          </a:xfrm>
          <a:prstGeom prst="straightConnector1">
            <a:avLst/>
          </a:prstGeom>
          <a:noFill/>
          <a:ln cap="flat" cmpd="sng" w="9525">
            <a:solidFill>
              <a:schemeClr val="dk2"/>
            </a:solidFill>
            <a:prstDash val="solid"/>
            <a:round/>
            <a:headEnd len="med" w="med" type="none"/>
            <a:tailEnd len="med" w="med" type="triangle"/>
          </a:ln>
        </p:spPr>
      </p:cxnSp>
      <p:cxnSp>
        <p:nvCxnSpPr>
          <p:cNvPr id="1036" name="Google Shape;1036;p100"/>
          <p:cNvCxnSpPr>
            <a:stCxn id="1026" idx="7"/>
            <a:endCxn id="1033" idx="2"/>
          </p:cNvCxnSpPr>
          <p:nvPr/>
        </p:nvCxnSpPr>
        <p:spPr>
          <a:xfrm flipH="1" rot="10800000">
            <a:off x="4735205" y="2427155"/>
            <a:ext cx="448800" cy="354000"/>
          </a:xfrm>
          <a:prstGeom prst="straightConnector1">
            <a:avLst/>
          </a:prstGeom>
          <a:noFill/>
          <a:ln cap="flat" cmpd="sng" w="9525">
            <a:solidFill>
              <a:schemeClr val="dk2"/>
            </a:solidFill>
            <a:prstDash val="solid"/>
            <a:round/>
            <a:headEnd len="med" w="med" type="none"/>
            <a:tailEnd len="med" w="med" type="triangle"/>
          </a:ln>
        </p:spPr>
      </p:cxnSp>
      <p:cxnSp>
        <p:nvCxnSpPr>
          <p:cNvPr id="1037" name="Google Shape;1037;p100"/>
          <p:cNvCxnSpPr>
            <a:stCxn id="1030" idx="6"/>
            <a:endCxn id="1028" idx="4"/>
          </p:cNvCxnSpPr>
          <p:nvPr/>
        </p:nvCxnSpPr>
        <p:spPr>
          <a:xfrm flipH="1" rot="10800000">
            <a:off x="5847650" y="2257325"/>
            <a:ext cx="1633800" cy="1015800"/>
          </a:xfrm>
          <a:prstGeom prst="straightConnector1">
            <a:avLst/>
          </a:prstGeom>
          <a:noFill/>
          <a:ln cap="flat" cmpd="sng" w="9525">
            <a:solidFill>
              <a:schemeClr val="dk2"/>
            </a:solidFill>
            <a:prstDash val="solid"/>
            <a:round/>
            <a:headEnd len="med" w="med" type="none"/>
            <a:tailEnd len="med" w="med" type="triangle"/>
          </a:ln>
        </p:spPr>
      </p:cxnSp>
      <p:cxnSp>
        <p:nvCxnSpPr>
          <p:cNvPr id="1038" name="Google Shape;1038;p100"/>
          <p:cNvCxnSpPr>
            <a:stCxn id="1030" idx="6"/>
            <a:endCxn id="1029" idx="2"/>
          </p:cNvCxnSpPr>
          <p:nvPr/>
        </p:nvCxnSpPr>
        <p:spPr>
          <a:xfrm flipH="1" rot="10800000">
            <a:off x="5847650" y="2727125"/>
            <a:ext cx="1639200" cy="546000"/>
          </a:xfrm>
          <a:prstGeom prst="straightConnector1">
            <a:avLst/>
          </a:prstGeom>
          <a:noFill/>
          <a:ln cap="flat" cmpd="sng" w="9525">
            <a:solidFill>
              <a:schemeClr val="dk2"/>
            </a:solidFill>
            <a:prstDash val="solid"/>
            <a:round/>
            <a:headEnd len="med" w="med" type="none"/>
            <a:tailEnd len="med" w="med" type="triangle"/>
          </a:ln>
        </p:spPr>
      </p:cxnSp>
      <p:cxnSp>
        <p:nvCxnSpPr>
          <p:cNvPr id="1039" name="Google Shape;1039;p100"/>
          <p:cNvCxnSpPr>
            <a:stCxn id="1033" idx="6"/>
            <a:endCxn id="1029" idx="1"/>
          </p:cNvCxnSpPr>
          <p:nvPr/>
        </p:nvCxnSpPr>
        <p:spPr>
          <a:xfrm>
            <a:off x="5542950" y="2427200"/>
            <a:ext cx="1996500" cy="199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3" name="Shape 1043"/>
        <p:cNvGrpSpPr/>
        <p:nvPr/>
      </p:nvGrpSpPr>
      <p:grpSpPr>
        <a:xfrm>
          <a:off x="0" y="0"/>
          <a:ext cx="0" cy="0"/>
          <a:chOff x="0" y="0"/>
          <a:chExt cx="0" cy="0"/>
        </a:xfrm>
      </p:grpSpPr>
      <p:sp>
        <p:nvSpPr>
          <p:cNvPr id="1044" name="Google Shape;1044;p101"/>
          <p:cNvSpPr txBox="1"/>
          <p:nvPr>
            <p:ph type="title"/>
          </p:nvPr>
        </p:nvSpPr>
        <p:spPr>
          <a:xfrm>
            <a:off x="398700" y="116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BFS</a:t>
            </a:r>
            <a:endParaRPr/>
          </a:p>
        </p:txBody>
      </p:sp>
      <p:sp>
        <p:nvSpPr>
          <p:cNvPr id="1045" name="Google Shape;1045;p101"/>
          <p:cNvSpPr/>
          <p:nvPr/>
        </p:nvSpPr>
        <p:spPr>
          <a:xfrm>
            <a:off x="4273150" y="15872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01"/>
          <p:cNvSpPr/>
          <p:nvPr/>
        </p:nvSpPr>
        <p:spPr>
          <a:xfrm>
            <a:off x="6616250" y="15507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7" name="Google Shape;1047;p101"/>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1048" name="Google Shape;1048;p101"/>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1049" name="Google Shape;1049;p101"/>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sp>
        <p:nvSpPr>
          <p:cNvPr id="1050" name="Google Shape;1050;p101"/>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051" name="Google Shape;1051;p101"/>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052" name="Google Shape;1052;p101"/>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053" name="Google Shape;1053;p101"/>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054" name="Google Shape;1054;p101"/>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055" name="Google Shape;1055;p101"/>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056" name="Google Shape;1056;p101"/>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1057" name="Google Shape;1057;p101"/>
          <p:cNvCxnSpPr>
            <a:stCxn id="1050" idx="6"/>
            <a:endCxn id="1051"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1058" name="Google Shape;1058;p101"/>
          <p:cNvCxnSpPr>
            <a:stCxn id="1051" idx="3"/>
            <a:endCxn id="1050"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1059" name="Google Shape;1059;p101"/>
          <p:cNvCxnSpPr>
            <a:stCxn id="1051" idx="6"/>
            <a:endCxn id="1052"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1060" name="Google Shape;1060;p101"/>
          <p:cNvCxnSpPr>
            <a:stCxn id="1051" idx="4"/>
            <a:endCxn id="1055"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1061" name="Google Shape;1061;p101"/>
          <p:cNvCxnSpPr>
            <a:stCxn id="1052" idx="4"/>
            <a:endCxn id="1055"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1062" name="Google Shape;1062;p101"/>
          <p:cNvCxnSpPr>
            <a:stCxn id="1054" idx="6"/>
            <a:endCxn id="1055"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1063" name="Google Shape;1063;p101"/>
          <p:cNvCxnSpPr>
            <a:stCxn id="1055" idx="3"/>
            <a:endCxn id="1054"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1064" name="Google Shape;1064;p101"/>
          <p:cNvCxnSpPr>
            <a:stCxn id="1053" idx="7"/>
            <a:endCxn id="1050"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1065" name="Google Shape;1065;p101"/>
          <p:cNvCxnSpPr>
            <a:stCxn id="1053" idx="5"/>
            <a:endCxn id="1054"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1066" name="Google Shape;1066;p101"/>
          <p:cNvSpPr/>
          <p:nvPr/>
        </p:nvSpPr>
        <p:spPr>
          <a:xfrm>
            <a:off x="44289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1067" name="Google Shape;1067;p101"/>
          <p:cNvCxnSpPr>
            <a:stCxn id="1050" idx="4"/>
            <a:endCxn id="1054"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1068" name="Google Shape;1068;p101"/>
          <p:cNvSpPr/>
          <p:nvPr/>
        </p:nvSpPr>
        <p:spPr>
          <a:xfrm>
            <a:off x="5549425" y="34223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069" name="Google Shape;1069;p101"/>
          <p:cNvSpPr/>
          <p:nvPr/>
        </p:nvSpPr>
        <p:spPr>
          <a:xfrm>
            <a:off x="7486850" y="25857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070" name="Google Shape;1070;p101"/>
          <p:cNvSpPr/>
          <p:nvPr/>
        </p:nvSpPr>
        <p:spPr>
          <a:xfrm>
            <a:off x="5107850" y="297927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071" name="Google Shape;1071;p101"/>
          <p:cNvSpPr/>
          <p:nvPr/>
        </p:nvSpPr>
        <p:spPr>
          <a:xfrm>
            <a:off x="7334450" y="3120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072" name="Google Shape;1072;p101"/>
          <p:cNvSpPr/>
          <p:nvPr/>
        </p:nvSpPr>
        <p:spPr>
          <a:xfrm>
            <a:off x="7845650" y="30226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073" name="Google Shape;1073;p101"/>
          <p:cNvSpPr/>
          <p:nvPr/>
        </p:nvSpPr>
        <p:spPr>
          <a:xfrm>
            <a:off x="5184150" y="22857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074" name="Google Shape;1074;p101"/>
          <p:cNvSpPr txBox="1"/>
          <p:nvPr/>
        </p:nvSpPr>
        <p:spPr>
          <a:xfrm>
            <a:off x="565450" y="1261400"/>
            <a:ext cx="19683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1075" name="Google Shape;1075;p101"/>
          <p:cNvCxnSpPr>
            <a:stCxn id="1066" idx="6"/>
            <a:endCxn id="1070" idx="2"/>
          </p:cNvCxnSpPr>
          <p:nvPr/>
        </p:nvCxnSpPr>
        <p:spPr>
          <a:xfrm>
            <a:off x="4787750" y="2881175"/>
            <a:ext cx="320100" cy="239700"/>
          </a:xfrm>
          <a:prstGeom prst="straightConnector1">
            <a:avLst/>
          </a:prstGeom>
          <a:noFill/>
          <a:ln cap="flat" cmpd="sng" w="9525">
            <a:solidFill>
              <a:schemeClr val="dk2"/>
            </a:solidFill>
            <a:prstDash val="solid"/>
            <a:round/>
            <a:headEnd len="med" w="med" type="none"/>
            <a:tailEnd len="med" w="med" type="triangle"/>
          </a:ln>
        </p:spPr>
      </p:cxnSp>
      <p:cxnSp>
        <p:nvCxnSpPr>
          <p:cNvPr id="1076" name="Google Shape;1076;p101"/>
          <p:cNvCxnSpPr>
            <a:stCxn id="1066" idx="7"/>
            <a:endCxn id="1073" idx="2"/>
          </p:cNvCxnSpPr>
          <p:nvPr/>
        </p:nvCxnSpPr>
        <p:spPr>
          <a:xfrm flipH="1" rot="10800000">
            <a:off x="4735205" y="2427155"/>
            <a:ext cx="448800" cy="354000"/>
          </a:xfrm>
          <a:prstGeom prst="straightConnector1">
            <a:avLst/>
          </a:prstGeom>
          <a:noFill/>
          <a:ln cap="flat" cmpd="sng" w="9525">
            <a:solidFill>
              <a:schemeClr val="dk2"/>
            </a:solidFill>
            <a:prstDash val="solid"/>
            <a:round/>
            <a:headEnd len="med" w="med" type="none"/>
            <a:tailEnd len="med" w="med" type="triangle"/>
          </a:ln>
        </p:spPr>
      </p:cxnSp>
      <p:cxnSp>
        <p:nvCxnSpPr>
          <p:cNvPr id="1077" name="Google Shape;1077;p101"/>
          <p:cNvCxnSpPr>
            <a:stCxn id="1070" idx="6"/>
            <a:endCxn id="1069" idx="2"/>
          </p:cNvCxnSpPr>
          <p:nvPr/>
        </p:nvCxnSpPr>
        <p:spPr>
          <a:xfrm flipH="1" rot="10800000">
            <a:off x="5466650" y="2727125"/>
            <a:ext cx="2020200" cy="393600"/>
          </a:xfrm>
          <a:prstGeom prst="straightConnector1">
            <a:avLst/>
          </a:prstGeom>
          <a:noFill/>
          <a:ln cap="flat" cmpd="sng" w="9525">
            <a:solidFill>
              <a:schemeClr val="dk2"/>
            </a:solidFill>
            <a:prstDash val="solid"/>
            <a:round/>
            <a:headEnd len="med" w="med" type="none"/>
            <a:tailEnd len="med" w="med" type="triangle"/>
          </a:ln>
        </p:spPr>
      </p:cxnSp>
      <p:cxnSp>
        <p:nvCxnSpPr>
          <p:cNvPr id="1078" name="Google Shape;1078;p101"/>
          <p:cNvCxnSpPr>
            <a:stCxn id="1073" idx="6"/>
            <a:endCxn id="1069" idx="1"/>
          </p:cNvCxnSpPr>
          <p:nvPr/>
        </p:nvCxnSpPr>
        <p:spPr>
          <a:xfrm>
            <a:off x="5542950" y="2427200"/>
            <a:ext cx="1996500" cy="199800"/>
          </a:xfrm>
          <a:prstGeom prst="straightConnector1">
            <a:avLst/>
          </a:prstGeom>
          <a:noFill/>
          <a:ln cap="flat" cmpd="sng" w="9525">
            <a:solidFill>
              <a:schemeClr val="dk2"/>
            </a:solidFill>
            <a:prstDash val="solid"/>
            <a:round/>
            <a:headEnd len="med" w="med" type="none"/>
            <a:tailEnd len="med" w="med" type="triangle"/>
          </a:ln>
        </p:spPr>
      </p:cxnSp>
      <p:cxnSp>
        <p:nvCxnSpPr>
          <p:cNvPr id="1079" name="Google Shape;1079;p101"/>
          <p:cNvCxnSpPr>
            <a:stCxn id="1070" idx="5"/>
            <a:endCxn id="1068" idx="1"/>
          </p:cNvCxnSpPr>
          <p:nvPr/>
        </p:nvCxnSpPr>
        <p:spPr>
          <a:xfrm>
            <a:off x="5414105" y="3220745"/>
            <a:ext cx="187800" cy="243000"/>
          </a:xfrm>
          <a:prstGeom prst="straightConnector1">
            <a:avLst/>
          </a:prstGeom>
          <a:noFill/>
          <a:ln cap="flat" cmpd="sng" w="9525">
            <a:solidFill>
              <a:schemeClr val="dk2"/>
            </a:solidFill>
            <a:prstDash val="solid"/>
            <a:round/>
            <a:headEnd len="med" w="med" type="none"/>
            <a:tailEnd len="med" w="med" type="triangle"/>
          </a:ln>
        </p:spPr>
      </p:cxnSp>
      <p:cxnSp>
        <p:nvCxnSpPr>
          <p:cNvPr id="1080" name="Google Shape;1080;p101"/>
          <p:cNvCxnSpPr>
            <a:stCxn id="1068" idx="6"/>
            <a:endCxn id="1069" idx="3"/>
          </p:cNvCxnSpPr>
          <p:nvPr/>
        </p:nvCxnSpPr>
        <p:spPr>
          <a:xfrm flipH="1" rot="10800000">
            <a:off x="5908225" y="2827250"/>
            <a:ext cx="1631100" cy="736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46" name="Google Shape;146;p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47" name="Google Shape;147;p21"/>
          <p:cNvPicPr preferRelativeResize="0"/>
          <p:nvPr/>
        </p:nvPicPr>
        <p:blipFill>
          <a:blip r:embed="rId3">
            <a:alphaModFix/>
          </a:blip>
          <a:stretch>
            <a:fillRect/>
          </a:stretch>
        </p:blipFill>
        <p:spPr>
          <a:xfrm>
            <a:off x="790575" y="0"/>
            <a:ext cx="7715251" cy="5143501"/>
          </a:xfrm>
          <a:prstGeom prst="rect">
            <a:avLst/>
          </a:prstGeom>
          <a:noFill/>
          <a:ln>
            <a:noFill/>
          </a:ln>
        </p:spPr>
      </p:pic>
      <p:sp>
        <p:nvSpPr>
          <p:cNvPr id="148" name="Google Shape;148;p21"/>
          <p:cNvSpPr txBox="1"/>
          <p:nvPr/>
        </p:nvSpPr>
        <p:spPr>
          <a:xfrm>
            <a:off x="924325" y="229125"/>
            <a:ext cx="1957200" cy="4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Pregel river</a:t>
            </a:r>
            <a:endParaRPr sz="24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4" name="Shape 1084"/>
        <p:cNvGrpSpPr/>
        <p:nvPr/>
      </p:nvGrpSpPr>
      <p:grpSpPr>
        <a:xfrm>
          <a:off x="0" y="0"/>
          <a:ext cx="0" cy="0"/>
          <a:chOff x="0" y="0"/>
          <a:chExt cx="0" cy="0"/>
        </a:xfrm>
      </p:grpSpPr>
      <p:sp>
        <p:nvSpPr>
          <p:cNvPr id="1085" name="Google Shape;1085;p102"/>
          <p:cNvSpPr txBox="1"/>
          <p:nvPr>
            <p:ph type="title"/>
          </p:nvPr>
        </p:nvSpPr>
        <p:spPr>
          <a:xfrm>
            <a:off x="398700" y="116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BFS</a:t>
            </a:r>
            <a:endParaRPr/>
          </a:p>
        </p:txBody>
      </p:sp>
      <p:sp>
        <p:nvSpPr>
          <p:cNvPr id="1086" name="Google Shape;1086;p102"/>
          <p:cNvSpPr/>
          <p:nvPr/>
        </p:nvSpPr>
        <p:spPr>
          <a:xfrm>
            <a:off x="4273150" y="15872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02"/>
          <p:cNvSpPr/>
          <p:nvPr/>
        </p:nvSpPr>
        <p:spPr>
          <a:xfrm>
            <a:off x="6616250" y="15507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8" name="Google Shape;1088;p102"/>
          <p:cNvCxnSpPr/>
          <p:nvPr/>
        </p:nvCxnSpPr>
        <p:spPr>
          <a:xfrm>
            <a:off x="62635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1089" name="Google Shape;1089;p102"/>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1090" name="Google Shape;1090;p102"/>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sp>
        <p:nvSpPr>
          <p:cNvPr id="1091" name="Google Shape;1091;p102"/>
          <p:cNvSpPr/>
          <p:nvPr/>
        </p:nvSpPr>
        <p:spPr>
          <a:xfrm>
            <a:off x="14571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092" name="Google Shape;1092;p102"/>
          <p:cNvSpPr/>
          <p:nvPr/>
        </p:nvSpPr>
        <p:spPr>
          <a:xfrm>
            <a:off x="25338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093" name="Google Shape;1093;p102"/>
          <p:cNvSpPr/>
          <p:nvPr/>
        </p:nvSpPr>
        <p:spPr>
          <a:xfrm>
            <a:off x="3490950" y="3273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094" name="Google Shape;1094;p102"/>
          <p:cNvSpPr/>
          <p:nvPr/>
        </p:nvSpPr>
        <p:spPr>
          <a:xfrm>
            <a:off x="642075" y="3882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095" name="Google Shape;1095;p102"/>
          <p:cNvSpPr/>
          <p:nvPr/>
        </p:nvSpPr>
        <p:spPr>
          <a:xfrm>
            <a:off x="1430613"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096" name="Google Shape;1096;p102"/>
          <p:cNvSpPr/>
          <p:nvPr/>
        </p:nvSpPr>
        <p:spPr>
          <a:xfrm>
            <a:off x="2533850" y="4035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097" name="Google Shape;1097;p102"/>
          <p:cNvSpPr/>
          <p:nvPr/>
        </p:nvSpPr>
        <p:spPr>
          <a:xfrm>
            <a:off x="3132150" y="4643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1098" name="Google Shape;1098;p102"/>
          <p:cNvCxnSpPr>
            <a:stCxn id="1091" idx="6"/>
            <a:endCxn id="1092" idx="2"/>
          </p:cNvCxnSpPr>
          <p:nvPr/>
        </p:nvCxnSpPr>
        <p:spPr>
          <a:xfrm>
            <a:off x="1815950" y="3414575"/>
            <a:ext cx="717900" cy="0"/>
          </a:xfrm>
          <a:prstGeom prst="straightConnector1">
            <a:avLst/>
          </a:prstGeom>
          <a:noFill/>
          <a:ln cap="flat" cmpd="sng" w="9525">
            <a:solidFill>
              <a:schemeClr val="dk2"/>
            </a:solidFill>
            <a:prstDash val="solid"/>
            <a:round/>
            <a:headEnd len="med" w="med" type="none"/>
            <a:tailEnd len="med" w="med" type="triangle"/>
          </a:ln>
        </p:spPr>
      </p:cxnSp>
      <p:cxnSp>
        <p:nvCxnSpPr>
          <p:cNvPr id="1099" name="Google Shape;1099;p102"/>
          <p:cNvCxnSpPr>
            <a:stCxn id="1092" idx="3"/>
            <a:endCxn id="1091" idx="5"/>
          </p:cNvCxnSpPr>
          <p:nvPr/>
        </p:nvCxnSpPr>
        <p:spPr>
          <a:xfrm rot="10800000">
            <a:off x="1763495" y="3514595"/>
            <a:ext cx="822900" cy="0"/>
          </a:xfrm>
          <a:prstGeom prst="straightConnector1">
            <a:avLst/>
          </a:prstGeom>
          <a:noFill/>
          <a:ln cap="flat" cmpd="sng" w="9525">
            <a:solidFill>
              <a:schemeClr val="dk2"/>
            </a:solidFill>
            <a:prstDash val="solid"/>
            <a:round/>
            <a:headEnd len="med" w="med" type="none"/>
            <a:tailEnd len="med" w="med" type="triangle"/>
          </a:ln>
        </p:spPr>
      </p:cxnSp>
      <p:cxnSp>
        <p:nvCxnSpPr>
          <p:cNvPr id="1100" name="Google Shape;1100;p102"/>
          <p:cNvCxnSpPr>
            <a:stCxn id="1092" idx="6"/>
            <a:endCxn id="1093" idx="2"/>
          </p:cNvCxnSpPr>
          <p:nvPr/>
        </p:nvCxnSpPr>
        <p:spPr>
          <a:xfrm>
            <a:off x="2892650" y="3414575"/>
            <a:ext cx="598200" cy="0"/>
          </a:xfrm>
          <a:prstGeom prst="straightConnector1">
            <a:avLst/>
          </a:prstGeom>
          <a:noFill/>
          <a:ln cap="flat" cmpd="sng" w="9525">
            <a:solidFill>
              <a:schemeClr val="dk2"/>
            </a:solidFill>
            <a:prstDash val="solid"/>
            <a:round/>
            <a:headEnd len="med" w="med" type="none"/>
            <a:tailEnd len="med" w="med" type="triangle"/>
          </a:ln>
        </p:spPr>
      </p:cxnSp>
      <p:cxnSp>
        <p:nvCxnSpPr>
          <p:cNvPr id="1101" name="Google Shape;1101;p102"/>
          <p:cNvCxnSpPr>
            <a:stCxn id="1092" idx="4"/>
            <a:endCxn id="1096" idx="0"/>
          </p:cNvCxnSpPr>
          <p:nvPr/>
        </p:nvCxnSpPr>
        <p:spPr>
          <a:xfrm>
            <a:off x="2713250" y="3556025"/>
            <a:ext cx="0" cy="479100"/>
          </a:xfrm>
          <a:prstGeom prst="straightConnector1">
            <a:avLst/>
          </a:prstGeom>
          <a:noFill/>
          <a:ln cap="flat" cmpd="sng" w="9525">
            <a:solidFill>
              <a:schemeClr val="dk2"/>
            </a:solidFill>
            <a:prstDash val="solid"/>
            <a:round/>
            <a:headEnd len="med" w="med" type="none"/>
            <a:tailEnd len="med" w="med" type="triangle"/>
          </a:ln>
        </p:spPr>
      </p:cxnSp>
      <p:cxnSp>
        <p:nvCxnSpPr>
          <p:cNvPr id="1102" name="Google Shape;1102;p102"/>
          <p:cNvCxnSpPr>
            <a:stCxn id="1093" idx="4"/>
            <a:endCxn id="1096" idx="7"/>
          </p:cNvCxnSpPr>
          <p:nvPr/>
        </p:nvCxnSpPr>
        <p:spPr>
          <a:xfrm flipH="1">
            <a:off x="2840250" y="3556025"/>
            <a:ext cx="830100" cy="520500"/>
          </a:xfrm>
          <a:prstGeom prst="straightConnector1">
            <a:avLst/>
          </a:prstGeom>
          <a:noFill/>
          <a:ln cap="flat" cmpd="sng" w="9525">
            <a:solidFill>
              <a:schemeClr val="dk2"/>
            </a:solidFill>
            <a:prstDash val="solid"/>
            <a:round/>
            <a:headEnd len="med" w="med" type="none"/>
            <a:tailEnd len="med" w="med" type="triangle"/>
          </a:ln>
        </p:spPr>
      </p:cxnSp>
      <p:cxnSp>
        <p:nvCxnSpPr>
          <p:cNvPr id="1103" name="Google Shape;1103;p102"/>
          <p:cNvCxnSpPr>
            <a:stCxn id="1095" idx="6"/>
            <a:endCxn id="1096" idx="2"/>
          </p:cNvCxnSpPr>
          <p:nvPr/>
        </p:nvCxnSpPr>
        <p:spPr>
          <a:xfrm>
            <a:off x="1789413" y="4176575"/>
            <a:ext cx="744300" cy="0"/>
          </a:xfrm>
          <a:prstGeom prst="straightConnector1">
            <a:avLst/>
          </a:prstGeom>
          <a:noFill/>
          <a:ln cap="flat" cmpd="sng" w="9525">
            <a:solidFill>
              <a:schemeClr val="dk2"/>
            </a:solidFill>
            <a:prstDash val="solid"/>
            <a:round/>
            <a:headEnd len="med" w="med" type="none"/>
            <a:tailEnd len="med" w="med" type="triangle"/>
          </a:ln>
        </p:spPr>
      </p:cxnSp>
      <p:cxnSp>
        <p:nvCxnSpPr>
          <p:cNvPr id="1104" name="Google Shape;1104;p102"/>
          <p:cNvCxnSpPr>
            <a:stCxn id="1096" idx="3"/>
            <a:endCxn id="1095" idx="5"/>
          </p:cNvCxnSpPr>
          <p:nvPr/>
        </p:nvCxnSpPr>
        <p:spPr>
          <a:xfrm rot="10800000">
            <a:off x="1736795" y="4276595"/>
            <a:ext cx="849600" cy="0"/>
          </a:xfrm>
          <a:prstGeom prst="straightConnector1">
            <a:avLst/>
          </a:prstGeom>
          <a:noFill/>
          <a:ln cap="flat" cmpd="sng" w="9525">
            <a:solidFill>
              <a:schemeClr val="dk2"/>
            </a:solidFill>
            <a:prstDash val="solid"/>
            <a:round/>
            <a:headEnd len="med" w="med" type="none"/>
            <a:tailEnd len="med" w="med" type="triangle"/>
          </a:ln>
        </p:spPr>
      </p:cxnSp>
      <p:cxnSp>
        <p:nvCxnSpPr>
          <p:cNvPr id="1105" name="Google Shape;1105;p102"/>
          <p:cNvCxnSpPr>
            <a:stCxn id="1094" idx="7"/>
            <a:endCxn id="1091" idx="3"/>
          </p:cNvCxnSpPr>
          <p:nvPr/>
        </p:nvCxnSpPr>
        <p:spPr>
          <a:xfrm flipH="1" rot="10800000">
            <a:off x="948330" y="3514655"/>
            <a:ext cx="561300" cy="409500"/>
          </a:xfrm>
          <a:prstGeom prst="straightConnector1">
            <a:avLst/>
          </a:prstGeom>
          <a:noFill/>
          <a:ln cap="flat" cmpd="sng" w="9525">
            <a:solidFill>
              <a:schemeClr val="dk2"/>
            </a:solidFill>
            <a:prstDash val="solid"/>
            <a:round/>
            <a:headEnd len="med" w="med" type="none"/>
            <a:tailEnd len="med" w="med" type="triangle"/>
          </a:ln>
        </p:spPr>
      </p:cxnSp>
      <p:cxnSp>
        <p:nvCxnSpPr>
          <p:cNvPr id="1106" name="Google Shape;1106;p102"/>
          <p:cNvCxnSpPr>
            <a:stCxn id="1094" idx="5"/>
            <a:endCxn id="1095" idx="2"/>
          </p:cNvCxnSpPr>
          <p:nvPr/>
        </p:nvCxnSpPr>
        <p:spPr>
          <a:xfrm>
            <a:off x="948330" y="4124195"/>
            <a:ext cx="482400" cy="52500"/>
          </a:xfrm>
          <a:prstGeom prst="straightConnector1">
            <a:avLst/>
          </a:prstGeom>
          <a:noFill/>
          <a:ln cap="flat" cmpd="sng" w="9525">
            <a:solidFill>
              <a:schemeClr val="dk2"/>
            </a:solidFill>
            <a:prstDash val="solid"/>
            <a:round/>
            <a:headEnd len="med" w="med" type="none"/>
            <a:tailEnd len="med" w="med" type="triangle"/>
          </a:ln>
        </p:spPr>
      </p:cxnSp>
      <p:sp>
        <p:nvSpPr>
          <p:cNvPr id="1107" name="Google Shape;1107;p102"/>
          <p:cNvSpPr/>
          <p:nvPr/>
        </p:nvSpPr>
        <p:spPr>
          <a:xfrm>
            <a:off x="44289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1108" name="Google Shape;1108;p102"/>
          <p:cNvCxnSpPr>
            <a:stCxn id="1091" idx="4"/>
            <a:endCxn id="1095" idx="0"/>
          </p:cNvCxnSpPr>
          <p:nvPr/>
        </p:nvCxnSpPr>
        <p:spPr>
          <a:xfrm flipH="1">
            <a:off x="1610150" y="3556025"/>
            <a:ext cx="26400" cy="479100"/>
          </a:xfrm>
          <a:prstGeom prst="straightConnector1">
            <a:avLst/>
          </a:prstGeom>
          <a:noFill/>
          <a:ln cap="flat" cmpd="sng" w="9525">
            <a:solidFill>
              <a:schemeClr val="dk2"/>
            </a:solidFill>
            <a:prstDash val="solid"/>
            <a:round/>
            <a:headEnd len="med" w="med" type="none"/>
            <a:tailEnd len="med" w="med" type="triangle"/>
          </a:ln>
        </p:spPr>
      </p:cxnSp>
      <p:sp>
        <p:nvSpPr>
          <p:cNvPr id="1109" name="Google Shape;1109;p102"/>
          <p:cNvSpPr/>
          <p:nvPr/>
        </p:nvSpPr>
        <p:spPr>
          <a:xfrm>
            <a:off x="5549425" y="34223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110" name="Google Shape;1110;p102"/>
          <p:cNvSpPr/>
          <p:nvPr/>
        </p:nvSpPr>
        <p:spPr>
          <a:xfrm>
            <a:off x="5658050" y="28143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111" name="Google Shape;1111;p102"/>
          <p:cNvSpPr/>
          <p:nvPr/>
        </p:nvSpPr>
        <p:spPr>
          <a:xfrm>
            <a:off x="5107850" y="297927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112" name="Google Shape;1112;p102"/>
          <p:cNvSpPr/>
          <p:nvPr/>
        </p:nvSpPr>
        <p:spPr>
          <a:xfrm>
            <a:off x="7334450" y="3120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113" name="Google Shape;1113;p102"/>
          <p:cNvSpPr/>
          <p:nvPr/>
        </p:nvSpPr>
        <p:spPr>
          <a:xfrm>
            <a:off x="7845650" y="30226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114" name="Google Shape;1114;p102"/>
          <p:cNvSpPr/>
          <p:nvPr/>
        </p:nvSpPr>
        <p:spPr>
          <a:xfrm>
            <a:off x="5184150" y="22857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115" name="Google Shape;1115;p102"/>
          <p:cNvSpPr txBox="1"/>
          <p:nvPr/>
        </p:nvSpPr>
        <p:spPr>
          <a:xfrm>
            <a:off x="565450" y="1261400"/>
            <a:ext cx="19683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1116" name="Google Shape;1116;p102"/>
          <p:cNvCxnSpPr>
            <a:stCxn id="1107" idx="6"/>
            <a:endCxn id="1111" idx="2"/>
          </p:cNvCxnSpPr>
          <p:nvPr/>
        </p:nvCxnSpPr>
        <p:spPr>
          <a:xfrm>
            <a:off x="4787750" y="2881175"/>
            <a:ext cx="320100" cy="239700"/>
          </a:xfrm>
          <a:prstGeom prst="straightConnector1">
            <a:avLst/>
          </a:prstGeom>
          <a:noFill/>
          <a:ln cap="flat" cmpd="sng" w="9525">
            <a:solidFill>
              <a:schemeClr val="dk2"/>
            </a:solidFill>
            <a:prstDash val="solid"/>
            <a:round/>
            <a:headEnd len="med" w="med" type="none"/>
            <a:tailEnd len="med" w="med" type="triangle"/>
          </a:ln>
        </p:spPr>
      </p:cxnSp>
      <p:cxnSp>
        <p:nvCxnSpPr>
          <p:cNvPr id="1117" name="Google Shape;1117;p102"/>
          <p:cNvCxnSpPr>
            <a:stCxn id="1107" idx="7"/>
            <a:endCxn id="1114" idx="2"/>
          </p:cNvCxnSpPr>
          <p:nvPr/>
        </p:nvCxnSpPr>
        <p:spPr>
          <a:xfrm flipH="1" rot="10800000">
            <a:off x="4735205" y="2427155"/>
            <a:ext cx="448800" cy="354000"/>
          </a:xfrm>
          <a:prstGeom prst="straightConnector1">
            <a:avLst/>
          </a:prstGeom>
          <a:noFill/>
          <a:ln cap="flat" cmpd="sng" w="9525">
            <a:solidFill>
              <a:schemeClr val="dk2"/>
            </a:solidFill>
            <a:prstDash val="solid"/>
            <a:round/>
            <a:headEnd len="med" w="med" type="none"/>
            <a:tailEnd len="med" w="med" type="triangle"/>
          </a:ln>
        </p:spPr>
      </p:cxnSp>
      <p:cxnSp>
        <p:nvCxnSpPr>
          <p:cNvPr id="1118" name="Google Shape;1118;p102"/>
          <p:cNvCxnSpPr>
            <a:stCxn id="1111" idx="6"/>
            <a:endCxn id="1110" idx="2"/>
          </p:cNvCxnSpPr>
          <p:nvPr/>
        </p:nvCxnSpPr>
        <p:spPr>
          <a:xfrm flipH="1" rot="10800000">
            <a:off x="5466650" y="2955725"/>
            <a:ext cx="191400" cy="165000"/>
          </a:xfrm>
          <a:prstGeom prst="straightConnector1">
            <a:avLst/>
          </a:prstGeom>
          <a:noFill/>
          <a:ln cap="flat" cmpd="sng" w="9525">
            <a:solidFill>
              <a:schemeClr val="dk2"/>
            </a:solidFill>
            <a:prstDash val="solid"/>
            <a:round/>
            <a:headEnd len="med" w="med" type="none"/>
            <a:tailEnd len="med" w="med" type="triangle"/>
          </a:ln>
        </p:spPr>
      </p:cxnSp>
      <p:cxnSp>
        <p:nvCxnSpPr>
          <p:cNvPr id="1119" name="Google Shape;1119;p102"/>
          <p:cNvCxnSpPr>
            <a:stCxn id="1111" idx="5"/>
            <a:endCxn id="1109" idx="1"/>
          </p:cNvCxnSpPr>
          <p:nvPr/>
        </p:nvCxnSpPr>
        <p:spPr>
          <a:xfrm>
            <a:off x="5414105" y="3220745"/>
            <a:ext cx="187800" cy="243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3" name="Shape 1123"/>
        <p:cNvGrpSpPr/>
        <p:nvPr/>
      </p:nvGrpSpPr>
      <p:grpSpPr>
        <a:xfrm>
          <a:off x="0" y="0"/>
          <a:ext cx="0" cy="0"/>
          <a:chOff x="0" y="0"/>
          <a:chExt cx="0" cy="0"/>
        </a:xfrm>
      </p:grpSpPr>
      <p:pic>
        <p:nvPicPr>
          <p:cNvPr id="1124" name="Google Shape;1124;p103"/>
          <p:cNvPicPr preferRelativeResize="0"/>
          <p:nvPr/>
        </p:nvPicPr>
        <p:blipFill>
          <a:blip r:embed="rId3">
            <a:alphaModFix/>
          </a:blip>
          <a:stretch>
            <a:fillRect/>
          </a:stretch>
        </p:blipFill>
        <p:spPr>
          <a:xfrm>
            <a:off x="3505200" y="1697250"/>
            <a:ext cx="2800350" cy="17811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8" name="Shape 1128"/>
        <p:cNvGrpSpPr/>
        <p:nvPr/>
      </p:nvGrpSpPr>
      <p:grpSpPr>
        <a:xfrm>
          <a:off x="0" y="0"/>
          <a:ext cx="0" cy="0"/>
          <a:chOff x="0" y="0"/>
          <a:chExt cx="0" cy="0"/>
        </a:xfrm>
      </p:grpSpPr>
      <p:sp>
        <p:nvSpPr>
          <p:cNvPr id="1129" name="Google Shape;1129;p104"/>
          <p:cNvSpPr txBox="1"/>
          <p:nvPr>
            <p:ph type="title"/>
          </p:nvPr>
        </p:nvSpPr>
        <p:spPr>
          <a:xfrm>
            <a:off x="398700" y="40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Modify the code for BFS</a:t>
            </a:r>
            <a:endParaRPr/>
          </a:p>
        </p:txBody>
      </p:sp>
      <p:sp>
        <p:nvSpPr>
          <p:cNvPr id="1130" name="Google Shape;1130;p104"/>
          <p:cNvSpPr txBox="1"/>
          <p:nvPr>
            <p:ph idx="4294967295" type="body"/>
          </p:nvPr>
        </p:nvSpPr>
        <p:spPr>
          <a:xfrm>
            <a:off x="181200" y="7171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Graph {</a:t>
            </a:r>
            <a:endParaRPr/>
          </a:p>
          <a:p>
            <a:pPr indent="0" lvl="0" marL="0" rtl="0" algn="l">
              <a:spcBef>
                <a:spcPts val="1600"/>
              </a:spcBef>
              <a:spcAft>
                <a:spcPts val="0"/>
              </a:spcAft>
              <a:buNone/>
            </a:pPr>
            <a:r>
              <a:rPr lang="en"/>
              <a:t>  void BFS(int s) {</a:t>
            </a:r>
            <a:br>
              <a:rPr lang="en"/>
            </a:br>
            <a:r>
              <a:rPr lang="en"/>
              <a:t>    </a:t>
            </a:r>
            <a:r>
              <a:rPr lang="en"/>
              <a:t>//captured and parent initialized to 0 and null</a:t>
            </a:r>
            <a:br>
              <a:rPr lang="en"/>
            </a:br>
            <a:r>
              <a:rPr lang="en"/>
              <a:t>    </a:t>
            </a:r>
            <a:r>
              <a:rPr lang="en"/>
              <a:t>captured[s] = 1</a:t>
            </a:r>
            <a:br>
              <a:rPr lang="en"/>
            </a:br>
            <a:br>
              <a:rPr lang="en"/>
            </a:br>
            <a:r>
              <a:rPr lang="en"/>
              <a:t>     while there exists a fringe edge:</a:t>
            </a:r>
            <a:br>
              <a:rPr lang="en"/>
            </a:br>
            <a:r>
              <a:rPr lang="en"/>
              <a:t>	   pick one of them =&gt; (u,v)</a:t>
            </a:r>
            <a:br>
              <a:rPr lang="en"/>
            </a:br>
            <a:r>
              <a:rPr lang="en"/>
              <a:t>	   captured[v] = 1</a:t>
            </a:r>
            <a:br>
              <a:rPr lang="en"/>
            </a:br>
            <a:r>
              <a:rPr lang="en"/>
              <a:t>	   </a:t>
            </a:r>
            <a:r>
              <a:rPr lang="en"/>
              <a:t>parent[v] = u</a:t>
            </a:r>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rPr lang="en"/>
              <a:t>}</a:t>
            </a:r>
            <a:endParaRPr/>
          </a:p>
        </p:txBody>
      </p:sp>
      <p:sp>
        <p:nvSpPr>
          <p:cNvPr id="1131" name="Google Shape;1131;p104"/>
          <p:cNvSpPr/>
          <p:nvPr/>
        </p:nvSpPr>
        <p:spPr>
          <a:xfrm>
            <a:off x="4425550" y="17725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04"/>
          <p:cNvSpPr/>
          <p:nvPr/>
        </p:nvSpPr>
        <p:spPr>
          <a:xfrm>
            <a:off x="6763675" y="15439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3" name="Google Shape;1133;p104"/>
          <p:cNvCxnSpPr/>
          <p:nvPr/>
        </p:nvCxnSpPr>
        <p:spPr>
          <a:xfrm>
            <a:off x="64159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1134" name="Google Shape;1134;p104"/>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1135" name="Google Shape;1135;p104"/>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cxnSp>
        <p:nvCxnSpPr>
          <p:cNvPr id="1136" name="Google Shape;1136;p104"/>
          <p:cNvCxnSpPr/>
          <p:nvPr/>
        </p:nvCxnSpPr>
        <p:spPr>
          <a:xfrm flipH="1" rot="10800000">
            <a:off x="5654600" y="2757325"/>
            <a:ext cx="1489800" cy="59100"/>
          </a:xfrm>
          <a:prstGeom prst="straightConnector1">
            <a:avLst/>
          </a:prstGeom>
          <a:noFill/>
          <a:ln cap="flat" cmpd="sng" w="9525">
            <a:solidFill>
              <a:schemeClr val="dk2"/>
            </a:solidFill>
            <a:prstDash val="solid"/>
            <a:round/>
            <a:headEnd len="med" w="med" type="none"/>
            <a:tailEnd len="med" w="med" type="triangle"/>
          </a:ln>
        </p:spPr>
      </p:cxnSp>
      <p:cxnSp>
        <p:nvCxnSpPr>
          <p:cNvPr id="1137" name="Google Shape;1137;p104"/>
          <p:cNvCxnSpPr/>
          <p:nvPr/>
        </p:nvCxnSpPr>
        <p:spPr>
          <a:xfrm>
            <a:off x="5698075" y="3055650"/>
            <a:ext cx="1609500" cy="419400"/>
          </a:xfrm>
          <a:prstGeom prst="straightConnector1">
            <a:avLst/>
          </a:prstGeom>
          <a:noFill/>
          <a:ln cap="flat" cmpd="sng" w="9525">
            <a:solidFill>
              <a:schemeClr val="dk2"/>
            </a:solidFill>
            <a:prstDash val="solid"/>
            <a:round/>
            <a:headEnd len="med" w="med" type="none"/>
            <a:tailEnd len="med" w="med" type="triangle"/>
          </a:ln>
        </p:spPr>
      </p:cxnSp>
      <p:sp>
        <p:nvSpPr>
          <p:cNvPr id="1138" name="Google Shape;1138;p104"/>
          <p:cNvSpPr/>
          <p:nvPr/>
        </p:nvSpPr>
        <p:spPr>
          <a:xfrm>
            <a:off x="48861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sp>
        <p:nvSpPr>
          <p:cNvPr id="1143" name="Google Shape;1143;p105"/>
          <p:cNvSpPr txBox="1"/>
          <p:nvPr>
            <p:ph type="title"/>
          </p:nvPr>
        </p:nvSpPr>
        <p:spPr>
          <a:xfrm>
            <a:off x="398700" y="40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BFS</a:t>
            </a:r>
            <a:endParaRPr/>
          </a:p>
        </p:txBody>
      </p:sp>
      <p:sp>
        <p:nvSpPr>
          <p:cNvPr id="1144" name="Google Shape;1144;p105"/>
          <p:cNvSpPr txBox="1"/>
          <p:nvPr>
            <p:ph idx="4294967295" type="body"/>
          </p:nvPr>
        </p:nvSpPr>
        <p:spPr>
          <a:xfrm>
            <a:off x="181200" y="7171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class Graph {</a:t>
            </a:r>
            <a:endParaRPr sz="1400"/>
          </a:p>
          <a:p>
            <a:pPr indent="0" lvl="0" marL="0" rtl="0" algn="l">
              <a:spcBef>
                <a:spcPts val="1600"/>
              </a:spcBef>
              <a:spcAft>
                <a:spcPts val="0"/>
              </a:spcAft>
              <a:buNone/>
            </a:pPr>
            <a:r>
              <a:rPr lang="en" sz="1400"/>
              <a:t>  void BFS(int s) {</a:t>
            </a:r>
            <a:br>
              <a:rPr lang="en" sz="1400"/>
            </a:br>
            <a:r>
              <a:rPr lang="en" sz="1400"/>
              <a:t>    </a:t>
            </a:r>
            <a:r>
              <a:rPr lang="en" sz="1400"/>
              <a:t>//visited, captured and parent initialized to 0, 0 and null</a:t>
            </a:r>
            <a:br>
              <a:rPr lang="en" sz="1400"/>
            </a:br>
            <a:r>
              <a:rPr lang="en" sz="1400"/>
              <a:t>    captured[s] = 1; visited[s] = 1</a:t>
            </a:r>
            <a:br>
              <a:rPr lang="en" sz="1400"/>
            </a:br>
            <a:br>
              <a:rPr lang="en" sz="1400"/>
            </a:br>
            <a:r>
              <a:rPr lang="en" sz="1400"/>
              <a:t>     </a:t>
            </a:r>
            <a:r>
              <a:rPr lang="en" sz="1400"/>
              <a:t>q = new Queue(); q.push(s);</a:t>
            </a:r>
            <a:br>
              <a:rPr lang="en" sz="1400"/>
            </a:br>
            <a:r>
              <a:rPr lang="en" sz="1400"/>
              <a:t>     while not isEmpty(q): //capture the next vertex</a:t>
            </a:r>
            <a:br>
              <a:rPr lang="en" sz="1400"/>
            </a:br>
            <a:r>
              <a:rPr lang="en" sz="1400"/>
              <a:t>	   v = q.pop()</a:t>
            </a:r>
            <a:br>
              <a:rPr lang="en" sz="1400"/>
            </a:br>
            <a:r>
              <a:rPr lang="en" sz="1400"/>
              <a:t>	   captured[v] = 1</a:t>
            </a:r>
            <a:br>
              <a:rPr lang="en" sz="1400"/>
            </a:br>
            <a:r>
              <a:rPr lang="en" sz="1400"/>
              <a:t>	   </a:t>
            </a:r>
            <a:r>
              <a:rPr lang="en" sz="1400"/>
              <a:t>f</a:t>
            </a:r>
            <a:r>
              <a:rPr lang="en" sz="1400"/>
              <a:t>or w in Adjlist[v]:</a:t>
            </a:r>
            <a:br>
              <a:rPr lang="en" sz="1400"/>
            </a:br>
            <a:r>
              <a:rPr lang="en" sz="1400"/>
              <a:t>		</a:t>
            </a:r>
            <a:r>
              <a:rPr lang="en" sz="1400"/>
              <a:t>i</a:t>
            </a:r>
            <a:r>
              <a:rPr lang="en" sz="1400"/>
              <a:t>f visited[w] == 0 then </a:t>
            </a:r>
            <a:br>
              <a:rPr lang="en" sz="1400"/>
            </a:br>
            <a:r>
              <a:rPr lang="en" sz="1400"/>
              <a:t>	            </a:t>
            </a:r>
            <a:r>
              <a:rPr lang="en" sz="1400"/>
              <a:t>v</a:t>
            </a:r>
            <a:r>
              <a:rPr lang="en" sz="1400"/>
              <a:t>isited[w] = 1; parent[w] = v;</a:t>
            </a:r>
            <a:br>
              <a:rPr lang="en" sz="1400"/>
            </a:br>
            <a:r>
              <a:rPr lang="en" sz="1400"/>
              <a:t>		   q.push(w);</a:t>
            </a:r>
            <a:endParaRPr sz="1400"/>
          </a:p>
          <a:p>
            <a:pPr indent="0" lvl="0" marL="0" rtl="0" algn="l">
              <a:spcBef>
                <a:spcPts val="1600"/>
              </a:spcBef>
              <a:spcAft>
                <a:spcPts val="0"/>
              </a:spcAft>
              <a:buNone/>
            </a:pPr>
            <a:r>
              <a:rPr lang="en" sz="1400"/>
              <a:t>  }</a:t>
            </a:r>
            <a:endParaRPr sz="1400"/>
          </a:p>
          <a:p>
            <a:pPr indent="0" lvl="0" marL="0" rtl="0" algn="l">
              <a:spcBef>
                <a:spcPts val="1600"/>
              </a:spcBef>
              <a:spcAft>
                <a:spcPts val="1600"/>
              </a:spcAft>
              <a:buNone/>
            </a:pPr>
            <a:r>
              <a:rPr lang="en" sz="1400"/>
              <a:t>}</a:t>
            </a:r>
            <a:endParaRPr sz="1400"/>
          </a:p>
        </p:txBody>
      </p:sp>
      <p:sp>
        <p:nvSpPr>
          <p:cNvPr id="1145" name="Google Shape;1145;p105"/>
          <p:cNvSpPr/>
          <p:nvPr/>
        </p:nvSpPr>
        <p:spPr>
          <a:xfrm>
            <a:off x="4425550" y="17725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05"/>
          <p:cNvSpPr/>
          <p:nvPr/>
        </p:nvSpPr>
        <p:spPr>
          <a:xfrm>
            <a:off x="6763675" y="15439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7" name="Google Shape;1147;p105"/>
          <p:cNvCxnSpPr/>
          <p:nvPr/>
        </p:nvCxnSpPr>
        <p:spPr>
          <a:xfrm>
            <a:off x="64159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1148" name="Google Shape;1148;p105"/>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1149" name="Google Shape;1149;p105"/>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cxnSp>
        <p:nvCxnSpPr>
          <p:cNvPr id="1150" name="Google Shape;1150;p105"/>
          <p:cNvCxnSpPr/>
          <p:nvPr/>
        </p:nvCxnSpPr>
        <p:spPr>
          <a:xfrm flipH="1" rot="10800000">
            <a:off x="5654600" y="2757325"/>
            <a:ext cx="1489800" cy="59100"/>
          </a:xfrm>
          <a:prstGeom prst="straightConnector1">
            <a:avLst/>
          </a:prstGeom>
          <a:noFill/>
          <a:ln cap="flat" cmpd="sng" w="9525">
            <a:solidFill>
              <a:schemeClr val="dk2"/>
            </a:solidFill>
            <a:prstDash val="solid"/>
            <a:round/>
            <a:headEnd len="med" w="med" type="none"/>
            <a:tailEnd len="med" w="med" type="triangle"/>
          </a:ln>
        </p:spPr>
      </p:cxnSp>
      <p:cxnSp>
        <p:nvCxnSpPr>
          <p:cNvPr id="1151" name="Google Shape;1151;p105"/>
          <p:cNvCxnSpPr/>
          <p:nvPr/>
        </p:nvCxnSpPr>
        <p:spPr>
          <a:xfrm>
            <a:off x="5698075" y="3055650"/>
            <a:ext cx="1609500" cy="419400"/>
          </a:xfrm>
          <a:prstGeom prst="straightConnector1">
            <a:avLst/>
          </a:prstGeom>
          <a:noFill/>
          <a:ln cap="flat" cmpd="sng" w="9525">
            <a:solidFill>
              <a:schemeClr val="dk2"/>
            </a:solidFill>
            <a:prstDash val="solid"/>
            <a:round/>
            <a:headEnd len="med" w="med" type="none"/>
            <a:tailEnd len="med" w="med" type="triangle"/>
          </a:ln>
        </p:spPr>
      </p:cxnSp>
      <p:sp>
        <p:nvSpPr>
          <p:cNvPr id="1152" name="Google Shape;1152;p105"/>
          <p:cNvSpPr/>
          <p:nvPr/>
        </p:nvSpPr>
        <p:spPr>
          <a:xfrm>
            <a:off x="48861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6" name="Shape 1156"/>
        <p:cNvGrpSpPr/>
        <p:nvPr/>
      </p:nvGrpSpPr>
      <p:grpSpPr>
        <a:xfrm>
          <a:off x="0" y="0"/>
          <a:ext cx="0" cy="0"/>
          <a:chOff x="0" y="0"/>
          <a:chExt cx="0" cy="0"/>
        </a:xfrm>
      </p:grpSpPr>
      <p:pic>
        <p:nvPicPr>
          <p:cNvPr id="1157" name="Google Shape;1157;p106"/>
          <p:cNvPicPr preferRelativeResize="0"/>
          <p:nvPr/>
        </p:nvPicPr>
        <p:blipFill>
          <a:blip r:embed="rId3">
            <a:alphaModFix/>
          </a:blip>
          <a:stretch>
            <a:fillRect/>
          </a:stretch>
        </p:blipFill>
        <p:spPr>
          <a:xfrm>
            <a:off x="285750" y="333375"/>
            <a:ext cx="4286250" cy="4476750"/>
          </a:xfrm>
          <a:prstGeom prst="rect">
            <a:avLst/>
          </a:prstGeom>
          <a:noFill/>
          <a:ln>
            <a:noFill/>
          </a:ln>
        </p:spPr>
      </p:pic>
      <p:sp>
        <p:nvSpPr>
          <p:cNvPr id="1158" name="Google Shape;1158;p106"/>
          <p:cNvSpPr txBox="1"/>
          <p:nvPr/>
        </p:nvSpPr>
        <p:spPr>
          <a:xfrm>
            <a:off x="5132625" y="1065675"/>
            <a:ext cx="3729900" cy="26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Given a snake and ladder game, find the minimum number of throws required to win the game. </a:t>
            </a:r>
            <a:endParaRPr sz="30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2" name="Shape 1162"/>
        <p:cNvGrpSpPr/>
        <p:nvPr/>
      </p:nvGrpSpPr>
      <p:grpSpPr>
        <a:xfrm>
          <a:off x="0" y="0"/>
          <a:ext cx="0" cy="0"/>
          <a:chOff x="0" y="0"/>
          <a:chExt cx="0" cy="0"/>
        </a:xfrm>
      </p:grpSpPr>
      <p:sp>
        <p:nvSpPr>
          <p:cNvPr id="1163" name="Google Shape;1163;p10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Given n nodes labeled from 0 to n - 1 and a list of undirected edges (each edge is a pair of nodes), write a function to find the number of connected components in an undirected graph.</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7" name="Shape 1167"/>
        <p:cNvGrpSpPr/>
        <p:nvPr/>
      </p:nvGrpSpPr>
      <p:grpSpPr>
        <a:xfrm>
          <a:off x="0" y="0"/>
          <a:ext cx="0" cy="0"/>
          <a:chOff x="0" y="0"/>
          <a:chExt cx="0" cy="0"/>
        </a:xfrm>
      </p:grpSpPr>
      <p:sp>
        <p:nvSpPr>
          <p:cNvPr id="1168" name="Google Shape;1168;p108"/>
          <p:cNvSpPr txBox="1"/>
          <p:nvPr>
            <p:ph type="title"/>
          </p:nvPr>
        </p:nvSpPr>
        <p:spPr>
          <a:xfrm>
            <a:off x="398700" y="40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BFS</a:t>
            </a:r>
            <a:endParaRPr/>
          </a:p>
        </p:txBody>
      </p:sp>
      <p:sp>
        <p:nvSpPr>
          <p:cNvPr id="1169" name="Google Shape;1169;p108"/>
          <p:cNvSpPr txBox="1"/>
          <p:nvPr>
            <p:ph idx="4294967295" type="body"/>
          </p:nvPr>
        </p:nvSpPr>
        <p:spPr>
          <a:xfrm>
            <a:off x="181200" y="597650"/>
            <a:ext cx="4022700" cy="451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class Graph {</a:t>
            </a:r>
            <a:endParaRPr sz="1400"/>
          </a:p>
          <a:p>
            <a:pPr indent="0" lvl="0" marL="0" rtl="0" algn="l">
              <a:spcBef>
                <a:spcPts val="1600"/>
              </a:spcBef>
              <a:spcAft>
                <a:spcPts val="0"/>
              </a:spcAft>
              <a:buNone/>
            </a:pPr>
            <a:r>
              <a:rPr lang="en" sz="1400"/>
              <a:t>  void BFS(int s, </a:t>
            </a:r>
            <a:r>
              <a:rPr b="1" lang="en" sz="1400"/>
              <a:t>int c</a:t>
            </a:r>
            <a:r>
              <a:rPr lang="en" sz="1400"/>
              <a:t>) {</a:t>
            </a:r>
            <a:br>
              <a:rPr lang="en" sz="1400"/>
            </a:br>
            <a:br>
              <a:rPr lang="en" sz="1400"/>
            </a:br>
            <a:r>
              <a:rPr lang="en" sz="1400"/>
              <a:t>    captured[s] = 1; </a:t>
            </a:r>
            <a:r>
              <a:rPr b="1" lang="en" sz="1400"/>
              <a:t>visited[s] = c</a:t>
            </a:r>
            <a:br>
              <a:rPr lang="en" sz="1400"/>
            </a:br>
            <a:br>
              <a:rPr lang="en" sz="1400"/>
            </a:br>
            <a:r>
              <a:rPr lang="en" sz="1400"/>
              <a:t>     q = new Queue(); q.push(s);</a:t>
            </a:r>
            <a:br>
              <a:rPr lang="en" sz="1400"/>
            </a:br>
            <a:r>
              <a:rPr lang="en" sz="1400"/>
              <a:t>     while not isEmpty(q): //capture the next vertex</a:t>
            </a:r>
            <a:br>
              <a:rPr lang="en" sz="1400"/>
            </a:br>
            <a:r>
              <a:rPr lang="en" sz="1400"/>
              <a:t>	   v = q.pop()</a:t>
            </a:r>
            <a:br>
              <a:rPr lang="en" sz="1400"/>
            </a:br>
            <a:r>
              <a:rPr lang="en" sz="1400"/>
              <a:t>	   captured[v] = 1</a:t>
            </a:r>
            <a:br>
              <a:rPr lang="en" sz="1400"/>
            </a:br>
            <a:r>
              <a:rPr lang="en" sz="1400"/>
              <a:t>	   for w in Adjlist[v]:</a:t>
            </a:r>
            <a:br>
              <a:rPr lang="en" sz="1400"/>
            </a:br>
            <a:r>
              <a:rPr lang="en" sz="1400"/>
              <a:t>		if visited[w] == 0 then </a:t>
            </a:r>
            <a:br>
              <a:rPr lang="en" sz="1400"/>
            </a:br>
            <a:r>
              <a:rPr lang="en" sz="1400"/>
              <a:t>	            </a:t>
            </a:r>
            <a:r>
              <a:rPr b="1" lang="en" sz="1400"/>
              <a:t>visited[w] = c</a:t>
            </a:r>
            <a:r>
              <a:rPr lang="en" sz="1400"/>
              <a:t>; parent[w] = v;</a:t>
            </a:r>
            <a:br>
              <a:rPr lang="en" sz="1400"/>
            </a:br>
            <a:r>
              <a:rPr lang="en" sz="1400"/>
              <a:t>		   q.push(w);  </a:t>
            </a:r>
            <a:br>
              <a:rPr lang="en" sz="1400"/>
            </a:br>
            <a:r>
              <a:rPr lang="en" sz="1400"/>
              <a:t>}</a:t>
            </a:r>
            <a:endParaRPr sz="1400"/>
          </a:p>
          <a:p>
            <a:pPr indent="0" lvl="0" marL="0" rtl="0" algn="l">
              <a:spcBef>
                <a:spcPts val="1600"/>
              </a:spcBef>
              <a:spcAft>
                <a:spcPts val="1600"/>
              </a:spcAft>
              <a:buNone/>
            </a:pPr>
            <a:r>
              <a:rPr lang="en" sz="1400"/>
              <a:t>}</a:t>
            </a:r>
            <a:endParaRPr sz="1400"/>
          </a:p>
        </p:txBody>
      </p:sp>
      <p:sp>
        <p:nvSpPr>
          <p:cNvPr id="1170" name="Google Shape;1170;p108"/>
          <p:cNvSpPr txBox="1"/>
          <p:nvPr>
            <p:ph idx="4294967295" type="body"/>
          </p:nvPr>
        </p:nvSpPr>
        <p:spPr>
          <a:xfrm>
            <a:off x="4753200" y="597650"/>
            <a:ext cx="4022700" cy="451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1600"/>
              </a:spcBef>
              <a:spcAft>
                <a:spcPts val="0"/>
              </a:spcAft>
              <a:buNone/>
            </a:pPr>
            <a:r>
              <a:rPr lang="en" sz="1400"/>
              <a:t>  void findComponents() {</a:t>
            </a:r>
            <a:br>
              <a:rPr lang="en" sz="1400"/>
            </a:br>
            <a:r>
              <a:rPr lang="en" sz="1400"/>
              <a:t>     </a:t>
            </a:r>
            <a:r>
              <a:rPr lang="en" sz="1400"/>
              <a:t>//visited, captured and parent are initialized to 0, 0 and null</a:t>
            </a:r>
            <a:br>
              <a:rPr lang="en" sz="1400"/>
            </a:br>
            <a:r>
              <a:rPr lang="en" sz="1400"/>
              <a:t>     component = 0 </a:t>
            </a:r>
            <a:br>
              <a:rPr lang="en" sz="1400"/>
            </a:br>
            <a:r>
              <a:rPr lang="en" sz="1400"/>
              <a:t>     </a:t>
            </a:r>
            <a:r>
              <a:rPr lang="en" sz="1400"/>
              <a:t>f</a:t>
            </a:r>
            <a:r>
              <a:rPr lang="en" sz="1400"/>
              <a:t>or i in 1 to V:</a:t>
            </a:r>
            <a:br>
              <a:rPr lang="en" sz="1400"/>
            </a:br>
            <a:r>
              <a:rPr lang="en" sz="1400"/>
              <a:t>          </a:t>
            </a:r>
            <a:r>
              <a:rPr lang="en" sz="1400"/>
              <a:t>i</a:t>
            </a:r>
            <a:r>
              <a:rPr lang="en" sz="1400"/>
              <a:t>f visited[i] = 0:</a:t>
            </a:r>
            <a:br>
              <a:rPr lang="en" sz="1400"/>
            </a:br>
            <a:r>
              <a:rPr lang="en" sz="1400"/>
              <a:t>	      </a:t>
            </a:r>
            <a:r>
              <a:rPr lang="en" sz="1400"/>
              <a:t>c</a:t>
            </a:r>
            <a:r>
              <a:rPr lang="en" sz="1400"/>
              <a:t>omponent++ //start new component</a:t>
            </a:r>
            <a:br>
              <a:rPr lang="en" sz="1400"/>
            </a:br>
            <a:r>
              <a:rPr lang="en" sz="1400"/>
              <a:t>               BFS(i, component) </a:t>
            </a:r>
            <a:endParaRPr sz="1400"/>
          </a:p>
          <a:p>
            <a:pPr indent="0" lvl="0" marL="0" rtl="0" algn="l">
              <a:spcBef>
                <a:spcPts val="1600"/>
              </a:spcBef>
              <a:spcAft>
                <a:spcPts val="0"/>
              </a:spcAft>
              <a:buNone/>
            </a:pPr>
            <a:r>
              <a:rPr lang="en" sz="1400"/>
              <a:t>      return component</a:t>
            </a:r>
            <a:br>
              <a:rPr lang="en" sz="1400"/>
            </a:br>
            <a:r>
              <a:rPr lang="en" sz="1400"/>
              <a:t>}</a:t>
            </a:r>
            <a:endParaRPr sz="1400"/>
          </a:p>
          <a:p>
            <a:pPr indent="0" lvl="0" marL="0" rtl="0" algn="l">
              <a:spcBef>
                <a:spcPts val="1600"/>
              </a:spcBef>
              <a:spcAft>
                <a:spcPts val="1600"/>
              </a:spcAft>
              <a:buNone/>
            </a:pPr>
            <a:r>
              <a:rPr lang="en" sz="1400"/>
              <a:t>}</a:t>
            </a:r>
            <a:endParaRPr sz="14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4" name="Shape 1174"/>
        <p:cNvGrpSpPr/>
        <p:nvPr/>
      </p:nvGrpSpPr>
      <p:grpSpPr>
        <a:xfrm>
          <a:off x="0" y="0"/>
          <a:ext cx="0" cy="0"/>
          <a:chOff x="0" y="0"/>
          <a:chExt cx="0" cy="0"/>
        </a:xfrm>
      </p:grpSpPr>
      <p:sp>
        <p:nvSpPr>
          <p:cNvPr id="1175" name="Google Shape;1175;p109"/>
          <p:cNvSpPr/>
          <p:nvPr/>
        </p:nvSpPr>
        <p:spPr>
          <a:xfrm>
            <a:off x="2516025" y="143325"/>
            <a:ext cx="2770800" cy="374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Eulerian cycle or path problem</a:t>
            </a:r>
            <a:endParaRPr/>
          </a:p>
        </p:txBody>
      </p:sp>
      <p:sp>
        <p:nvSpPr>
          <p:cNvPr id="1176" name="Google Shape;1176;p109"/>
          <p:cNvSpPr/>
          <p:nvPr/>
        </p:nvSpPr>
        <p:spPr>
          <a:xfrm>
            <a:off x="2516025" y="724550"/>
            <a:ext cx="2770800" cy="374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Graph representations</a:t>
            </a:r>
            <a:endParaRPr/>
          </a:p>
        </p:txBody>
      </p:sp>
      <p:cxnSp>
        <p:nvCxnSpPr>
          <p:cNvPr id="1177" name="Google Shape;1177;p109"/>
          <p:cNvCxnSpPr>
            <a:stCxn id="1175" idx="2"/>
            <a:endCxn id="1176" idx="0"/>
          </p:cNvCxnSpPr>
          <p:nvPr/>
        </p:nvCxnSpPr>
        <p:spPr>
          <a:xfrm>
            <a:off x="3901425" y="517425"/>
            <a:ext cx="0" cy="207000"/>
          </a:xfrm>
          <a:prstGeom prst="straightConnector1">
            <a:avLst/>
          </a:prstGeom>
          <a:noFill/>
          <a:ln cap="flat" cmpd="sng" w="9525">
            <a:solidFill>
              <a:schemeClr val="dk2"/>
            </a:solidFill>
            <a:prstDash val="solid"/>
            <a:round/>
            <a:headEnd len="med" w="med" type="none"/>
            <a:tailEnd len="med" w="med" type="triangle"/>
          </a:ln>
        </p:spPr>
      </p:cxnSp>
      <p:sp>
        <p:nvSpPr>
          <p:cNvPr id="1178" name="Google Shape;1178;p109"/>
          <p:cNvSpPr/>
          <p:nvPr/>
        </p:nvSpPr>
        <p:spPr>
          <a:xfrm>
            <a:off x="2516025" y="1305775"/>
            <a:ext cx="2770800" cy="374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General graph traversal</a:t>
            </a:r>
            <a:endParaRPr/>
          </a:p>
        </p:txBody>
      </p:sp>
      <p:cxnSp>
        <p:nvCxnSpPr>
          <p:cNvPr id="1179" name="Google Shape;1179;p109"/>
          <p:cNvCxnSpPr>
            <a:stCxn id="1176" idx="2"/>
            <a:endCxn id="1178" idx="0"/>
          </p:cNvCxnSpPr>
          <p:nvPr/>
        </p:nvCxnSpPr>
        <p:spPr>
          <a:xfrm>
            <a:off x="3901425" y="1098650"/>
            <a:ext cx="0" cy="207000"/>
          </a:xfrm>
          <a:prstGeom prst="straightConnector1">
            <a:avLst/>
          </a:prstGeom>
          <a:noFill/>
          <a:ln cap="flat" cmpd="sng" w="9525">
            <a:solidFill>
              <a:schemeClr val="dk2"/>
            </a:solidFill>
            <a:prstDash val="solid"/>
            <a:round/>
            <a:headEnd len="med" w="med" type="none"/>
            <a:tailEnd len="med" w="med" type="triangle"/>
          </a:ln>
        </p:spPr>
      </p:cxnSp>
      <p:sp>
        <p:nvSpPr>
          <p:cNvPr id="1180" name="Google Shape;1180;p109"/>
          <p:cNvSpPr/>
          <p:nvPr/>
        </p:nvSpPr>
        <p:spPr>
          <a:xfrm>
            <a:off x="573275" y="2022375"/>
            <a:ext cx="891900" cy="5493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BFS</a:t>
            </a:r>
            <a:endParaRPr/>
          </a:p>
        </p:txBody>
      </p:sp>
      <p:sp>
        <p:nvSpPr>
          <p:cNvPr id="1181" name="Google Shape;1181;p109"/>
          <p:cNvSpPr/>
          <p:nvPr/>
        </p:nvSpPr>
        <p:spPr>
          <a:xfrm>
            <a:off x="4307075" y="2022375"/>
            <a:ext cx="891900" cy="54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DFS</a:t>
            </a:r>
            <a:endParaRPr/>
          </a:p>
        </p:txBody>
      </p:sp>
      <p:sp>
        <p:nvSpPr>
          <p:cNvPr id="1182" name="Google Shape;1182;p109"/>
          <p:cNvSpPr/>
          <p:nvPr/>
        </p:nvSpPr>
        <p:spPr>
          <a:xfrm>
            <a:off x="1692675" y="2022375"/>
            <a:ext cx="1194300" cy="54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Dijkstra</a:t>
            </a:r>
            <a:endParaRPr/>
          </a:p>
        </p:txBody>
      </p:sp>
      <p:sp>
        <p:nvSpPr>
          <p:cNvPr id="1183" name="Google Shape;1183;p109"/>
          <p:cNvSpPr/>
          <p:nvPr/>
        </p:nvSpPr>
        <p:spPr>
          <a:xfrm>
            <a:off x="3164075" y="2022375"/>
            <a:ext cx="891900" cy="54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Prim</a:t>
            </a:r>
            <a:endParaRPr/>
          </a:p>
        </p:txBody>
      </p:sp>
      <p:sp>
        <p:nvSpPr>
          <p:cNvPr id="1184" name="Google Shape;1184;p109"/>
          <p:cNvSpPr/>
          <p:nvPr/>
        </p:nvSpPr>
        <p:spPr>
          <a:xfrm>
            <a:off x="5526275" y="2022375"/>
            <a:ext cx="891900" cy="54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Best-first</a:t>
            </a:r>
            <a:endParaRPr/>
          </a:p>
        </p:txBody>
      </p:sp>
      <p:cxnSp>
        <p:nvCxnSpPr>
          <p:cNvPr id="1185" name="Google Shape;1185;p109"/>
          <p:cNvCxnSpPr>
            <a:endCxn id="1180" idx="0"/>
          </p:cNvCxnSpPr>
          <p:nvPr/>
        </p:nvCxnSpPr>
        <p:spPr>
          <a:xfrm flipH="1">
            <a:off x="1019225" y="1680075"/>
            <a:ext cx="1640100" cy="342300"/>
          </a:xfrm>
          <a:prstGeom prst="straightConnector1">
            <a:avLst/>
          </a:prstGeom>
          <a:noFill/>
          <a:ln cap="flat" cmpd="sng" w="9525">
            <a:solidFill>
              <a:schemeClr val="dk2"/>
            </a:solidFill>
            <a:prstDash val="solid"/>
            <a:round/>
            <a:headEnd len="med" w="med" type="none"/>
            <a:tailEnd len="med" w="med" type="triangle"/>
          </a:ln>
        </p:spPr>
      </p:cxnSp>
      <p:cxnSp>
        <p:nvCxnSpPr>
          <p:cNvPr id="1186" name="Google Shape;1186;p109"/>
          <p:cNvCxnSpPr>
            <a:endCxn id="1182" idx="0"/>
          </p:cNvCxnSpPr>
          <p:nvPr/>
        </p:nvCxnSpPr>
        <p:spPr>
          <a:xfrm flipH="1">
            <a:off x="2289825" y="1695975"/>
            <a:ext cx="823500" cy="326400"/>
          </a:xfrm>
          <a:prstGeom prst="straightConnector1">
            <a:avLst/>
          </a:prstGeom>
          <a:noFill/>
          <a:ln cap="flat" cmpd="sng" w="9525">
            <a:solidFill>
              <a:schemeClr val="dk2"/>
            </a:solidFill>
            <a:prstDash val="solid"/>
            <a:round/>
            <a:headEnd len="med" w="med" type="none"/>
            <a:tailEnd len="med" w="med" type="triangle"/>
          </a:ln>
        </p:spPr>
      </p:cxnSp>
      <p:cxnSp>
        <p:nvCxnSpPr>
          <p:cNvPr id="1187" name="Google Shape;1187;p109"/>
          <p:cNvCxnSpPr>
            <a:endCxn id="1183" idx="0"/>
          </p:cNvCxnSpPr>
          <p:nvPr/>
        </p:nvCxnSpPr>
        <p:spPr>
          <a:xfrm flipH="1">
            <a:off x="3610025" y="1695975"/>
            <a:ext cx="36600" cy="326400"/>
          </a:xfrm>
          <a:prstGeom prst="straightConnector1">
            <a:avLst/>
          </a:prstGeom>
          <a:noFill/>
          <a:ln cap="flat" cmpd="sng" w="9525">
            <a:solidFill>
              <a:schemeClr val="dk2"/>
            </a:solidFill>
            <a:prstDash val="solid"/>
            <a:round/>
            <a:headEnd len="med" w="med" type="none"/>
            <a:tailEnd len="med" w="med" type="triangle"/>
          </a:ln>
        </p:spPr>
      </p:cxnSp>
      <p:cxnSp>
        <p:nvCxnSpPr>
          <p:cNvPr id="1188" name="Google Shape;1188;p109"/>
          <p:cNvCxnSpPr>
            <a:endCxn id="1181" idx="0"/>
          </p:cNvCxnSpPr>
          <p:nvPr/>
        </p:nvCxnSpPr>
        <p:spPr>
          <a:xfrm>
            <a:off x="4395125" y="1687875"/>
            <a:ext cx="357900" cy="334500"/>
          </a:xfrm>
          <a:prstGeom prst="straightConnector1">
            <a:avLst/>
          </a:prstGeom>
          <a:noFill/>
          <a:ln cap="flat" cmpd="sng" w="9525">
            <a:solidFill>
              <a:schemeClr val="dk2"/>
            </a:solidFill>
            <a:prstDash val="solid"/>
            <a:round/>
            <a:headEnd len="med" w="med" type="none"/>
            <a:tailEnd len="med" w="med" type="triangle"/>
          </a:ln>
        </p:spPr>
      </p:cxnSp>
      <p:cxnSp>
        <p:nvCxnSpPr>
          <p:cNvPr id="1189" name="Google Shape;1189;p109"/>
          <p:cNvCxnSpPr>
            <a:endCxn id="1184" idx="0"/>
          </p:cNvCxnSpPr>
          <p:nvPr/>
        </p:nvCxnSpPr>
        <p:spPr>
          <a:xfrm>
            <a:off x="4960325" y="1687875"/>
            <a:ext cx="1011900" cy="334500"/>
          </a:xfrm>
          <a:prstGeom prst="straightConnector1">
            <a:avLst/>
          </a:prstGeom>
          <a:noFill/>
          <a:ln cap="flat" cmpd="sng" w="9525">
            <a:solidFill>
              <a:schemeClr val="dk2"/>
            </a:solidFill>
            <a:prstDash val="solid"/>
            <a:round/>
            <a:headEnd len="med" w="med" type="none"/>
            <a:tailEnd len="med" w="med" type="triangle"/>
          </a:ln>
        </p:spPr>
      </p:cxnSp>
      <p:sp>
        <p:nvSpPr>
          <p:cNvPr id="1190" name="Google Shape;1190;p109"/>
          <p:cNvSpPr/>
          <p:nvPr/>
        </p:nvSpPr>
        <p:spPr>
          <a:xfrm>
            <a:off x="374100" y="2945975"/>
            <a:ext cx="1194300" cy="6291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bipartite</a:t>
            </a:r>
            <a:endParaRPr/>
          </a:p>
        </p:txBody>
      </p:sp>
      <p:sp>
        <p:nvSpPr>
          <p:cNvPr id="1191" name="Google Shape;1191;p109"/>
          <p:cNvSpPr/>
          <p:nvPr/>
        </p:nvSpPr>
        <p:spPr>
          <a:xfrm>
            <a:off x="1898100" y="2945975"/>
            <a:ext cx="1640100" cy="6291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connected</a:t>
            </a:r>
            <a:br>
              <a:rPr lang="en"/>
            </a:br>
            <a:r>
              <a:rPr lang="en"/>
              <a:t>components</a:t>
            </a:r>
            <a:endParaRPr/>
          </a:p>
        </p:txBody>
      </p:sp>
      <p:cxnSp>
        <p:nvCxnSpPr>
          <p:cNvPr id="1192" name="Google Shape;1192;p109"/>
          <p:cNvCxnSpPr>
            <a:stCxn id="1180" idx="4"/>
            <a:endCxn id="1190" idx="0"/>
          </p:cNvCxnSpPr>
          <p:nvPr/>
        </p:nvCxnSpPr>
        <p:spPr>
          <a:xfrm flipH="1">
            <a:off x="971225" y="2571675"/>
            <a:ext cx="48000" cy="374400"/>
          </a:xfrm>
          <a:prstGeom prst="straightConnector1">
            <a:avLst/>
          </a:prstGeom>
          <a:noFill/>
          <a:ln cap="flat" cmpd="sng" w="9525">
            <a:solidFill>
              <a:schemeClr val="dk2"/>
            </a:solidFill>
            <a:prstDash val="solid"/>
            <a:round/>
            <a:headEnd len="med" w="med" type="none"/>
            <a:tailEnd len="med" w="med" type="triangle"/>
          </a:ln>
        </p:spPr>
      </p:cxnSp>
      <p:cxnSp>
        <p:nvCxnSpPr>
          <p:cNvPr id="1193" name="Google Shape;1193;p109"/>
          <p:cNvCxnSpPr>
            <a:stCxn id="1180" idx="5"/>
          </p:cNvCxnSpPr>
          <p:nvPr/>
        </p:nvCxnSpPr>
        <p:spPr>
          <a:xfrm>
            <a:off x="1334559" y="2491232"/>
            <a:ext cx="1181400" cy="454800"/>
          </a:xfrm>
          <a:prstGeom prst="straightConnector1">
            <a:avLst/>
          </a:prstGeom>
          <a:noFill/>
          <a:ln cap="flat" cmpd="sng" w="9525">
            <a:solidFill>
              <a:schemeClr val="dk2"/>
            </a:solidFill>
            <a:prstDash val="solid"/>
            <a:round/>
            <a:headEnd len="med" w="med" type="none"/>
            <a:tailEnd len="med" w="med" type="triangle"/>
          </a:ln>
        </p:spPr>
      </p:cxnSp>
      <p:cxnSp>
        <p:nvCxnSpPr>
          <p:cNvPr id="1194" name="Google Shape;1194;p109"/>
          <p:cNvCxnSpPr>
            <a:stCxn id="1181" idx="4"/>
            <a:endCxn id="1191" idx="0"/>
          </p:cNvCxnSpPr>
          <p:nvPr/>
        </p:nvCxnSpPr>
        <p:spPr>
          <a:xfrm flipH="1">
            <a:off x="2718125" y="2571675"/>
            <a:ext cx="2034900" cy="374400"/>
          </a:xfrm>
          <a:prstGeom prst="straightConnector1">
            <a:avLst/>
          </a:prstGeom>
          <a:noFill/>
          <a:ln cap="flat" cmpd="sng" w="9525">
            <a:solidFill>
              <a:schemeClr val="dk2"/>
            </a:solidFill>
            <a:prstDash val="solid"/>
            <a:round/>
            <a:headEnd len="med" w="med" type="none"/>
            <a:tailEnd len="med" w="med" type="triangle"/>
          </a:ln>
        </p:spPr>
      </p:cxnSp>
      <p:sp>
        <p:nvSpPr>
          <p:cNvPr id="1195" name="Google Shape;1195;p109"/>
          <p:cNvSpPr/>
          <p:nvPr/>
        </p:nvSpPr>
        <p:spPr>
          <a:xfrm>
            <a:off x="6745475" y="2022375"/>
            <a:ext cx="891900" cy="54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a:t>
            </a:r>
            <a:endParaRPr/>
          </a:p>
        </p:txBody>
      </p:sp>
      <p:cxnSp>
        <p:nvCxnSpPr>
          <p:cNvPr id="1196" name="Google Shape;1196;p109"/>
          <p:cNvCxnSpPr>
            <a:stCxn id="1184" idx="6"/>
            <a:endCxn id="1195" idx="2"/>
          </p:cNvCxnSpPr>
          <p:nvPr/>
        </p:nvCxnSpPr>
        <p:spPr>
          <a:xfrm>
            <a:off x="6418175" y="2297025"/>
            <a:ext cx="3273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0" name="Shape 1200"/>
        <p:cNvGrpSpPr/>
        <p:nvPr/>
      </p:nvGrpSpPr>
      <p:grpSpPr>
        <a:xfrm>
          <a:off x="0" y="0"/>
          <a:ext cx="0" cy="0"/>
          <a:chOff x="0" y="0"/>
          <a:chExt cx="0" cy="0"/>
        </a:xfrm>
      </p:grpSpPr>
      <p:sp>
        <p:nvSpPr>
          <p:cNvPr id="1201" name="Google Shape;1201;p110"/>
          <p:cNvSpPr txBox="1"/>
          <p:nvPr>
            <p:ph type="title"/>
          </p:nvPr>
        </p:nvSpPr>
        <p:spPr>
          <a:xfrm>
            <a:off x="398700" y="40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Different policies</a:t>
            </a:r>
            <a:endParaRPr/>
          </a:p>
        </p:txBody>
      </p:sp>
      <p:sp>
        <p:nvSpPr>
          <p:cNvPr id="1202" name="Google Shape;1202;p110"/>
          <p:cNvSpPr txBox="1"/>
          <p:nvPr>
            <p:ph idx="4294967295" type="body"/>
          </p:nvPr>
        </p:nvSpPr>
        <p:spPr>
          <a:xfrm>
            <a:off x="181200" y="7171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CCCC"/>
                </a:solidFill>
              </a:rPr>
              <a:t>class Graph {</a:t>
            </a:r>
            <a:endParaRPr>
              <a:solidFill>
                <a:srgbClr val="CCCCCC"/>
              </a:solidFill>
            </a:endParaRPr>
          </a:p>
          <a:p>
            <a:pPr indent="0" lvl="0" marL="0" rtl="0" algn="l">
              <a:spcBef>
                <a:spcPts val="1600"/>
              </a:spcBef>
              <a:spcAft>
                <a:spcPts val="0"/>
              </a:spcAft>
              <a:buNone/>
            </a:pPr>
            <a:r>
              <a:rPr lang="en">
                <a:solidFill>
                  <a:srgbClr val="CCCCCC"/>
                </a:solidFill>
              </a:rPr>
              <a:t>  void search(int s) {</a:t>
            </a:r>
            <a:br>
              <a:rPr lang="en">
                <a:solidFill>
                  <a:srgbClr val="CCCCCC"/>
                </a:solidFill>
              </a:rPr>
            </a:br>
            <a:r>
              <a:rPr lang="en">
                <a:solidFill>
                  <a:srgbClr val="CCCCCC"/>
                </a:solidFill>
              </a:rPr>
              <a:t>    //captured and parent initialized to 0 and null</a:t>
            </a:r>
            <a:endParaRPr>
              <a:solidFill>
                <a:srgbClr val="CCCCCC"/>
              </a:solidFill>
            </a:endParaRPr>
          </a:p>
          <a:p>
            <a:pPr indent="0" lvl="0" marL="0" rtl="0" algn="l">
              <a:spcBef>
                <a:spcPts val="1600"/>
              </a:spcBef>
              <a:spcAft>
                <a:spcPts val="0"/>
              </a:spcAft>
              <a:buNone/>
            </a:pPr>
            <a:r>
              <a:rPr lang="en">
                <a:solidFill>
                  <a:srgbClr val="CCCCCC"/>
                </a:solidFill>
              </a:rPr>
              <a:t>     captured[s] = 1</a:t>
            </a:r>
            <a:br>
              <a:rPr lang="en">
                <a:solidFill>
                  <a:srgbClr val="CCCCCC"/>
                </a:solidFill>
              </a:rPr>
            </a:br>
            <a:r>
              <a:rPr lang="en">
                <a:solidFill>
                  <a:srgbClr val="CCCCCC"/>
                </a:solidFill>
              </a:rPr>
              <a:t>     </a:t>
            </a:r>
            <a:r>
              <a:rPr b="1" lang="en">
                <a:solidFill>
                  <a:srgbClr val="A61C00"/>
                </a:solidFill>
              </a:rPr>
              <a:t>while there exists a fringe edge:</a:t>
            </a:r>
            <a:br>
              <a:rPr b="1" lang="en">
                <a:solidFill>
                  <a:srgbClr val="A61C00"/>
                </a:solidFill>
              </a:rPr>
            </a:br>
            <a:r>
              <a:rPr b="1" lang="en">
                <a:solidFill>
                  <a:srgbClr val="A61C00"/>
                </a:solidFill>
              </a:rPr>
              <a:t>	   pick one of them =&gt; (u,v)</a:t>
            </a:r>
            <a:br>
              <a:rPr b="1" lang="en">
                <a:solidFill>
                  <a:srgbClr val="A61C00"/>
                </a:solidFill>
              </a:rPr>
            </a:br>
            <a:r>
              <a:rPr lang="en">
                <a:solidFill>
                  <a:srgbClr val="CCCCCC"/>
                </a:solidFill>
              </a:rPr>
              <a:t>	   captured[v] = 1</a:t>
            </a:r>
            <a:br>
              <a:rPr lang="en">
                <a:solidFill>
                  <a:srgbClr val="CCCCCC"/>
                </a:solidFill>
              </a:rPr>
            </a:br>
            <a:r>
              <a:rPr lang="en">
                <a:solidFill>
                  <a:srgbClr val="CCCCCC"/>
                </a:solidFill>
              </a:rPr>
              <a:t>	   </a:t>
            </a:r>
            <a:r>
              <a:rPr b="1" lang="en">
                <a:solidFill>
                  <a:srgbClr val="CCCCCC"/>
                </a:solidFill>
              </a:rPr>
              <a:t>parent[v] = u</a:t>
            </a:r>
            <a:endParaRPr b="1">
              <a:solidFill>
                <a:srgbClr val="CCCCCC"/>
              </a:solidFill>
            </a:endParaRPr>
          </a:p>
          <a:p>
            <a:pPr indent="0" lvl="0" marL="0" rtl="0" algn="l">
              <a:spcBef>
                <a:spcPts val="1600"/>
              </a:spcBef>
              <a:spcAft>
                <a:spcPts val="0"/>
              </a:spcAft>
              <a:buNone/>
            </a:pPr>
            <a:r>
              <a:rPr lang="en">
                <a:solidFill>
                  <a:srgbClr val="CCCCCC"/>
                </a:solidFill>
              </a:rPr>
              <a:t>  }</a:t>
            </a:r>
            <a:endParaRPr>
              <a:solidFill>
                <a:srgbClr val="CCCCCC"/>
              </a:solidFill>
            </a:endParaRPr>
          </a:p>
          <a:p>
            <a:pPr indent="0" lvl="0" marL="0" rtl="0" algn="l">
              <a:spcBef>
                <a:spcPts val="1600"/>
              </a:spcBef>
              <a:spcAft>
                <a:spcPts val="1600"/>
              </a:spcAft>
              <a:buNone/>
            </a:pPr>
            <a:r>
              <a:rPr lang="en"/>
              <a:t>}</a:t>
            </a:r>
            <a:endParaRPr/>
          </a:p>
        </p:txBody>
      </p:sp>
      <p:sp>
        <p:nvSpPr>
          <p:cNvPr id="1203" name="Google Shape;1203;p110"/>
          <p:cNvSpPr/>
          <p:nvPr/>
        </p:nvSpPr>
        <p:spPr>
          <a:xfrm>
            <a:off x="4425550" y="17725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10"/>
          <p:cNvSpPr/>
          <p:nvPr/>
        </p:nvSpPr>
        <p:spPr>
          <a:xfrm>
            <a:off x="6763675" y="15439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5" name="Google Shape;1205;p110"/>
          <p:cNvCxnSpPr/>
          <p:nvPr/>
        </p:nvCxnSpPr>
        <p:spPr>
          <a:xfrm>
            <a:off x="6415950" y="1424525"/>
            <a:ext cx="0" cy="3360000"/>
          </a:xfrm>
          <a:prstGeom prst="straightConnector1">
            <a:avLst/>
          </a:prstGeom>
          <a:noFill/>
          <a:ln cap="flat" cmpd="sng" w="38100">
            <a:solidFill>
              <a:schemeClr val="dk2"/>
            </a:solidFill>
            <a:prstDash val="solid"/>
            <a:round/>
            <a:headEnd len="med" w="med" type="none"/>
            <a:tailEnd len="med" w="med" type="none"/>
          </a:ln>
        </p:spPr>
      </p:cxnSp>
      <p:sp>
        <p:nvSpPr>
          <p:cNvPr id="1206" name="Google Shape;1206;p110"/>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Captured</a:t>
            </a:r>
            <a:endParaRPr sz="2400"/>
          </a:p>
        </p:txBody>
      </p:sp>
      <p:sp>
        <p:nvSpPr>
          <p:cNvPr id="1207" name="Google Shape;1207;p110"/>
          <p:cNvSpPr txBox="1"/>
          <p:nvPr/>
        </p:nvSpPr>
        <p:spPr>
          <a:xfrm>
            <a:off x="6752875" y="45019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Yet to capture</a:t>
            </a:r>
            <a:endParaRPr sz="2400"/>
          </a:p>
        </p:txBody>
      </p:sp>
      <p:cxnSp>
        <p:nvCxnSpPr>
          <p:cNvPr id="1208" name="Google Shape;1208;p110"/>
          <p:cNvCxnSpPr/>
          <p:nvPr/>
        </p:nvCxnSpPr>
        <p:spPr>
          <a:xfrm flipH="1" rot="10800000">
            <a:off x="5654600" y="2757325"/>
            <a:ext cx="1489800" cy="59100"/>
          </a:xfrm>
          <a:prstGeom prst="straightConnector1">
            <a:avLst/>
          </a:prstGeom>
          <a:noFill/>
          <a:ln cap="flat" cmpd="sng" w="9525">
            <a:solidFill>
              <a:schemeClr val="dk2"/>
            </a:solidFill>
            <a:prstDash val="solid"/>
            <a:round/>
            <a:headEnd len="med" w="med" type="none"/>
            <a:tailEnd len="med" w="med" type="triangle"/>
          </a:ln>
        </p:spPr>
      </p:cxnSp>
      <p:cxnSp>
        <p:nvCxnSpPr>
          <p:cNvPr id="1209" name="Google Shape;1209;p110"/>
          <p:cNvCxnSpPr/>
          <p:nvPr/>
        </p:nvCxnSpPr>
        <p:spPr>
          <a:xfrm>
            <a:off x="5698075" y="3055650"/>
            <a:ext cx="1609500" cy="419400"/>
          </a:xfrm>
          <a:prstGeom prst="straightConnector1">
            <a:avLst/>
          </a:prstGeom>
          <a:noFill/>
          <a:ln cap="flat" cmpd="sng" w="9525">
            <a:solidFill>
              <a:schemeClr val="dk2"/>
            </a:solidFill>
            <a:prstDash val="solid"/>
            <a:round/>
            <a:headEnd len="med" w="med" type="none"/>
            <a:tailEnd len="med" w="med" type="triangle"/>
          </a:ln>
        </p:spPr>
      </p:cxnSp>
      <p:sp>
        <p:nvSpPr>
          <p:cNvPr id="1210" name="Google Shape;1210;p110"/>
          <p:cNvSpPr/>
          <p:nvPr/>
        </p:nvSpPr>
        <p:spPr>
          <a:xfrm>
            <a:off x="48861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4" name="Shape 1214"/>
        <p:cNvGrpSpPr/>
        <p:nvPr/>
      </p:nvGrpSpPr>
      <p:grpSpPr>
        <a:xfrm>
          <a:off x="0" y="0"/>
          <a:ext cx="0" cy="0"/>
          <a:chOff x="0" y="0"/>
          <a:chExt cx="0" cy="0"/>
        </a:xfrm>
      </p:grpSpPr>
      <p:sp>
        <p:nvSpPr>
          <p:cNvPr id="1215" name="Google Shape;1215;p11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Graphs live class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